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tiff" ContentType="image/tiff"/>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513" r:id="rId2"/>
    <p:sldId id="560" r:id="rId3"/>
    <p:sldId id="561" r:id="rId4"/>
    <p:sldId id="598" r:id="rId5"/>
    <p:sldId id="553" r:id="rId6"/>
    <p:sldId id="599" r:id="rId7"/>
    <p:sldId id="558" r:id="rId8"/>
    <p:sldId id="631" r:id="rId9"/>
    <p:sldId id="613" r:id="rId10"/>
    <p:sldId id="608" r:id="rId11"/>
    <p:sldId id="612" r:id="rId12"/>
    <p:sldId id="614" r:id="rId13"/>
    <p:sldId id="615" r:id="rId14"/>
    <p:sldId id="624" r:id="rId15"/>
    <p:sldId id="616" r:id="rId16"/>
    <p:sldId id="622" r:id="rId17"/>
    <p:sldId id="623" r:id="rId18"/>
    <p:sldId id="621" r:id="rId19"/>
    <p:sldId id="617" r:id="rId20"/>
    <p:sldId id="618" r:id="rId21"/>
    <p:sldId id="600" r:id="rId22"/>
    <p:sldId id="559" r:id="rId23"/>
    <p:sldId id="602" r:id="rId24"/>
    <p:sldId id="625" r:id="rId25"/>
    <p:sldId id="626" r:id="rId26"/>
    <p:sldId id="627" r:id="rId27"/>
    <p:sldId id="628" r:id="rId28"/>
    <p:sldId id="632" r:id="rId29"/>
    <p:sldId id="634" r:id="rId30"/>
    <p:sldId id="633" r:id="rId31"/>
    <p:sldId id="587" r:id="rId32"/>
    <p:sldId id="588" r:id="rId33"/>
    <p:sldId id="630" r:id="rId34"/>
    <p:sldId id="635" r:id="rId35"/>
    <p:sldId id="636" r:id="rId36"/>
    <p:sldId id="637" r:id="rId37"/>
    <p:sldId id="638" r:id="rId3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00"/>
    <a:srgbClr val="FF3300"/>
    <a:srgbClr val="106636"/>
    <a:srgbClr val="000066"/>
    <a:srgbClr val="663300"/>
    <a:srgbClr val="0066FF"/>
    <a:srgbClr val="0000FF"/>
    <a:srgbClr val="FFFFCC"/>
    <a:srgbClr val="146737"/>
    <a:srgbClr val="66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1" autoAdjust="0"/>
    <p:restoredTop sz="99139" autoAdjust="0"/>
  </p:normalViewPr>
  <p:slideViewPr>
    <p:cSldViewPr snapToGrid="0" showGuides="1">
      <p:cViewPr varScale="1">
        <p:scale>
          <a:sx n="74" d="100"/>
          <a:sy n="74" d="100"/>
        </p:scale>
        <p:origin x="-816" y="-96"/>
      </p:cViewPr>
      <p:guideLst>
        <p:guide orient="horz" pos="288"/>
        <p:guide pos="2880"/>
      </p:guideLst>
    </p:cSldViewPr>
  </p:slideViewPr>
  <p:notesTextViewPr>
    <p:cViewPr>
      <p:scale>
        <a:sx n="100" d="100"/>
        <a:sy n="100" d="100"/>
      </p:scale>
      <p:origin x="0" y="0"/>
    </p:cViewPr>
  </p:notesTextViewPr>
  <p:sorterViewPr>
    <p:cViewPr>
      <p:scale>
        <a:sx n="70" d="100"/>
        <a:sy n="70" d="100"/>
      </p:scale>
      <p:origin x="0" y="249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0869" cy="464980"/>
          </a:xfrm>
          <a:prstGeom prst="rect">
            <a:avLst/>
          </a:prstGeom>
        </p:spPr>
        <p:txBody>
          <a:bodyPr vert="horz" lIns="92419" tIns="46210" rIns="92419"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5579" y="0"/>
            <a:ext cx="2970869" cy="464980"/>
          </a:xfrm>
          <a:prstGeom prst="rect">
            <a:avLst/>
          </a:prstGeom>
        </p:spPr>
        <p:txBody>
          <a:bodyPr vert="horz" lIns="92419" tIns="46210" rIns="92419" bIns="46210"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7/11/2011</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2419" tIns="46210" rIns="92419" bIns="46210" rtlCol="0" anchor="ctr"/>
          <a:lstStyle/>
          <a:p>
            <a:pPr lvl="0"/>
            <a:endParaRPr lang="en-US" noProof="0"/>
          </a:p>
        </p:txBody>
      </p:sp>
      <p:sp>
        <p:nvSpPr>
          <p:cNvPr id="5" name="Notes Placeholder 4"/>
          <p:cNvSpPr>
            <a:spLocks noGrp="1"/>
          </p:cNvSpPr>
          <p:nvPr>
            <p:ph type="body" sz="quarter" idx="3"/>
          </p:nvPr>
        </p:nvSpPr>
        <p:spPr>
          <a:xfrm>
            <a:off x="686422" y="4416510"/>
            <a:ext cx="5485158" cy="4183221"/>
          </a:xfrm>
          <a:prstGeom prst="rect">
            <a:avLst/>
          </a:prstGeom>
        </p:spPr>
        <p:txBody>
          <a:bodyPr vert="horz" lIns="92419" tIns="46210" rIns="92419"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823"/>
            <a:ext cx="2970869" cy="464980"/>
          </a:xfrm>
          <a:prstGeom prst="rect">
            <a:avLst/>
          </a:prstGeom>
        </p:spPr>
        <p:txBody>
          <a:bodyPr vert="horz" lIns="92419" tIns="46210" rIns="92419"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5579" y="8829823"/>
            <a:ext cx="2970869" cy="464980"/>
          </a:xfrm>
          <a:prstGeom prst="rect">
            <a:avLst/>
          </a:prstGeom>
        </p:spPr>
        <p:txBody>
          <a:bodyPr vert="horz" lIns="92419" tIns="46210" rIns="92419" bIns="46210"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03313" y="696913"/>
            <a:ext cx="4649787" cy="348773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2379" tIns="46190" rIns="92379" bIns="46190" numCol="1" anchor="t" anchorCtr="0" compatLnSpc="1">
            <a:prstTxWarp prst="textNoShape">
              <a:avLst/>
            </a:prstTxWarp>
          </a:bodyPr>
          <a:lstStyle/>
          <a:p>
            <a:pPr eaLnBrk="1" hangingPunct="1"/>
            <a:endParaRPr lang="en-US" dirty="0" smtClean="0"/>
          </a:p>
        </p:txBody>
      </p:sp>
      <p:sp>
        <p:nvSpPr>
          <p:cNvPr id="84996" name="Slide Number Placeholder 3"/>
          <p:cNvSpPr txBox="1">
            <a:spLocks noGrp="1"/>
          </p:cNvSpPr>
          <p:nvPr/>
        </p:nvSpPr>
        <p:spPr bwMode="auto">
          <a:xfrm>
            <a:off x="3881741" y="8829989"/>
            <a:ext cx="2974704" cy="464820"/>
          </a:xfrm>
          <a:prstGeom prst="rect">
            <a:avLst/>
          </a:prstGeom>
          <a:noFill/>
          <a:ln w="9525">
            <a:noFill/>
            <a:miter lim="800000"/>
            <a:headEnd/>
            <a:tailEnd/>
          </a:ln>
        </p:spPr>
        <p:txBody>
          <a:bodyPr lIns="92379" tIns="46190" rIns="92379" bIns="46190" anchor="b"/>
          <a:lstStyle/>
          <a:p>
            <a:pPr algn="r"/>
            <a:fld id="{755ECAD6-B92F-4837-BF76-A62FEF9A1DBE}" type="slidenum">
              <a:rPr lang="en-US" sz="1200"/>
              <a:pPr algn="r"/>
              <a:t>2</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High performance computing is enabling fundamental research in renewable fuels – especially carbon neutral </a:t>
            </a:r>
            <a:r>
              <a:rPr lang="en-US" dirty="0" err="1"/>
              <a:t>biofuels</a:t>
            </a:r>
            <a:r>
              <a:rPr lang="en-US" dirty="0"/>
              <a:t> – and their coupling with turbulent flame and ignition processes relevant to the design of fuel efficient, clean burning automobiles, trucks, and gas turbines for power generation.  At a research level increasing computing power is enabling research in fuels of increasing chemical complexity broadly categorized as: foundation fuels (C1-C4), alcohols in general, and biodiesels. Characterization of these three categories of fuels not only will provide the combustion and fuels community with a solid base for fuels combustion research in general, but they will also facilitate the development of the broad range of </a:t>
            </a:r>
            <a:r>
              <a:rPr lang="en-US" dirty="0" err="1"/>
              <a:t>biofuels</a:t>
            </a:r>
            <a:r>
              <a:rPr lang="en-US" dirty="0"/>
              <a:t> that hold potential for commercialization.   Moreover, understanding their the coupling of fuel chemistry with turbulent flame simulations will enable their utilization in transportation and power generation.  As we move towards exascale computing it will be possible to directly simulate increased complexity in fuel chemistry coupled with a wider range of turbulence scales, and hence provide fundamental insight and numerical validation data for </a:t>
            </a:r>
            <a:r>
              <a:rPr lang="en-US" dirty="0" err="1"/>
              <a:t>submodel</a:t>
            </a:r>
            <a:r>
              <a:rPr lang="en-US" dirty="0"/>
              <a:t> development in coarse-grained engineering design CFD approaches.</a:t>
            </a:r>
          </a:p>
          <a:p>
            <a:endParaRPr lang="en-US" dirty="0"/>
          </a:p>
          <a:p>
            <a:r>
              <a:rPr lang="en-US" dirty="0"/>
              <a:t>Notes on chemical complexity:</a:t>
            </a:r>
          </a:p>
          <a:p>
            <a:r>
              <a:rPr lang="en-US" dirty="0"/>
              <a:t>Specifically, for the foundation fuels a comprehensive mechanism will be developed that can describe the oxidation mechanisms of C0-C4 fuels, which include hydrogen, carbon monoxide, and the light hydrocarbon fuels containing one to four carbon atoms. Examples are methane, ethylene, propane, and butane. These molecules not only are important fuels in their own right, but they are also key building blocks for accurately describing the kinetic behavior of larger hydrocarbons - hence foundation fuels. </a:t>
            </a:r>
          </a:p>
          <a:p>
            <a:endParaRPr lang="en-US" dirty="0"/>
          </a:p>
          <a:p>
            <a:r>
              <a:rPr lang="en-US" dirty="0"/>
              <a:t>Mechanisms for alcohols, particularly ethanol and </a:t>
            </a:r>
            <a:r>
              <a:rPr lang="en-US" dirty="0" err="1"/>
              <a:t>butanol</a:t>
            </a:r>
            <a:r>
              <a:rPr lang="en-US" dirty="0"/>
              <a:t> are important. It also includes the ethers such as </a:t>
            </a:r>
            <a:r>
              <a:rPr lang="en-US" dirty="0" err="1"/>
              <a:t>dimethyl</a:t>
            </a:r>
            <a:r>
              <a:rPr lang="en-US" dirty="0"/>
              <a:t> ether (DME). The interest in ethanol is obvious because it is the alcohol that is currently in commercial use. </a:t>
            </a:r>
            <a:r>
              <a:rPr lang="en-US" dirty="0" err="1"/>
              <a:t>Butanol</a:t>
            </a:r>
            <a:r>
              <a:rPr lang="en-US" dirty="0"/>
              <a:t> is preferred over ethanol because it has higher energy density, is miscible with gasoline in all proportions, does not absorb water and hence is non-corrosive, and has a lower volatility contribution than ethanol when blended with gasoline. </a:t>
            </a:r>
          </a:p>
          <a:p>
            <a:endParaRPr lang="en-US" dirty="0"/>
          </a:p>
          <a:p>
            <a:r>
              <a:rPr lang="en-US" dirty="0"/>
              <a:t>Finally, as exascale computing comes on line reaction mechanisms of biodiesels will be developed and will be coupled with turbulent flame simulations. Biodiesels can be produced from fats and oils formed by a wide range of organisms, and holds the potential of reducing lifecycle greenhouse gas emissions. Furthermore, since they do not contain aromatics and also have oxygenated functional groups within their molecular structure, they are considerably less </a:t>
            </a:r>
            <a:r>
              <a:rPr lang="en-US" dirty="0" err="1"/>
              <a:t>sooting</a:t>
            </a:r>
            <a:r>
              <a:rPr lang="en-US" dirty="0"/>
              <a:t> than petroleum derived fuels. Important classes of molecules here include the oxidation of methyl esters, with the focus on methyl </a:t>
            </a:r>
            <a:r>
              <a:rPr lang="en-US" dirty="0" err="1"/>
              <a:t>butanoate</a:t>
            </a:r>
            <a:r>
              <a:rPr lang="en-US" dirty="0"/>
              <a:t> (MB) and methyl </a:t>
            </a:r>
            <a:r>
              <a:rPr lang="en-US" dirty="0" err="1"/>
              <a:t>decanoate</a:t>
            </a:r>
            <a:r>
              <a:rPr lang="en-US" dirty="0"/>
              <a:t> (MD), which are currently being investigated as surrogates for biodiesel fuels. </a:t>
            </a:r>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32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b="0" baseline="0" dirty="0" smtClean="0"/>
          </a:p>
        </p:txBody>
      </p:sp>
      <p:sp>
        <p:nvSpPr>
          <p:cNvPr id="10244" name="Slide Number Placeholder 3"/>
          <p:cNvSpPr>
            <a:spLocks noGrp="1"/>
          </p:cNvSpPr>
          <p:nvPr>
            <p:ph type="sldNum" sz="quarter" idx="5"/>
          </p:nvPr>
        </p:nvSpPr>
        <p:spPr>
          <a:noFill/>
        </p:spPr>
        <p:txBody>
          <a:bodyPr/>
          <a:lstStyle/>
          <a:p>
            <a:fld id="{5CC2E476-7E45-4FB1-8E28-61170DBBDA74}" type="slidenum">
              <a:rPr lang="en-US" smtClean="0">
                <a:solidFill>
                  <a:prstClr val="black"/>
                </a:solidFill>
                <a:latin typeface="Times New Roman" pitchFamily="18" charset="0"/>
                <a:ea typeface="ＭＳ Ｐゴシック" pitchFamily="34" charset="-128"/>
              </a:rPr>
              <a:pPr/>
              <a:t>33</a:t>
            </a:fld>
            <a:endParaRPr lang="en-US" smtClean="0">
              <a:solidFill>
                <a:prstClr val="black"/>
              </a:solidFill>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Rectangle 4"/>
          <p:cNvSpPr/>
          <p:nvPr userDrawn="1"/>
        </p:nvSpPr>
        <p:spPr>
          <a:xfrm>
            <a:off x="90434" y="6302417"/>
            <a:ext cx="2877578"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14160D09-FEF3-4F11-AE23-F35FE9CE08D0}"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r>
              <a:rPr lang="en-US" smtClean="0"/>
              <a:t>ASCAC  August 5-6, 2008</a:t>
            </a:r>
            <a:endParaRPr lang="en-US"/>
          </a:p>
        </p:txBody>
      </p:sp>
      <p:sp>
        <p:nvSpPr>
          <p:cNvPr id="5" name="Slide Number Placeholder 4"/>
          <p:cNvSpPr>
            <a:spLocks noGrp="1"/>
          </p:cNvSpPr>
          <p:nvPr>
            <p:ph type="sldNum" sz="quarter" idx="12"/>
          </p:nvPr>
        </p:nvSpPr>
        <p:spPr/>
        <p:txBody>
          <a:bodyPr/>
          <a:lstStyle/>
          <a:p>
            <a:fld id="{7DF4C97D-2F8B-46B3-9CB6-6C3C0F52BC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9" descr="horizontal-logo-green-text.jpg"/>
          <p:cNvPicPr>
            <a:picLocks noChangeAspect="1"/>
          </p:cNvPicPr>
          <p:nvPr/>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2011</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01" r:id="rId2"/>
    <p:sldLayoutId id="2147483805" r:id="rId3"/>
    <p:sldLayoutId id="2147483806" r:id="rId4"/>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cience.energy.gov/sc-2/presentations-and-testimony/"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oleObject" Target="../embeddings/Microsoft_Office_Word_97_-_2003_Document2.doc"/><Relationship Id="rId9"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675861" y="5939308"/>
            <a:ext cx="7792278" cy="909468"/>
          </a:xfrm>
          <a:prstGeom prst="rect">
            <a:avLst/>
          </a:prstGeom>
          <a:noFill/>
          <a:ln w="9525">
            <a:noFill/>
            <a:miter lim="800000"/>
            <a:headEnd/>
            <a:tailEnd/>
          </a:ln>
        </p:spPr>
        <p:txBody>
          <a:bodyPr wrap="square" lIns="91429" tIns="45714" rIns="91429" bIns="45714">
            <a:spAutoFit/>
          </a:bodyPr>
          <a:lstStyle/>
          <a:p>
            <a:pPr algn="ctr">
              <a:lnSpc>
                <a:spcPct val="90000"/>
              </a:lnSpc>
              <a:spcBef>
                <a:spcPts val="0"/>
              </a:spcBef>
            </a:pPr>
            <a:r>
              <a:rPr lang="en-US" sz="1600" dirty="0">
                <a:latin typeface="Arial" pitchFamily="34" charset="0"/>
                <a:cs typeface="Arial" pitchFamily="34" charset="0"/>
              </a:rPr>
              <a:t>Dr. Patricia M. Dehmer</a:t>
            </a:r>
            <a:br>
              <a:rPr lang="en-US" sz="1600" dirty="0">
                <a:latin typeface="Arial" pitchFamily="34" charset="0"/>
                <a:cs typeface="Arial" pitchFamily="34" charset="0"/>
              </a:rPr>
            </a:br>
            <a:r>
              <a:rPr lang="en-US" sz="1600" dirty="0">
                <a:latin typeface="Arial" pitchFamily="34" charset="0"/>
                <a:cs typeface="Arial" pitchFamily="34" charset="0"/>
              </a:rPr>
              <a:t>Deputy Director for Science Programs</a:t>
            </a:r>
          </a:p>
          <a:p>
            <a:pPr algn="ctr">
              <a:lnSpc>
                <a:spcPct val="90000"/>
              </a:lnSpc>
              <a:spcBef>
                <a:spcPts val="0"/>
              </a:spcBef>
            </a:pPr>
            <a:r>
              <a:rPr lang="en-US" sz="1600" dirty="0">
                <a:latin typeface="Arial" pitchFamily="34" charset="0"/>
                <a:cs typeface="Arial" pitchFamily="34" charset="0"/>
              </a:rPr>
              <a:t>Office of Science, U.S. Department of </a:t>
            </a:r>
            <a:r>
              <a:rPr lang="en-US" sz="1600" dirty="0" smtClean="0">
                <a:latin typeface="Arial" pitchFamily="34" charset="0"/>
                <a:cs typeface="Arial" pitchFamily="34" charset="0"/>
              </a:rPr>
              <a:t>Energy</a:t>
            </a:r>
          </a:p>
          <a:p>
            <a:pPr algn="ctr">
              <a:lnSpc>
                <a:spcPct val="90000"/>
              </a:lnSpc>
              <a:spcBef>
                <a:spcPts val="0"/>
              </a:spcBef>
            </a:pPr>
            <a:r>
              <a:rPr lang="en-US" sz="1100" dirty="0" smtClean="0">
                <a:latin typeface="Arial" pitchFamily="34" charset="0"/>
                <a:cs typeface="Arial" pitchFamily="34" charset="0"/>
                <a:hlinkClick r:id="rId2"/>
              </a:rPr>
              <a:t>http://science.energy.gov/sc-2/presentations-and-testimony/</a:t>
            </a:r>
            <a:r>
              <a:rPr lang="en-US" sz="1100" dirty="0" smtClean="0">
                <a:latin typeface="Arial" pitchFamily="34" charset="0"/>
                <a:cs typeface="Arial" pitchFamily="34" charset="0"/>
              </a:rPr>
              <a:t> </a:t>
            </a:r>
            <a:endParaRPr lang="en-US" sz="1600" dirty="0">
              <a:latin typeface="Arial" pitchFamily="34" charset="0"/>
              <a:cs typeface="Arial" pitchFamily="34" charset="0"/>
            </a:endParaRPr>
          </a:p>
        </p:txBody>
      </p:sp>
      <p:sp useBgFill="1">
        <p:nvSpPr>
          <p:cNvPr id="7" name="Title 3"/>
          <p:cNvSpPr txBox="1">
            <a:spLocks/>
          </p:cNvSpPr>
          <p:nvPr/>
        </p:nvSpPr>
        <p:spPr>
          <a:xfrm>
            <a:off x="1909293" y="3856021"/>
            <a:ext cx="5325413" cy="923330"/>
          </a:xfrm>
          <a:prstGeom prst="rect">
            <a:avLst/>
          </a:prstGeom>
          <a:blipFill dpi="0" rotWithShape="0">
            <a:blip r:embed="rId3" cstate="print"/>
            <a:srcRect/>
            <a:stretch>
              <a:fillRect l="-937" t="-178314" r="-902" b="-293029"/>
            </a:stretch>
          </a:blipFill>
          <a:ln w="9525">
            <a:no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6000" b="1" i="0" u="none" strike="noStrike" kern="1200" cap="none" spc="50" normalizeH="0" baseline="0" noProof="0" dirty="0" err="1"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t>SciDAC</a:t>
            </a:r>
            <a:r>
              <a:rPr kumimoji="0" lang="en-US" altLang="zh-CN" sz="6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t> at 10</a:t>
            </a:r>
            <a:endParaRPr kumimoji="0" lang="en-US" sz="6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endParaRPr>
          </a:p>
        </p:txBody>
      </p:sp>
      <p:sp>
        <p:nvSpPr>
          <p:cNvPr id="8" name="Subtitle 4"/>
          <p:cNvSpPr txBox="1">
            <a:spLocks/>
          </p:cNvSpPr>
          <p:nvPr/>
        </p:nvSpPr>
        <p:spPr>
          <a:xfrm>
            <a:off x="1371600" y="5061553"/>
            <a:ext cx="6400800" cy="584775"/>
          </a:xfrm>
          <a:prstGeom prst="rect">
            <a:avLst/>
          </a:prstGeom>
        </p:spPr>
        <p:txBody>
          <a:bodyPr rtlCol="0">
            <a:spAutoFit/>
          </a:bodyPr>
          <a:lstStyle/>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sz="1600" u="none" strike="noStrike" kern="1200" cap="none" spc="0" normalizeH="0" baseline="0" noProof="0" dirty="0" err="1" smtClean="0">
                <a:ln>
                  <a:noFill/>
                </a:ln>
                <a:solidFill>
                  <a:schemeClr val="tx1"/>
                </a:solidFill>
                <a:effectLst/>
                <a:uLnTx/>
                <a:uFillTx/>
                <a:latin typeface="Arial" pitchFamily="34" charset="0"/>
                <a:cs typeface="Arial" pitchFamily="34" charset="0"/>
              </a:rPr>
              <a:t>SciDAC</a:t>
            </a:r>
            <a:r>
              <a:rPr kumimoji="0" lang="en-US" altLang="zh-CN" sz="1600" u="none" strike="noStrike" kern="1200" cap="none" spc="0" normalizeH="0" baseline="0" noProof="0" dirty="0" smtClean="0">
                <a:ln>
                  <a:noFill/>
                </a:ln>
                <a:solidFill>
                  <a:schemeClr val="tx1"/>
                </a:solidFill>
                <a:effectLst/>
                <a:uLnTx/>
                <a:uFillTx/>
                <a:latin typeface="Arial" pitchFamily="34" charset="0"/>
                <a:cs typeface="Arial" pitchFamily="34" charset="0"/>
              </a:rPr>
              <a:t> 2011</a:t>
            </a:r>
            <a:endParaRPr lang="en-US" altLang="zh-CN" sz="1600" dirty="0" smtClean="0">
              <a:latin typeface="Arial" pitchFamily="34" charset="0"/>
              <a:cs typeface="Arial" pitchFamily="34" charset="0"/>
            </a:endParaRPr>
          </a:p>
          <a:p>
            <a:pPr marL="342900" marR="0" lvl="0" indent="-342900" algn="ctr" defTabSz="914400" rtl="0" eaLnBrk="0" fontAlgn="base" latinLnBrk="0" hangingPunct="0">
              <a:lnSpc>
                <a:spcPct val="100000"/>
              </a:lnSpc>
              <a:spcBef>
                <a:spcPts val="0"/>
              </a:spcBef>
              <a:spcAft>
                <a:spcPct val="0"/>
              </a:spcAft>
              <a:buClrTx/>
              <a:buSzTx/>
              <a:tabLst/>
              <a:defRPr/>
            </a:pPr>
            <a:r>
              <a:rPr kumimoji="0" lang="en-US" sz="1600" u="none" strike="noStrike" kern="1200" cap="none" spc="0" normalizeH="0" baseline="0" noProof="0" dirty="0" smtClean="0">
                <a:ln>
                  <a:noFill/>
                </a:ln>
                <a:solidFill>
                  <a:schemeClr val="tx1"/>
                </a:solidFill>
                <a:effectLst/>
                <a:uLnTx/>
                <a:uFillTx/>
                <a:latin typeface="Arial" pitchFamily="34" charset="0"/>
                <a:cs typeface="Arial" pitchFamily="34" charset="0"/>
              </a:rPr>
              <a:t>11 July 2011</a:t>
            </a:r>
            <a:endParaRPr kumimoji="0" lang="zh-CN" altLang="en-US" sz="140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l="4478" r="3961"/>
          <a:stretch>
            <a:fillRect/>
          </a:stretch>
        </p:blipFill>
        <p:spPr bwMode="auto">
          <a:xfrm>
            <a:off x="3352800" y="1771425"/>
            <a:ext cx="2438400" cy="1996202"/>
          </a:xfrm>
          <a:prstGeom prst="rect">
            <a:avLst/>
          </a:prstGeom>
          <a:noFill/>
          <a:ln w="38100">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10</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8" name="Title 7"/>
          <p:cNvSpPr>
            <a:spLocks noGrp="1"/>
          </p:cNvSpPr>
          <p:nvPr>
            <p:ph type="title"/>
          </p:nvPr>
        </p:nvSpPr>
        <p:spPr/>
        <p:txBody>
          <a:bodyPr/>
          <a:lstStyle/>
          <a:p>
            <a:endParaRPr lang="en-US"/>
          </a:p>
        </p:txBody>
      </p:sp>
      <p:sp>
        <p:nvSpPr>
          <p:cNvPr id="9" name="Rectangle 2"/>
          <p:cNvSpPr txBox="1">
            <a:spLocks noChangeArrowheads="1"/>
          </p:cNvSpPr>
          <p:nvPr/>
        </p:nvSpPr>
        <p:spPr bwMode="auto">
          <a:xfrm>
            <a:off x="785777" y="-73025"/>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smtClean="0">
                <a:ln>
                  <a:noFill/>
                </a:ln>
                <a:solidFill>
                  <a:srgbClr val="106636"/>
                </a:solidFill>
                <a:effectLst/>
                <a:uLnTx/>
                <a:uFillTx/>
                <a:latin typeface="Arial" charset="0"/>
                <a:ea typeface="+mj-ea"/>
                <a:cs typeface="Arial" charset="0"/>
              </a:rPr>
              <a:t>Advancing Materials Sciences</a:t>
            </a:r>
            <a:endPar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endParaRPr>
          </a:p>
        </p:txBody>
      </p:sp>
      <p:pic>
        <p:nvPicPr>
          <p:cNvPr id="10" name="Picture 4"/>
          <p:cNvPicPr>
            <a:picLocks noChangeAspect="1" noChangeArrowheads="1"/>
          </p:cNvPicPr>
          <p:nvPr/>
        </p:nvPicPr>
        <p:blipFill>
          <a:blip r:embed="rId2" cstate="print"/>
          <a:srcRect/>
          <a:stretch>
            <a:fillRect/>
          </a:stretch>
        </p:blipFill>
        <p:spPr bwMode="auto">
          <a:xfrm>
            <a:off x="512763" y="2327020"/>
            <a:ext cx="4491037" cy="3646488"/>
          </a:xfrm>
          <a:prstGeom prst="rect">
            <a:avLst/>
          </a:prstGeom>
          <a:noFill/>
          <a:ln w="9525">
            <a:noFill/>
            <a:miter lim="800000"/>
            <a:headEnd/>
            <a:tailEnd/>
          </a:ln>
          <a:effectLst/>
        </p:spPr>
      </p:pic>
      <p:sp>
        <p:nvSpPr>
          <p:cNvPr id="13" name="Text Box 5"/>
          <p:cNvSpPr txBox="1">
            <a:spLocks noChangeArrowheads="1"/>
          </p:cNvSpPr>
          <p:nvPr/>
        </p:nvSpPr>
        <p:spPr bwMode="auto">
          <a:xfrm>
            <a:off x="533400" y="844295"/>
            <a:ext cx="8293100" cy="1187450"/>
          </a:xfrm>
          <a:prstGeom prst="rect">
            <a:avLst/>
          </a:prstGeom>
          <a:noFill/>
          <a:ln w="9525">
            <a:noFill/>
            <a:miter lim="800000"/>
            <a:headEnd/>
            <a:tailEnd/>
          </a:ln>
          <a:effectLst/>
        </p:spPr>
        <p:txBody>
          <a:bodyPr>
            <a:spAutoFit/>
          </a:bodyPr>
          <a:lstStyle/>
          <a:p>
            <a:pPr algn="l"/>
            <a:r>
              <a:rPr lang="en-US" sz="2400" dirty="0">
                <a:solidFill>
                  <a:srgbClr val="000000"/>
                </a:solidFill>
                <a:effectLst/>
                <a:latin typeface="Times New Roman" pitchFamily="18" charset="0"/>
              </a:rPr>
              <a:t>Prediction of the magnetic properties of materials will enable the design of stronger, lighter magnets and new materials for magnetic data storage and recording.</a:t>
            </a:r>
          </a:p>
        </p:txBody>
      </p:sp>
      <p:sp>
        <p:nvSpPr>
          <p:cNvPr id="14" name="Text Box 6"/>
          <p:cNvSpPr txBox="1">
            <a:spLocks noChangeArrowheads="1"/>
          </p:cNvSpPr>
          <p:nvPr/>
        </p:nvSpPr>
        <p:spPr bwMode="auto">
          <a:xfrm>
            <a:off x="5181600" y="2158745"/>
            <a:ext cx="3743325" cy="3938588"/>
          </a:xfrm>
          <a:prstGeom prst="rect">
            <a:avLst/>
          </a:prstGeom>
          <a:noFill/>
          <a:ln w="9525">
            <a:noFill/>
            <a:miter lim="800000"/>
            <a:headEnd/>
            <a:tailEnd/>
          </a:ln>
          <a:effectLst/>
        </p:spPr>
        <p:txBody>
          <a:bodyPr>
            <a:spAutoFit/>
          </a:bodyPr>
          <a:lstStyle/>
          <a:p>
            <a:pPr algn="l">
              <a:spcBef>
                <a:spcPct val="50000"/>
              </a:spcBef>
            </a:pPr>
            <a:r>
              <a:rPr lang="en-US" sz="1800" b="0" dirty="0">
                <a:solidFill>
                  <a:srgbClr val="000000"/>
                </a:solidFill>
                <a:effectLst/>
                <a:latin typeface="Arial Narrow" pitchFamily="34" charset="0"/>
              </a:rPr>
              <a:t>Scientists recently reported a break-through in calculating the magnetic properties of materials.</a:t>
            </a:r>
          </a:p>
          <a:p>
            <a:pPr algn="l">
              <a:spcBef>
                <a:spcPct val="50000"/>
              </a:spcBef>
            </a:pPr>
            <a:r>
              <a:rPr lang="en-US" sz="1800" b="0" dirty="0">
                <a:solidFill>
                  <a:srgbClr val="000000"/>
                </a:solidFill>
                <a:effectLst/>
                <a:latin typeface="Arial Narrow" pitchFamily="34" charset="0"/>
              </a:rPr>
              <a:t>Combining modeling advances with the most powerful DOE-SC computer, DOE scientists were able to predict the effect of temperature on the magnetic moment of a crystal of iron.  This is the first step to predicting the performance of magnets at typical operating temperatures. </a:t>
            </a:r>
          </a:p>
          <a:p>
            <a:pPr algn="l">
              <a:spcBef>
                <a:spcPct val="50000"/>
              </a:spcBef>
            </a:pPr>
            <a:r>
              <a:rPr lang="en-US" sz="1800" b="0" i="1" dirty="0">
                <a:solidFill>
                  <a:srgbClr val="FF0000"/>
                </a:solidFill>
                <a:effectLst/>
                <a:latin typeface="Arial Narrow" pitchFamily="34" charset="0"/>
              </a:rPr>
              <a:t>These simulations won the 1998 Gordon Bell prize in supercomputing for the fastest scientific application.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11</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itle 6"/>
          <p:cNvSpPr>
            <a:spLocks noGrp="1"/>
          </p:cNvSpPr>
          <p:nvPr>
            <p:ph type="title"/>
          </p:nvPr>
        </p:nvSpPr>
        <p:spPr/>
        <p:txBody>
          <a:bodyPr/>
          <a:lstStyle/>
          <a:p>
            <a:endParaRPr lang="en-US"/>
          </a:p>
        </p:txBody>
      </p:sp>
      <p:sp>
        <p:nvSpPr>
          <p:cNvPr id="8" name="Rectangle 2050"/>
          <p:cNvSpPr txBox="1">
            <a:spLocks noChangeArrowheads="1"/>
          </p:cNvSpPr>
          <p:nvPr/>
        </p:nvSpPr>
        <p:spPr bwMode="auto">
          <a:xfrm>
            <a:off x="787972" y="-82213"/>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smtClean="0">
                <a:ln>
                  <a:noFill/>
                </a:ln>
                <a:solidFill>
                  <a:srgbClr val="106636"/>
                </a:solidFill>
                <a:effectLst/>
                <a:uLnTx/>
                <a:uFillTx/>
                <a:latin typeface="Arial" charset="0"/>
                <a:ea typeface="+mj-ea"/>
                <a:cs typeface="Arial" charset="0"/>
              </a:rPr>
              <a:t>Advancing Structural Genomics</a:t>
            </a:r>
            <a:endPar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endParaRPr>
          </a:p>
        </p:txBody>
      </p:sp>
      <p:sp>
        <p:nvSpPr>
          <p:cNvPr id="9" name="Text Box 2055"/>
          <p:cNvSpPr txBox="1">
            <a:spLocks noChangeArrowheads="1"/>
          </p:cNvSpPr>
          <p:nvPr/>
        </p:nvSpPr>
        <p:spPr bwMode="auto">
          <a:xfrm>
            <a:off x="533400" y="1081425"/>
            <a:ext cx="8610600" cy="1200329"/>
          </a:xfrm>
          <a:prstGeom prst="rect">
            <a:avLst/>
          </a:prstGeom>
          <a:noFill/>
          <a:ln w="9525">
            <a:noFill/>
            <a:miter lim="800000"/>
            <a:headEnd/>
            <a:tailEnd/>
          </a:ln>
          <a:effectLst/>
        </p:spPr>
        <p:txBody>
          <a:bodyPr>
            <a:spAutoFit/>
          </a:bodyPr>
          <a:lstStyle/>
          <a:p>
            <a:pPr algn="l"/>
            <a:r>
              <a:rPr lang="en-US" sz="2400" dirty="0">
                <a:solidFill>
                  <a:srgbClr val="000000"/>
                </a:solidFill>
                <a:effectLst/>
                <a:latin typeface="Times New Roman" pitchFamily="18" charset="0"/>
              </a:rPr>
              <a:t>DOE is involved in both the </a:t>
            </a:r>
            <a:r>
              <a:rPr lang="en-US" sz="2400" dirty="0" smtClean="0">
                <a:solidFill>
                  <a:srgbClr val="000000"/>
                </a:solidFill>
                <a:effectLst/>
                <a:latin typeface="Times New Roman" pitchFamily="18" charset="0"/>
              </a:rPr>
              <a:t>Human </a:t>
            </a:r>
            <a:r>
              <a:rPr lang="en-US" sz="2400" dirty="0">
                <a:solidFill>
                  <a:srgbClr val="000000"/>
                </a:solidFill>
                <a:effectLst/>
                <a:latin typeface="Times New Roman" pitchFamily="18" charset="0"/>
              </a:rPr>
              <a:t>Genome Project and the Microbial Genome Project.  These projects are laying the foundation for a revolution in human health and biotechnology.</a:t>
            </a:r>
          </a:p>
        </p:txBody>
      </p:sp>
      <p:sp>
        <p:nvSpPr>
          <p:cNvPr id="10" name="Text Box 2056"/>
          <p:cNvSpPr txBox="1">
            <a:spLocks noChangeArrowheads="1"/>
          </p:cNvSpPr>
          <p:nvPr/>
        </p:nvSpPr>
        <p:spPr bwMode="auto">
          <a:xfrm>
            <a:off x="4481513" y="2519700"/>
            <a:ext cx="4200525" cy="3389312"/>
          </a:xfrm>
          <a:prstGeom prst="rect">
            <a:avLst/>
          </a:prstGeom>
          <a:noFill/>
          <a:ln w="9525">
            <a:noFill/>
            <a:miter lim="800000"/>
            <a:headEnd/>
            <a:tailEnd/>
          </a:ln>
          <a:effectLst/>
        </p:spPr>
        <p:txBody>
          <a:bodyPr>
            <a:spAutoFit/>
          </a:bodyPr>
          <a:lstStyle/>
          <a:p>
            <a:pPr algn="l">
              <a:spcBef>
                <a:spcPct val="50000"/>
              </a:spcBef>
            </a:pPr>
            <a:r>
              <a:rPr lang="en-US" sz="1800" b="0">
                <a:solidFill>
                  <a:srgbClr val="000000"/>
                </a:solidFill>
                <a:effectLst/>
                <a:latin typeface="Arial Narrow" pitchFamily="34" charset="0"/>
              </a:rPr>
              <a:t>To develop more effective drugs or redesign microbes for bioremediation, scientists must determine the structures and elucidate the functions of the proteins encoded in DNA.  </a:t>
            </a:r>
          </a:p>
          <a:p>
            <a:pPr algn="l">
              <a:spcBef>
                <a:spcPct val="50000"/>
              </a:spcBef>
            </a:pPr>
            <a:r>
              <a:rPr lang="en-US" sz="1800" b="0">
                <a:solidFill>
                  <a:srgbClr val="000000"/>
                </a:solidFill>
                <a:effectLst/>
                <a:latin typeface="Arial Narrow" pitchFamily="34" charset="0"/>
              </a:rPr>
              <a:t>Determining the structure of a single protein is a time-consuming process and not always successful.  There are approximately 140,000 proteins in the human body alone.</a:t>
            </a:r>
          </a:p>
          <a:p>
            <a:pPr algn="l">
              <a:spcBef>
                <a:spcPct val="50000"/>
              </a:spcBef>
            </a:pPr>
            <a:r>
              <a:rPr lang="en-US" sz="1800" b="0">
                <a:solidFill>
                  <a:srgbClr val="000000"/>
                </a:solidFill>
                <a:effectLst/>
                <a:latin typeface="Arial Narrow" pitchFamily="34" charset="0"/>
              </a:rPr>
              <a:t>Advances in scientific computing, coupled with DOE’s national light sources, will be critical for predicting protein structures.</a:t>
            </a:r>
            <a:endParaRPr lang="en-US" sz="1800" b="0" i="1">
              <a:solidFill>
                <a:srgbClr val="FF0000"/>
              </a:solidFill>
              <a:effectLst/>
              <a:latin typeface="Arial Narrow" pitchFamily="34" charset="0"/>
            </a:endParaRPr>
          </a:p>
        </p:txBody>
      </p:sp>
      <p:graphicFrame>
        <p:nvGraphicFramePr>
          <p:cNvPr id="13" name="Object 2048"/>
          <p:cNvGraphicFramePr>
            <a:graphicFrameLocks noChangeAspect="1"/>
          </p:cNvGraphicFramePr>
          <p:nvPr/>
        </p:nvGraphicFramePr>
        <p:xfrm>
          <a:off x="768350" y="2491125"/>
          <a:ext cx="3346450" cy="3411537"/>
        </p:xfrm>
        <a:graphic>
          <a:graphicData uri="http://schemas.openxmlformats.org/presentationml/2006/ole">
            <p:oleObj spid="_x0000_s75778" name="Document" r:id="rId3" imgW="2048400" imgH="2087280" progId="Word.Document.8">
              <p:embed/>
            </p:oleObj>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12</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itle 6"/>
          <p:cNvSpPr>
            <a:spLocks noGrp="1"/>
          </p:cNvSpPr>
          <p:nvPr>
            <p:ph type="title"/>
          </p:nvPr>
        </p:nvSpPr>
        <p:spPr/>
        <p:txBody>
          <a:bodyPr/>
          <a:lstStyle/>
          <a:p>
            <a:endParaRPr lang="en-US"/>
          </a:p>
        </p:txBody>
      </p:sp>
      <p:sp>
        <p:nvSpPr>
          <p:cNvPr id="8" name="Rectangle 1026"/>
          <p:cNvSpPr txBox="1">
            <a:spLocks noChangeArrowheads="1"/>
          </p:cNvSpPr>
          <p:nvPr/>
        </p:nvSpPr>
        <p:spPr bwMode="auto">
          <a:xfrm>
            <a:off x="793056" y="-68145"/>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smtClean="0">
                <a:ln>
                  <a:noFill/>
                </a:ln>
                <a:solidFill>
                  <a:srgbClr val="106636"/>
                </a:solidFill>
                <a:effectLst/>
                <a:uLnTx/>
                <a:uFillTx/>
                <a:latin typeface="Arial" charset="0"/>
                <a:ea typeface="+mj-ea"/>
                <a:cs typeface="Arial" charset="0"/>
              </a:rPr>
              <a:t>Advancing Plasma Physics</a:t>
            </a:r>
            <a:endPar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endParaRPr>
          </a:p>
        </p:txBody>
      </p:sp>
      <p:sp>
        <p:nvSpPr>
          <p:cNvPr id="9" name="Text Box 1027"/>
          <p:cNvSpPr txBox="1">
            <a:spLocks noChangeArrowheads="1"/>
          </p:cNvSpPr>
          <p:nvPr/>
        </p:nvSpPr>
        <p:spPr bwMode="auto">
          <a:xfrm>
            <a:off x="543313" y="1247673"/>
            <a:ext cx="8270875" cy="1187450"/>
          </a:xfrm>
          <a:prstGeom prst="rect">
            <a:avLst/>
          </a:prstGeom>
          <a:noFill/>
          <a:ln w="9525">
            <a:noFill/>
            <a:miter lim="800000"/>
            <a:headEnd/>
            <a:tailEnd/>
          </a:ln>
          <a:effectLst/>
        </p:spPr>
        <p:txBody>
          <a:bodyPr>
            <a:spAutoFit/>
          </a:bodyPr>
          <a:lstStyle/>
          <a:p>
            <a:pPr algn="l"/>
            <a:r>
              <a:rPr lang="en-US" sz="2400">
                <a:solidFill>
                  <a:srgbClr val="000000"/>
                </a:solidFill>
                <a:effectLst/>
                <a:latin typeface="Times New Roman" pitchFamily="18" charset="0"/>
              </a:rPr>
              <a:t>Predicting and controlling turbulence is of fundamental scientific interest as well as critically important for developing viable magnetic fusion devices</a:t>
            </a:r>
          </a:p>
        </p:txBody>
      </p:sp>
      <p:pic>
        <p:nvPicPr>
          <p:cNvPr id="10" name="Picture 1028" descr="turb2.jpg"/>
          <p:cNvPicPr>
            <a:picLocks noChangeAspect="1" noChangeArrowheads="1"/>
          </p:cNvPicPr>
          <p:nvPr/>
        </p:nvPicPr>
        <p:blipFill>
          <a:blip r:embed="rId2" cstate="print"/>
          <a:srcRect/>
          <a:stretch>
            <a:fillRect/>
          </a:stretch>
        </p:blipFill>
        <p:spPr bwMode="auto">
          <a:xfrm>
            <a:off x="629038" y="2852636"/>
            <a:ext cx="2641600" cy="2962275"/>
          </a:xfrm>
          <a:prstGeom prst="rect">
            <a:avLst/>
          </a:prstGeom>
          <a:noFill/>
          <a:ln w="9525">
            <a:noFill/>
            <a:miter lim="800000"/>
            <a:headEnd/>
            <a:tailEnd/>
          </a:ln>
        </p:spPr>
      </p:pic>
      <p:sp>
        <p:nvSpPr>
          <p:cNvPr id="13" name="Text Box 1034"/>
          <p:cNvSpPr txBox="1">
            <a:spLocks noChangeArrowheads="1"/>
          </p:cNvSpPr>
          <p:nvPr/>
        </p:nvSpPr>
        <p:spPr bwMode="auto">
          <a:xfrm>
            <a:off x="3743713" y="2689123"/>
            <a:ext cx="4892675" cy="2976563"/>
          </a:xfrm>
          <a:prstGeom prst="rect">
            <a:avLst/>
          </a:prstGeom>
          <a:noFill/>
          <a:ln w="9525">
            <a:noFill/>
            <a:miter lim="800000"/>
            <a:headEnd/>
            <a:tailEnd/>
          </a:ln>
          <a:effectLst/>
        </p:spPr>
        <p:txBody>
          <a:bodyPr>
            <a:spAutoFit/>
          </a:bodyPr>
          <a:lstStyle/>
          <a:p>
            <a:pPr algn="l">
              <a:spcBef>
                <a:spcPct val="50000"/>
              </a:spcBef>
            </a:pPr>
            <a:r>
              <a:rPr lang="en-US" sz="1800" b="0">
                <a:solidFill>
                  <a:srgbClr val="000000"/>
                </a:solidFill>
                <a:effectLst/>
                <a:latin typeface="Arial Narrow" pitchFamily="34" charset="0"/>
              </a:rPr>
              <a:t>Using DOE-SC’s existing computing capabilities and new mathematical techniques, scientists recently performed three-dimensional simulations of microturbulence with parameters appropriate for present-day fusion plasmas.  These simulations, </a:t>
            </a:r>
            <a:r>
              <a:rPr lang="en-US" sz="1800" b="0" i="1">
                <a:solidFill>
                  <a:srgbClr val="000000"/>
                </a:solidFill>
                <a:effectLst/>
                <a:latin typeface="Arial Narrow" pitchFamily="34" charset="0"/>
              </a:rPr>
              <a:t>for the first time</a:t>
            </a:r>
            <a:r>
              <a:rPr lang="en-US" sz="1800" b="0">
                <a:solidFill>
                  <a:srgbClr val="000000"/>
                </a:solidFill>
                <a:effectLst/>
                <a:latin typeface="Arial Narrow" pitchFamily="34" charset="0"/>
              </a:rPr>
              <a:t>, reproduced the major features of turbulent transport observed in the core of tokamaks.</a:t>
            </a:r>
          </a:p>
          <a:p>
            <a:pPr algn="l">
              <a:spcBef>
                <a:spcPct val="50000"/>
              </a:spcBef>
            </a:pPr>
            <a:r>
              <a:rPr lang="en-US" sz="1800" b="0">
                <a:solidFill>
                  <a:srgbClr val="000000"/>
                </a:solidFill>
                <a:effectLst/>
                <a:latin typeface="Arial Narrow" pitchFamily="34" charset="0"/>
              </a:rPr>
              <a:t>With increased computing power, it will be possible to simulate turbulent transport under realistic reactor-relevant plasma conditions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13</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itle 6"/>
          <p:cNvSpPr>
            <a:spLocks noGrp="1"/>
          </p:cNvSpPr>
          <p:nvPr>
            <p:ph type="title"/>
          </p:nvPr>
        </p:nvSpPr>
        <p:spPr/>
        <p:txBody>
          <a:bodyPr/>
          <a:lstStyle/>
          <a:p>
            <a:endParaRPr lang="en-US"/>
          </a:p>
        </p:txBody>
      </p:sp>
      <p:sp>
        <p:nvSpPr>
          <p:cNvPr id="8" name="Rectangle 2"/>
          <p:cNvSpPr txBox="1">
            <a:spLocks noChangeArrowheads="1"/>
          </p:cNvSpPr>
          <p:nvPr/>
        </p:nvSpPr>
        <p:spPr bwMode="auto">
          <a:xfrm>
            <a:off x="797548" y="-54077"/>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smtClean="0">
                <a:ln>
                  <a:noFill/>
                </a:ln>
                <a:solidFill>
                  <a:srgbClr val="106636"/>
                </a:solidFill>
                <a:effectLst/>
                <a:uLnTx/>
                <a:uFillTx/>
                <a:latin typeface="Arial" charset="0"/>
                <a:ea typeface="+mj-ea"/>
                <a:cs typeface="Arial" charset="0"/>
              </a:rPr>
              <a:t>Advancing Accelerator Physics</a:t>
            </a:r>
            <a:endPar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endParaRPr>
          </a:p>
        </p:txBody>
      </p:sp>
      <p:sp>
        <p:nvSpPr>
          <p:cNvPr id="9" name="Text Box 3"/>
          <p:cNvSpPr txBox="1">
            <a:spLocks noChangeArrowheads="1"/>
          </p:cNvSpPr>
          <p:nvPr/>
        </p:nvSpPr>
        <p:spPr bwMode="auto">
          <a:xfrm>
            <a:off x="593725" y="969759"/>
            <a:ext cx="8169275" cy="1187450"/>
          </a:xfrm>
          <a:prstGeom prst="rect">
            <a:avLst/>
          </a:prstGeom>
          <a:noFill/>
          <a:ln w="9525">
            <a:noFill/>
            <a:miter lim="800000"/>
            <a:headEnd/>
            <a:tailEnd/>
          </a:ln>
          <a:effectLst/>
        </p:spPr>
        <p:txBody>
          <a:bodyPr>
            <a:spAutoFit/>
          </a:bodyPr>
          <a:lstStyle/>
          <a:p>
            <a:pPr algn="l">
              <a:spcBef>
                <a:spcPct val="50000"/>
              </a:spcBef>
            </a:pPr>
            <a:r>
              <a:rPr lang="en-US" sz="2400">
                <a:solidFill>
                  <a:srgbClr val="000000"/>
                </a:solidFill>
                <a:effectLst/>
                <a:latin typeface="Times New Roman" pitchFamily="18" charset="0"/>
              </a:rPr>
              <a:t>Increased capabilities in accelerator physics simulation will enable improved designs and reduce cost and risk of next-generation accelerators.</a:t>
            </a:r>
          </a:p>
        </p:txBody>
      </p:sp>
      <p:sp>
        <p:nvSpPr>
          <p:cNvPr id="10" name="Text Box 5"/>
          <p:cNvSpPr txBox="1">
            <a:spLocks noChangeArrowheads="1"/>
          </p:cNvSpPr>
          <p:nvPr/>
        </p:nvSpPr>
        <p:spPr bwMode="auto">
          <a:xfrm>
            <a:off x="609600" y="5630659"/>
            <a:ext cx="3551238" cy="517525"/>
          </a:xfrm>
          <a:prstGeom prst="rect">
            <a:avLst/>
          </a:prstGeom>
          <a:noFill/>
          <a:ln w="9525">
            <a:noFill/>
            <a:miter lim="800000"/>
            <a:headEnd/>
            <a:tailEnd/>
          </a:ln>
          <a:effectLst/>
        </p:spPr>
        <p:txBody>
          <a:bodyPr>
            <a:spAutoFit/>
          </a:bodyPr>
          <a:lstStyle/>
          <a:p>
            <a:r>
              <a:rPr lang="en-US" sz="1400">
                <a:solidFill>
                  <a:srgbClr val="000000"/>
                </a:solidFill>
                <a:effectLst/>
                <a:latin typeface="Arial" pitchFamily="34" charset="0"/>
              </a:rPr>
              <a:t>HPC simulation of intense beam exhibits ultra-low density beam halo</a:t>
            </a:r>
          </a:p>
        </p:txBody>
      </p:sp>
      <p:sp>
        <p:nvSpPr>
          <p:cNvPr id="13" name="Text Box 6"/>
          <p:cNvSpPr txBox="1">
            <a:spLocks noChangeArrowheads="1"/>
          </p:cNvSpPr>
          <p:nvPr/>
        </p:nvSpPr>
        <p:spPr bwMode="auto">
          <a:xfrm>
            <a:off x="4198938" y="2444546"/>
            <a:ext cx="4602162" cy="1878013"/>
          </a:xfrm>
          <a:prstGeom prst="rect">
            <a:avLst/>
          </a:prstGeom>
          <a:noFill/>
          <a:ln w="9525">
            <a:noFill/>
            <a:miter lim="800000"/>
            <a:headEnd/>
            <a:tailEnd/>
          </a:ln>
          <a:effectLst/>
        </p:spPr>
        <p:txBody>
          <a:bodyPr>
            <a:spAutoFit/>
          </a:bodyPr>
          <a:lstStyle/>
          <a:p>
            <a:pPr algn="l">
              <a:spcBef>
                <a:spcPct val="50000"/>
              </a:spcBef>
            </a:pPr>
            <a:r>
              <a:rPr lang="en-US" sz="1800" b="0">
                <a:solidFill>
                  <a:srgbClr val="000000"/>
                </a:solidFill>
                <a:effectLst/>
                <a:latin typeface="Arial Narrow" pitchFamily="34" charset="0"/>
              </a:rPr>
              <a:t>In past five years our ability to model particle beam dynamics in accelerators has increased dramatically —leading, </a:t>
            </a:r>
            <a:r>
              <a:rPr lang="en-US" sz="1800" b="0" i="1">
                <a:solidFill>
                  <a:srgbClr val="000000"/>
                </a:solidFill>
                <a:effectLst/>
                <a:latin typeface="Arial Narrow" pitchFamily="34" charset="0"/>
              </a:rPr>
              <a:t>for the first time</a:t>
            </a:r>
            <a:r>
              <a:rPr lang="en-US" sz="1800" b="0">
                <a:solidFill>
                  <a:srgbClr val="000000"/>
                </a:solidFill>
                <a:effectLst/>
                <a:latin typeface="Arial Narrow" pitchFamily="34" charset="0"/>
              </a:rPr>
              <a:t>, to reliable prediction of “beam halos” that limit the performance of accelerators.</a:t>
            </a:r>
          </a:p>
          <a:p>
            <a:pPr algn="l">
              <a:spcBef>
                <a:spcPct val="50000"/>
              </a:spcBef>
            </a:pPr>
            <a:r>
              <a:rPr lang="en-US" sz="1800" b="0">
                <a:solidFill>
                  <a:srgbClr val="000000"/>
                </a:solidFill>
                <a:effectLst/>
                <a:latin typeface="Arial Narrow" pitchFamily="34" charset="0"/>
              </a:rPr>
              <a:t>Greatly increased computer capability will enable:</a:t>
            </a:r>
          </a:p>
        </p:txBody>
      </p:sp>
      <p:sp>
        <p:nvSpPr>
          <p:cNvPr id="14" name="Text Box 8"/>
          <p:cNvSpPr txBox="1">
            <a:spLocks noChangeArrowheads="1"/>
          </p:cNvSpPr>
          <p:nvPr/>
        </p:nvSpPr>
        <p:spPr bwMode="auto">
          <a:xfrm>
            <a:off x="4225925" y="4479721"/>
            <a:ext cx="4602163" cy="1049338"/>
          </a:xfrm>
          <a:prstGeom prst="rect">
            <a:avLst/>
          </a:prstGeom>
          <a:noFill/>
          <a:ln w="9525">
            <a:noFill/>
            <a:miter lim="800000"/>
            <a:headEnd/>
            <a:tailEnd/>
          </a:ln>
          <a:effectLst/>
        </p:spPr>
        <p:txBody>
          <a:bodyPr>
            <a:spAutoFit/>
          </a:bodyPr>
          <a:lstStyle/>
          <a:p>
            <a:pPr marL="231775" indent="-231775" algn="l">
              <a:spcBef>
                <a:spcPct val="50000"/>
              </a:spcBef>
              <a:buClr>
                <a:srgbClr val="FF0000"/>
              </a:buClr>
              <a:buSzPct val="60000"/>
              <a:buFont typeface="Monotype Sorts" pitchFamily="2" charset="2"/>
              <a:buChar char="l"/>
            </a:pPr>
            <a:r>
              <a:rPr lang="en-US" sz="1400" b="0">
                <a:solidFill>
                  <a:srgbClr val="000000"/>
                </a:solidFill>
                <a:effectLst/>
                <a:latin typeface="Arial Narrow" pitchFamily="34" charset="0"/>
              </a:rPr>
              <a:t>Coupling of accelerator subsystems, </a:t>
            </a:r>
            <a:r>
              <a:rPr lang="en-US" sz="1400" b="0" i="1">
                <a:solidFill>
                  <a:srgbClr val="000000"/>
                </a:solidFill>
                <a:effectLst/>
                <a:latin typeface="Arial Narrow" pitchFamily="34" charset="0"/>
              </a:rPr>
              <a:t>e.g.</a:t>
            </a:r>
            <a:r>
              <a:rPr lang="en-US" sz="1400" b="0">
                <a:solidFill>
                  <a:srgbClr val="000000"/>
                </a:solidFill>
                <a:effectLst/>
                <a:latin typeface="Arial Narrow" pitchFamily="34" charset="0"/>
              </a:rPr>
              <a:t>, the particle beam and electromagnetic field</a:t>
            </a:r>
          </a:p>
          <a:p>
            <a:pPr marL="231775" indent="-231775" algn="l">
              <a:spcBef>
                <a:spcPct val="50000"/>
              </a:spcBef>
              <a:buClr>
                <a:srgbClr val="FF0000"/>
              </a:buClr>
              <a:buSzPct val="60000"/>
              <a:buFont typeface="Monotype Sorts" pitchFamily="2" charset="2"/>
              <a:buChar char="l"/>
            </a:pPr>
            <a:r>
              <a:rPr lang="en-US" sz="1400" b="0">
                <a:solidFill>
                  <a:srgbClr val="000000"/>
                </a:solidFill>
                <a:effectLst/>
                <a:latin typeface="Arial Narrow" pitchFamily="34" charset="0"/>
              </a:rPr>
              <a:t>Exploration of advanced concepts to push the frontiers of accelerator science</a:t>
            </a:r>
          </a:p>
        </p:txBody>
      </p:sp>
      <p:grpSp>
        <p:nvGrpSpPr>
          <p:cNvPr id="15" name="Group 13"/>
          <p:cNvGrpSpPr>
            <a:grpSpLocks/>
          </p:cNvGrpSpPr>
          <p:nvPr/>
        </p:nvGrpSpPr>
        <p:grpSpPr bwMode="auto">
          <a:xfrm>
            <a:off x="685800" y="2430259"/>
            <a:ext cx="3276600" cy="3125787"/>
            <a:chOff x="432" y="1824"/>
            <a:chExt cx="2064" cy="1969"/>
          </a:xfrm>
        </p:grpSpPr>
        <p:pic>
          <p:nvPicPr>
            <p:cNvPr id="16" name="Picture 4" descr="rynev4i.tif"/>
            <p:cNvPicPr>
              <a:picLocks noChangeAspect="1" noChangeArrowheads="1"/>
            </p:cNvPicPr>
            <p:nvPr/>
          </p:nvPicPr>
          <p:blipFill>
            <a:blip r:embed="rId2" cstate="print">
              <a:lum bright="-20000" contrast="20000"/>
            </a:blip>
            <a:srcRect t="6882"/>
            <a:stretch>
              <a:fillRect/>
            </a:stretch>
          </p:blipFill>
          <p:spPr bwMode="auto">
            <a:xfrm>
              <a:off x="432" y="1824"/>
              <a:ext cx="2064" cy="1969"/>
            </a:xfrm>
            <a:prstGeom prst="rect">
              <a:avLst/>
            </a:prstGeom>
            <a:noFill/>
            <a:ln w="12700">
              <a:noFill/>
              <a:miter lim="800000"/>
              <a:headEnd/>
              <a:tailEnd/>
            </a:ln>
          </p:spPr>
        </p:pic>
        <p:sp>
          <p:nvSpPr>
            <p:cNvPr id="17" name="Rectangle 12"/>
            <p:cNvSpPr>
              <a:spLocks noChangeArrowheads="1"/>
            </p:cNvSpPr>
            <p:nvPr/>
          </p:nvSpPr>
          <p:spPr bwMode="auto">
            <a:xfrm>
              <a:off x="432" y="1824"/>
              <a:ext cx="2058" cy="1962"/>
            </a:xfrm>
            <a:prstGeom prst="rect">
              <a:avLst/>
            </a:prstGeom>
            <a:noFill/>
            <a:ln w="28575">
              <a:solidFill>
                <a:schemeClr val="tx1"/>
              </a:solidFill>
              <a:miter lim="800000"/>
              <a:headEnd/>
              <a:tailEn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457200" y="590076"/>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8" name="Rectangle 2"/>
          <p:cNvSpPr>
            <a:spLocks noGrp="1" noChangeArrowheads="1"/>
          </p:cNvSpPr>
          <p:nvPr>
            <p:ph type="title"/>
          </p:nvPr>
        </p:nvSpPr>
        <p:spPr>
          <a:xfrm>
            <a:off x="793750" y="-88512"/>
            <a:ext cx="7556500" cy="8382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lnSpc>
                <a:spcPct val="100000"/>
              </a:lnSpc>
            </a:pPr>
            <a:r>
              <a:rPr lang="en-US" sz="2400" b="0" kern="1200" dirty="0">
                <a:solidFill>
                  <a:srgbClr val="106636"/>
                </a:solidFill>
                <a:latin typeface="Arial" charset="0"/>
                <a:cs typeface="Arial" charset="0"/>
              </a:rPr>
              <a:t>Progress in Computational Science</a:t>
            </a:r>
            <a:br>
              <a:rPr lang="en-US" sz="2400" b="0" kern="1200" dirty="0">
                <a:solidFill>
                  <a:srgbClr val="106636"/>
                </a:solidFill>
                <a:latin typeface="Arial" charset="0"/>
                <a:cs typeface="Arial" charset="0"/>
              </a:rPr>
            </a:br>
            <a:r>
              <a:rPr lang="en-US" sz="2400" b="0" kern="1200" dirty="0">
                <a:solidFill>
                  <a:srgbClr val="106636"/>
                </a:solidFill>
                <a:latin typeface="Arial" charset="0"/>
                <a:cs typeface="Arial" charset="0"/>
              </a:rPr>
              <a:t>Molecular Calculations</a:t>
            </a:r>
          </a:p>
        </p:txBody>
      </p:sp>
      <p:grpSp>
        <p:nvGrpSpPr>
          <p:cNvPr id="9" name="Group 6"/>
          <p:cNvGrpSpPr>
            <a:grpSpLocks/>
          </p:cNvGrpSpPr>
          <p:nvPr/>
        </p:nvGrpSpPr>
        <p:grpSpPr bwMode="auto">
          <a:xfrm>
            <a:off x="1905000" y="1097280"/>
            <a:ext cx="6400800" cy="4183857"/>
            <a:chOff x="1200" y="629"/>
            <a:chExt cx="4032" cy="2879"/>
          </a:xfrm>
        </p:grpSpPr>
        <p:sp>
          <p:nvSpPr>
            <p:cNvPr id="10" name="Line 7"/>
            <p:cNvSpPr>
              <a:spLocks noChangeShapeType="1"/>
            </p:cNvSpPr>
            <p:nvPr/>
          </p:nvSpPr>
          <p:spPr bwMode="auto">
            <a:xfrm>
              <a:off x="1488" y="3353"/>
              <a:ext cx="0" cy="144"/>
            </a:xfrm>
            <a:prstGeom prst="line">
              <a:avLst/>
            </a:prstGeom>
            <a:noFill/>
            <a:ln w="25400">
              <a:solidFill>
                <a:srgbClr val="000000"/>
              </a:solidFill>
              <a:round/>
              <a:headEnd/>
              <a:tailEnd/>
            </a:ln>
            <a:effectLst/>
          </p:spPr>
          <p:txBody>
            <a:bodyPr wrap="none" anchor="ctr"/>
            <a:lstStyle/>
            <a:p>
              <a:endParaRPr lang="en-US"/>
            </a:p>
          </p:txBody>
        </p:sp>
        <p:sp>
          <p:nvSpPr>
            <p:cNvPr id="13" name="Line 8"/>
            <p:cNvSpPr>
              <a:spLocks noChangeShapeType="1"/>
            </p:cNvSpPr>
            <p:nvPr/>
          </p:nvSpPr>
          <p:spPr bwMode="auto">
            <a:xfrm>
              <a:off x="1200" y="3497"/>
              <a:ext cx="4032" cy="0"/>
            </a:xfrm>
            <a:prstGeom prst="line">
              <a:avLst/>
            </a:prstGeom>
            <a:noFill/>
            <a:ln w="38100">
              <a:solidFill>
                <a:srgbClr val="000000"/>
              </a:solidFill>
              <a:round/>
              <a:headEnd/>
              <a:tailEnd/>
            </a:ln>
            <a:effectLst/>
          </p:spPr>
          <p:txBody>
            <a:bodyPr wrap="none" anchor="ctr"/>
            <a:lstStyle/>
            <a:p>
              <a:endParaRPr lang="en-US"/>
            </a:p>
          </p:txBody>
        </p:sp>
        <p:sp>
          <p:nvSpPr>
            <p:cNvPr id="14" name="Line 9"/>
            <p:cNvSpPr>
              <a:spLocks noChangeShapeType="1"/>
            </p:cNvSpPr>
            <p:nvPr/>
          </p:nvSpPr>
          <p:spPr bwMode="auto">
            <a:xfrm flipV="1">
              <a:off x="1209" y="629"/>
              <a:ext cx="0" cy="2879"/>
            </a:xfrm>
            <a:prstGeom prst="line">
              <a:avLst/>
            </a:prstGeom>
            <a:noFill/>
            <a:ln w="38100">
              <a:solidFill>
                <a:srgbClr val="000000"/>
              </a:solidFill>
              <a:round/>
              <a:headEnd/>
              <a:tailEnd type="stealth" w="med" len="lg"/>
            </a:ln>
            <a:effectLst/>
          </p:spPr>
          <p:txBody>
            <a:bodyPr wrap="none" anchor="ctr"/>
            <a:lstStyle/>
            <a:p>
              <a:endParaRPr lang="en-US"/>
            </a:p>
          </p:txBody>
        </p:sp>
        <p:sp>
          <p:nvSpPr>
            <p:cNvPr id="15" name="Line 10"/>
            <p:cNvSpPr>
              <a:spLocks noChangeShapeType="1"/>
            </p:cNvSpPr>
            <p:nvPr/>
          </p:nvSpPr>
          <p:spPr bwMode="auto">
            <a:xfrm>
              <a:off x="2064" y="3353"/>
              <a:ext cx="0" cy="144"/>
            </a:xfrm>
            <a:prstGeom prst="line">
              <a:avLst/>
            </a:prstGeom>
            <a:noFill/>
            <a:ln w="25400">
              <a:solidFill>
                <a:srgbClr val="000000"/>
              </a:solidFill>
              <a:round/>
              <a:headEnd/>
              <a:tailEnd/>
            </a:ln>
            <a:effectLst/>
          </p:spPr>
          <p:txBody>
            <a:bodyPr wrap="none" anchor="ctr"/>
            <a:lstStyle/>
            <a:p>
              <a:endParaRPr lang="en-US"/>
            </a:p>
          </p:txBody>
        </p:sp>
        <p:sp>
          <p:nvSpPr>
            <p:cNvPr id="16" name="Line 11"/>
            <p:cNvSpPr>
              <a:spLocks noChangeShapeType="1"/>
            </p:cNvSpPr>
            <p:nvPr/>
          </p:nvSpPr>
          <p:spPr bwMode="auto">
            <a:xfrm>
              <a:off x="2640" y="3353"/>
              <a:ext cx="0" cy="144"/>
            </a:xfrm>
            <a:prstGeom prst="line">
              <a:avLst/>
            </a:prstGeom>
            <a:noFill/>
            <a:ln w="25400">
              <a:solidFill>
                <a:srgbClr val="000000"/>
              </a:solidFill>
              <a:round/>
              <a:headEnd/>
              <a:tailEnd/>
            </a:ln>
            <a:effectLst/>
          </p:spPr>
          <p:txBody>
            <a:bodyPr wrap="none" anchor="ctr"/>
            <a:lstStyle/>
            <a:p>
              <a:endParaRPr lang="en-US"/>
            </a:p>
          </p:txBody>
        </p:sp>
        <p:sp>
          <p:nvSpPr>
            <p:cNvPr id="17" name="Line 12"/>
            <p:cNvSpPr>
              <a:spLocks noChangeShapeType="1"/>
            </p:cNvSpPr>
            <p:nvPr/>
          </p:nvSpPr>
          <p:spPr bwMode="auto">
            <a:xfrm>
              <a:off x="3216" y="3353"/>
              <a:ext cx="0" cy="144"/>
            </a:xfrm>
            <a:prstGeom prst="line">
              <a:avLst/>
            </a:prstGeom>
            <a:noFill/>
            <a:ln w="25400">
              <a:solidFill>
                <a:srgbClr val="000000"/>
              </a:solidFill>
              <a:round/>
              <a:headEnd/>
              <a:tailEnd/>
            </a:ln>
            <a:effectLst/>
          </p:spPr>
          <p:txBody>
            <a:bodyPr wrap="none" anchor="ctr"/>
            <a:lstStyle/>
            <a:p>
              <a:endParaRPr lang="en-US"/>
            </a:p>
          </p:txBody>
        </p:sp>
        <p:sp>
          <p:nvSpPr>
            <p:cNvPr id="18" name="Line 13"/>
            <p:cNvSpPr>
              <a:spLocks noChangeShapeType="1"/>
            </p:cNvSpPr>
            <p:nvPr/>
          </p:nvSpPr>
          <p:spPr bwMode="auto">
            <a:xfrm>
              <a:off x="3792" y="3353"/>
              <a:ext cx="0" cy="144"/>
            </a:xfrm>
            <a:prstGeom prst="line">
              <a:avLst/>
            </a:prstGeom>
            <a:noFill/>
            <a:ln w="25400">
              <a:solidFill>
                <a:srgbClr val="000000"/>
              </a:solidFill>
              <a:round/>
              <a:headEnd/>
              <a:tailEnd/>
            </a:ln>
            <a:effectLst/>
          </p:spPr>
          <p:txBody>
            <a:bodyPr wrap="none" anchor="ctr"/>
            <a:lstStyle/>
            <a:p>
              <a:endParaRPr lang="en-US"/>
            </a:p>
          </p:txBody>
        </p:sp>
        <p:sp>
          <p:nvSpPr>
            <p:cNvPr id="19" name="Line 14"/>
            <p:cNvSpPr>
              <a:spLocks noChangeShapeType="1"/>
            </p:cNvSpPr>
            <p:nvPr/>
          </p:nvSpPr>
          <p:spPr bwMode="auto">
            <a:xfrm>
              <a:off x="4368" y="3353"/>
              <a:ext cx="0" cy="144"/>
            </a:xfrm>
            <a:prstGeom prst="line">
              <a:avLst/>
            </a:prstGeom>
            <a:noFill/>
            <a:ln w="25400">
              <a:solidFill>
                <a:srgbClr val="000000"/>
              </a:solidFill>
              <a:round/>
              <a:headEnd/>
              <a:tailEnd/>
            </a:ln>
            <a:effectLst/>
          </p:spPr>
          <p:txBody>
            <a:bodyPr wrap="none" anchor="ctr"/>
            <a:lstStyle/>
            <a:p>
              <a:endParaRPr lang="en-US"/>
            </a:p>
          </p:txBody>
        </p:sp>
        <p:sp>
          <p:nvSpPr>
            <p:cNvPr id="20" name="Line 15"/>
            <p:cNvSpPr>
              <a:spLocks noChangeShapeType="1"/>
            </p:cNvSpPr>
            <p:nvPr/>
          </p:nvSpPr>
          <p:spPr bwMode="auto">
            <a:xfrm>
              <a:off x="4944" y="3353"/>
              <a:ext cx="0" cy="144"/>
            </a:xfrm>
            <a:prstGeom prst="line">
              <a:avLst/>
            </a:prstGeom>
            <a:noFill/>
            <a:ln w="25400">
              <a:solidFill>
                <a:srgbClr val="000000"/>
              </a:solidFill>
              <a:round/>
              <a:headEnd/>
              <a:tailEnd/>
            </a:ln>
            <a:effectLst/>
          </p:spPr>
          <p:txBody>
            <a:bodyPr wrap="none" anchor="ctr"/>
            <a:lstStyle/>
            <a:p>
              <a:endParaRPr lang="en-US"/>
            </a:p>
          </p:txBody>
        </p:sp>
      </p:grpSp>
      <p:sp>
        <p:nvSpPr>
          <p:cNvPr id="21" name="Text Box 16"/>
          <p:cNvSpPr txBox="1">
            <a:spLocks noChangeArrowheads="1"/>
          </p:cNvSpPr>
          <p:nvPr/>
        </p:nvSpPr>
        <p:spPr bwMode="auto">
          <a:xfrm>
            <a:off x="2038350"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1970</a:t>
            </a:r>
          </a:p>
        </p:txBody>
      </p:sp>
      <p:sp>
        <p:nvSpPr>
          <p:cNvPr id="22" name="Text Box 17"/>
          <p:cNvSpPr txBox="1">
            <a:spLocks noChangeArrowheads="1"/>
          </p:cNvSpPr>
          <p:nvPr/>
        </p:nvSpPr>
        <p:spPr bwMode="auto">
          <a:xfrm>
            <a:off x="2952750"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1980</a:t>
            </a:r>
          </a:p>
        </p:txBody>
      </p:sp>
      <p:sp>
        <p:nvSpPr>
          <p:cNvPr id="23" name="Text Box 18"/>
          <p:cNvSpPr txBox="1">
            <a:spLocks noChangeArrowheads="1"/>
          </p:cNvSpPr>
          <p:nvPr/>
        </p:nvSpPr>
        <p:spPr bwMode="auto">
          <a:xfrm>
            <a:off x="3873500"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1990</a:t>
            </a:r>
          </a:p>
        </p:txBody>
      </p:sp>
      <p:sp>
        <p:nvSpPr>
          <p:cNvPr id="24" name="Text Box 19"/>
          <p:cNvSpPr txBox="1">
            <a:spLocks noChangeArrowheads="1"/>
          </p:cNvSpPr>
          <p:nvPr/>
        </p:nvSpPr>
        <p:spPr bwMode="auto">
          <a:xfrm>
            <a:off x="4781550"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2000</a:t>
            </a:r>
          </a:p>
        </p:txBody>
      </p:sp>
      <p:sp>
        <p:nvSpPr>
          <p:cNvPr id="25" name="Text Box 20"/>
          <p:cNvSpPr txBox="1">
            <a:spLocks noChangeArrowheads="1"/>
          </p:cNvSpPr>
          <p:nvPr/>
        </p:nvSpPr>
        <p:spPr bwMode="auto">
          <a:xfrm>
            <a:off x="5711825"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2010</a:t>
            </a:r>
          </a:p>
        </p:txBody>
      </p:sp>
      <p:sp>
        <p:nvSpPr>
          <p:cNvPr id="26" name="Text Box 21"/>
          <p:cNvSpPr txBox="1">
            <a:spLocks noChangeArrowheads="1"/>
          </p:cNvSpPr>
          <p:nvPr/>
        </p:nvSpPr>
        <p:spPr bwMode="auto">
          <a:xfrm>
            <a:off x="6616700"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2020</a:t>
            </a:r>
          </a:p>
        </p:txBody>
      </p:sp>
      <p:sp>
        <p:nvSpPr>
          <p:cNvPr id="27" name="Text Box 22"/>
          <p:cNvSpPr txBox="1">
            <a:spLocks noChangeArrowheads="1"/>
          </p:cNvSpPr>
          <p:nvPr/>
        </p:nvSpPr>
        <p:spPr bwMode="auto">
          <a:xfrm>
            <a:off x="7540625" y="5339876"/>
            <a:ext cx="641350" cy="366712"/>
          </a:xfrm>
          <a:prstGeom prst="rect">
            <a:avLst/>
          </a:prstGeom>
          <a:noFill/>
          <a:ln w="9525">
            <a:noFill/>
            <a:miter lim="800000"/>
            <a:headEnd/>
            <a:tailEnd/>
          </a:ln>
          <a:effectLst/>
        </p:spPr>
        <p:txBody>
          <a:bodyPr wrap="none">
            <a:spAutoFit/>
          </a:bodyPr>
          <a:lstStyle/>
          <a:p>
            <a:r>
              <a:rPr lang="en-US" sz="1800" b="1">
                <a:solidFill>
                  <a:srgbClr val="000000"/>
                </a:solidFill>
                <a:effectLst/>
                <a:latin typeface="Times New Roman" pitchFamily="18" charset="0"/>
              </a:rPr>
              <a:t>2030</a:t>
            </a:r>
          </a:p>
        </p:txBody>
      </p:sp>
      <p:grpSp>
        <p:nvGrpSpPr>
          <p:cNvPr id="28" name="Group 180"/>
          <p:cNvGrpSpPr>
            <a:grpSpLocks/>
          </p:cNvGrpSpPr>
          <p:nvPr/>
        </p:nvGrpSpPr>
        <p:grpSpPr bwMode="auto">
          <a:xfrm>
            <a:off x="2209800" y="4741388"/>
            <a:ext cx="339725" cy="182563"/>
            <a:chOff x="1392" y="3288"/>
            <a:chExt cx="214" cy="115"/>
          </a:xfrm>
        </p:grpSpPr>
        <p:sp>
          <p:nvSpPr>
            <p:cNvPr id="29" name="Line 24"/>
            <p:cNvSpPr>
              <a:spLocks noChangeShapeType="1"/>
            </p:cNvSpPr>
            <p:nvPr/>
          </p:nvSpPr>
          <p:spPr bwMode="auto">
            <a:xfrm>
              <a:off x="1440" y="3345"/>
              <a:ext cx="144" cy="0"/>
            </a:xfrm>
            <a:prstGeom prst="line">
              <a:avLst/>
            </a:prstGeom>
            <a:noFill/>
            <a:ln w="9525">
              <a:solidFill>
                <a:srgbClr val="000000"/>
              </a:solidFill>
              <a:round/>
              <a:headEnd/>
              <a:tailEnd/>
            </a:ln>
            <a:effectLst/>
          </p:spPr>
          <p:txBody>
            <a:bodyPr wrap="none" anchor="ctr"/>
            <a:lstStyle/>
            <a:p>
              <a:endParaRPr lang="en-US"/>
            </a:p>
          </p:txBody>
        </p:sp>
        <p:sp>
          <p:nvSpPr>
            <p:cNvPr id="30" name="Oval 25"/>
            <p:cNvSpPr>
              <a:spLocks noChangeArrowheads="1"/>
            </p:cNvSpPr>
            <p:nvPr/>
          </p:nvSpPr>
          <p:spPr bwMode="auto">
            <a:xfrm>
              <a:off x="1392" y="3288"/>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31" name="Oval 26"/>
            <p:cNvSpPr>
              <a:spLocks noChangeArrowheads="1"/>
            </p:cNvSpPr>
            <p:nvPr/>
          </p:nvSpPr>
          <p:spPr bwMode="auto">
            <a:xfrm>
              <a:off x="1548" y="3317"/>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32" name="Text Box 27"/>
          <p:cNvSpPr txBox="1">
            <a:spLocks noChangeArrowheads="1"/>
          </p:cNvSpPr>
          <p:nvPr/>
        </p:nvSpPr>
        <p:spPr bwMode="auto">
          <a:xfrm>
            <a:off x="2133600" y="4425476"/>
            <a:ext cx="441325" cy="304800"/>
          </a:xfrm>
          <a:prstGeom prst="rect">
            <a:avLst/>
          </a:prstGeom>
          <a:noFill/>
          <a:ln w="9525">
            <a:noFill/>
            <a:miter lim="800000"/>
            <a:headEnd/>
            <a:tailEnd/>
          </a:ln>
          <a:effectLst/>
        </p:spPr>
        <p:txBody>
          <a:bodyPr wrap="none">
            <a:spAutoFit/>
          </a:bodyPr>
          <a:lstStyle/>
          <a:p>
            <a:r>
              <a:rPr lang="en-US" sz="1400">
                <a:solidFill>
                  <a:srgbClr val="000000"/>
                </a:solidFill>
                <a:effectLst/>
                <a:latin typeface="Arial" pitchFamily="34" charset="0"/>
              </a:rPr>
              <a:t>CH</a:t>
            </a:r>
          </a:p>
        </p:txBody>
      </p:sp>
      <p:sp>
        <p:nvSpPr>
          <p:cNvPr id="33" name="Text Box 28"/>
          <p:cNvSpPr txBox="1">
            <a:spLocks noChangeArrowheads="1"/>
          </p:cNvSpPr>
          <p:nvPr/>
        </p:nvSpPr>
        <p:spPr bwMode="auto">
          <a:xfrm>
            <a:off x="2860675" y="3765076"/>
            <a:ext cx="901700" cy="517525"/>
          </a:xfrm>
          <a:prstGeom prst="rect">
            <a:avLst/>
          </a:prstGeom>
          <a:noFill/>
          <a:ln w="9525">
            <a:noFill/>
            <a:miter lim="800000"/>
            <a:headEnd/>
            <a:tailEnd/>
          </a:ln>
          <a:effectLst/>
        </p:spPr>
        <p:txBody>
          <a:bodyPr wrap="none">
            <a:spAutoFit/>
          </a:bodyPr>
          <a:lstStyle/>
          <a:p>
            <a:r>
              <a:rPr lang="en-US" sz="1400">
                <a:solidFill>
                  <a:srgbClr val="000000"/>
                </a:solidFill>
                <a:effectLst/>
                <a:latin typeface="Arial" pitchFamily="34" charset="0"/>
              </a:rPr>
              <a:t>Methane</a:t>
            </a:r>
          </a:p>
          <a:p>
            <a:r>
              <a:rPr lang="en-US" sz="1400">
                <a:solidFill>
                  <a:srgbClr val="000000"/>
                </a:solidFill>
                <a:effectLst/>
                <a:latin typeface="Arial" pitchFamily="34" charset="0"/>
              </a:rPr>
              <a:t>CH</a:t>
            </a:r>
            <a:r>
              <a:rPr lang="en-US" sz="1400" baseline="-25000">
                <a:solidFill>
                  <a:srgbClr val="000000"/>
                </a:solidFill>
                <a:effectLst/>
                <a:latin typeface="Arial" pitchFamily="34" charset="0"/>
              </a:rPr>
              <a:t>4</a:t>
            </a:r>
            <a:endParaRPr lang="en-US" sz="1400">
              <a:solidFill>
                <a:srgbClr val="000000"/>
              </a:solidFill>
              <a:effectLst/>
              <a:latin typeface="Arial" pitchFamily="34" charset="0"/>
            </a:endParaRPr>
          </a:p>
        </p:txBody>
      </p:sp>
      <p:sp>
        <p:nvSpPr>
          <p:cNvPr id="34" name="Text Box 29"/>
          <p:cNvSpPr txBox="1">
            <a:spLocks noChangeArrowheads="1"/>
          </p:cNvSpPr>
          <p:nvPr/>
        </p:nvSpPr>
        <p:spPr bwMode="auto">
          <a:xfrm>
            <a:off x="3706813" y="3282476"/>
            <a:ext cx="774700" cy="517525"/>
          </a:xfrm>
          <a:prstGeom prst="rect">
            <a:avLst/>
          </a:prstGeom>
          <a:noFill/>
          <a:ln w="9525">
            <a:noFill/>
            <a:miter lim="800000"/>
            <a:headEnd/>
            <a:tailEnd/>
          </a:ln>
          <a:effectLst/>
        </p:spPr>
        <p:txBody>
          <a:bodyPr>
            <a:spAutoFit/>
          </a:bodyPr>
          <a:lstStyle/>
          <a:p>
            <a:r>
              <a:rPr lang="en-US" sz="1400">
                <a:solidFill>
                  <a:srgbClr val="000000"/>
                </a:solidFill>
                <a:effectLst/>
                <a:latin typeface="Arial" pitchFamily="34" charset="0"/>
              </a:rPr>
              <a:t>Ethane</a:t>
            </a:r>
          </a:p>
          <a:p>
            <a:r>
              <a:rPr lang="en-US" sz="1400">
                <a:solidFill>
                  <a:srgbClr val="000000"/>
                </a:solidFill>
                <a:effectLst/>
                <a:latin typeface="Arial" pitchFamily="34" charset="0"/>
              </a:rPr>
              <a:t>C</a:t>
            </a:r>
            <a:r>
              <a:rPr lang="en-US" sz="1400" baseline="-25000">
                <a:solidFill>
                  <a:srgbClr val="000000"/>
                </a:solidFill>
                <a:effectLst/>
                <a:latin typeface="Arial" pitchFamily="34" charset="0"/>
              </a:rPr>
              <a:t>2</a:t>
            </a:r>
            <a:r>
              <a:rPr lang="en-US" sz="1400">
                <a:solidFill>
                  <a:srgbClr val="000000"/>
                </a:solidFill>
                <a:effectLst/>
                <a:latin typeface="Arial" pitchFamily="34" charset="0"/>
              </a:rPr>
              <a:t>H</a:t>
            </a:r>
            <a:r>
              <a:rPr lang="en-US" sz="1400" baseline="-25000">
                <a:solidFill>
                  <a:srgbClr val="000000"/>
                </a:solidFill>
                <a:effectLst/>
                <a:latin typeface="Arial" pitchFamily="34" charset="0"/>
              </a:rPr>
              <a:t>6</a:t>
            </a:r>
            <a:endParaRPr lang="en-US" sz="1400">
              <a:solidFill>
                <a:srgbClr val="000000"/>
              </a:solidFill>
              <a:effectLst/>
              <a:latin typeface="Arial" pitchFamily="34" charset="0"/>
            </a:endParaRPr>
          </a:p>
        </p:txBody>
      </p:sp>
      <p:sp>
        <p:nvSpPr>
          <p:cNvPr id="35" name="Text Box 30"/>
          <p:cNvSpPr txBox="1">
            <a:spLocks noChangeArrowheads="1"/>
          </p:cNvSpPr>
          <p:nvPr/>
        </p:nvSpPr>
        <p:spPr bwMode="auto">
          <a:xfrm>
            <a:off x="4710113" y="1529876"/>
            <a:ext cx="784225" cy="517525"/>
          </a:xfrm>
          <a:prstGeom prst="rect">
            <a:avLst/>
          </a:prstGeom>
          <a:noFill/>
          <a:ln w="9525">
            <a:noFill/>
            <a:miter lim="800000"/>
            <a:headEnd/>
            <a:tailEnd/>
          </a:ln>
          <a:effectLst/>
        </p:spPr>
        <p:txBody>
          <a:bodyPr wrap="none">
            <a:spAutoFit/>
          </a:bodyPr>
          <a:lstStyle/>
          <a:p>
            <a:r>
              <a:rPr lang="en-US" sz="1400">
                <a:solidFill>
                  <a:srgbClr val="000000"/>
                </a:solidFill>
                <a:effectLst/>
                <a:latin typeface="Arial" pitchFamily="34" charset="0"/>
              </a:rPr>
              <a:t>Octane</a:t>
            </a:r>
          </a:p>
          <a:p>
            <a:r>
              <a:rPr lang="en-US" sz="1400">
                <a:solidFill>
                  <a:srgbClr val="000000"/>
                </a:solidFill>
                <a:effectLst/>
                <a:latin typeface="Arial" pitchFamily="34" charset="0"/>
              </a:rPr>
              <a:t>C</a:t>
            </a:r>
            <a:r>
              <a:rPr lang="en-US" sz="1400" baseline="-25000">
                <a:solidFill>
                  <a:srgbClr val="000000"/>
                </a:solidFill>
                <a:effectLst/>
                <a:latin typeface="Arial" pitchFamily="34" charset="0"/>
              </a:rPr>
              <a:t>8</a:t>
            </a:r>
            <a:r>
              <a:rPr lang="en-US" sz="1400">
                <a:solidFill>
                  <a:srgbClr val="000000"/>
                </a:solidFill>
                <a:effectLst/>
                <a:latin typeface="Arial" pitchFamily="34" charset="0"/>
              </a:rPr>
              <a:t>H</a:t>
            </a:r>
            <a:r>
              <a:rPr lang="en-US" sz="1400" baseline="-25000">
                <a:solidFill>
                  <a:srgbClr val="000000"/>
                </a:solidFill>
                <a:effectLst/>
                <a:latin typeface="Arial" pitchFamily="34" charset="0"/>
              </a:rPr>
              <a:t>18</a:t>
            </a:r>
            <a:endParaRPr lang="en-US" sz="1400">
              <a:solidFill>
                <a:srgbClr val="000000"/>
              </a:solidFill>
              <a:effectLst/>
              <a:latin typeface="Arial" pitchFamily="34" charset="0"/>
            </a:endParaRPr>
          </a:p>
        </p:txBody>
      </p:sp>
      <p:sp>
        <p:nvSpPr>
          <p:cNvPr id="36" name="Text Box 31"/>
          <p:cNvSpPr txBox="1">
            <a:spLocks noChangeArrowheads="1"/>
          </p:cNvSpPr>
          <p:nvPr/>
        </p:nvSpPr>
        <p:spPr bwMode="auto">
          <a:xfrm>
            <a:off x="4305300" y="2836388"/>
            <a:ext cx="3241675" cy="1155700"/>
          </a:xfrm>
          <a:prstGeom prst="rect">
            <a:avLst/>
          </a:prstGeom>
          <a:noFill/>
          <a:ln w="9525">
            <a:noFill/>
            <a:miter lim="800000"/>
            <a:headEnd/>
            <a:tailEnd/>
          </a:ln>
          <a:effectLst/>
        </p:spPr>
        <p:txBody>
          <a:bodyPr wrap="none">
            <a:spAutoFit/>
          </a:bodyPr>
          <a:lstStyle/>
          <a:p>
            <a:pPr algn="l">
              <a:tabLst>
                <a:tab pos="457200" algn="dec"/>
              </a:tabLst>
            </a:pPr>
            <a:r>
              <a:rPr lang="en-US" sz="1400">
                <a:solidFill>
                  <a:srgbClr val="000000"/>
                </a:solidFill>
                <a:effectLst/>
                <a:latin typeface="Arial" pitchFamily="34" charset="0"/>
              </a:rPr>
              <a:t>Computation:</a:t>
            </a:r>
            <a:endParaRPr lang="en-US" sz="1400" b="0">
              <a:solidFill>
                <a:srgbClr val="000000"/>
              </a:solidFill>
              <a:effectLst/>
              <a:latin typeface="Arial" pitchFamily="34" charset="0"/>
            </a:endParaRPr>
          </a:p>
          <a:p>
            <a:pPr algn="l">
              <a:tabLst>
                <a:tab pos="457200" algn="dec"/>
              </a:tabLst>
            </a:pPr>
            <a:r>
              <a:rPr lang="en-US" sz="1400" b="0">
                <a:solidFill>
                  <a:srgbClr val="000000"/>
                </a:solidFill>
                <a:effectLst/>
                <a:latin typeface="Arial" pitchFamily="34" charset="0"/>
              </a:rPr>
              <a:t>	275</a:t>
            </a:r>
            <a:r>
              <a:rPr lang="en-US" sz="1400" b="0">
                <a:solidFill>
                  <a:schemeClr val="bg1"/>
                </a:solidFill>
                <a:effectLst/>
                <a:latin typeface="Arial" pitchFamily="34" charset="0"/>
              </a:rPr>
              <a:t>.</a:t>
            </a:r>
            <a:r>
              <a:rPr lang="en-US" sz="1400" b="0">
                <a:solidFill>
                  <a:srgbClr val="000000"/>
                </a:solidFill>
                <a:effectLst/>
                <a:latin typeface="Arial" pitchFamily="34" charset="0"/>
              </a:rPr>
              <a:t> million equations (non-linear)</a:t>
            </a:r>
          </a:p>
          <a:p>
            <a:pPr algn="l">
              <a:tabLst>
                <a:tab pos="457200" algn="dec"/>
              </a:tabLst>
            </a:pPr>
            <a:r>
              <a:rPr lang="en-US" sz="1400" b="0">
                <a:solidFill>
                  <a:srgbClr val="000000"/>
                </a:solidFill>
                <a:effectLst/>
                <a:latin typeface="Arial" pitchFamily="34" charset="0"/>
              </a:rPr>
              <a:t>	30</a:t>
            </a:r>
            <a:r>
              <a:rPr lang="en-US" sz="1400" b="0">
                <a:solidFill>
                  <a:schemeClr val="bg1"/>
                </a:solidFill>
                <a:effectLst/>
                <a:latin typeface="Arial" pitchFamily="34" charset="0"/>
              </a:rPr>
              <a:t>.</a:t>
            </a:r>
            <a:r>
              <a:rPr lang="en-US" sz="1400" b="0">
                <a:solidFill>
                  <a:srgbClr val="000000"/>
                </a:solidFill>
                <a:effectLst/>
                <a:latin typeface="Arial" pitchFamily="34" charset="0"/>
              </a:rPr>
              <a:t> quadrillion arithmetic operations</a:t>
            </a:r>
          </a:p>
          <a:p>
            <a:pPr algn="l">
              <a:tabLst>
                <a:tab pos="457200" algn="dec"/>
              </a:tabLst>
            </a:pPr>
            <a:r>
              <a:rPr lang="en-US" sz="1400" b="0">
                <a:solidFill>
                  <a:srgbClr val="000000"/>
                </a:solidFill>
                <a:effectLst/>
                <a:latin typeface="Arial" pitchFamily="34" charset="0"/>
              </a:rPr>
              <a:t>	16</a:t>
            </a:r>
            <a:r>
              <a:rPr lang="en-US" sz="1400" b="0">
                <a:solidFill>
                  <a:schemeClr val="bg1"/>
                </a:solidFill>
                <a:effectLst/>
                <a:latin typeface="Arial" pitchFamily="34" charset="0"/>
              </a:rPr>
              <a:t>.</a:t>
            </a:r>
            <a:r>
              <a:rPr lang="en-US" sz="1400" b="0">
                <a:solidFill>
                  <a:srgbClr val="000000"/>
                </a:solidFill>
                <a:effectLst/>
                <a:latin typeface="Arial" pitchFamily="34" charset="0"/>
              </a:rPr>
              <a:t> days for complete calculation</a:t>
            </a:r>
          </a:p>
          <a:p>
            <a:pPr algn="l">
              <a:tabLst>
                <a:tab pos="457200" algn="dec"/>
              </a:tabLst>
            </a:pPr>
            <a:r>
              <a:rPr lang="en-US" sz="1400" b="0">
                <a:solidFill>
                  <a:srgbClr val="000000"/>
                </a:solidFill>
                <a:effectLst/>
                <a:latin typeface="Arial" pitchFamily="34" charset="0"/>
              </a:rPr>
              <a:t>	</a:t>
            </a:r>
            <a:r>
              <a:rPr lang="en-US" sz="1400" b="0">
                <a:solidFill>
                  <a:schemeClr val="bg1"/>
                </a:solidFill>
                <a:effectLst/>
                <a:latin typeface="Arial" pitchFamily="34" charset="0"/>
              </a:rPr>
              <a:t>.</a:t>
            </a:r>
            <a:r>
              <a:rPr lang="en-US" sz="1400" b="0">
                <a:solidFill>
                  <a:srgbClr val="000000"/>
                </a:solidFill>
                <a:effectLst/>
                <a:latin typeface="Arial" pitchFamily="34" charset="0"/>
              </a:rPr>
              <a:t> (0.25 teraflops computer)</a:t>
            </a:r>
          </a:p>
        </p:txBody>
      </p:sp>
      <p:grpSp>
        <p:nvGrpSpPr>
          <p:cNvPr id="37" name="Group 175"/>
          <p:cNvGrpSpPr>
            <a:grpSpLocks/>
          </p:cNvGrpSpPr>
          <p:nvPr/>
        </p:nvGrpSpPr>
        <p:grpSpPr bwMode="auto">
          <a:xfrm>
            <a:off x="5486400" y="800116"/>
            <a:ext cx="1066800" cy="1066800"/>
            <a:chOff x="3456" y="761"/>
            <a:chExt cx="672" cy="672"/>
          </a:xfrm>
        </p:grpSpPr>
        <p:sp>
          <p:nvSpPr>
            <p:cNvPr id="38" name="Oval 33"/>
            <p:cNvSpPr>
              <a:spLocks noChangeArrowheads="1"/>
            </p:cNvSpPr>
            <p:nvPr/>
          </p:nvSpPr>
          <p:spPr bwMode="auto">
            <a:xfrm>
              <a:off x="3456" y="761"/>
              <a:ext cx="672" cy="672"/>
            </a:xfrm>
            <a:prstGeom prst="ellipse">
              <a:avLst/>
            </a:prstGeom>
            <a:solidFill>
              <a:schemeClr val="bg1"/>
            </a:solidFill>
            <a:ln w="6350">
              <a:solidFill>
                <a:srgbClr val="000000"/>
              </a:solidFill>
              <a:round/>
              <a:headEnd/>
              <a:tailEnd/>
            </a:ln>
            <a:effectLst/>
          </p:spPr>
          <p:txBody>
            <a:bodyPr wrap="none" anchor="ctr"/>
            <a:lstStyle/>
            <a:p>
              <a:endParaRPr lang="en-US"/>
            </a:p>
          </p:txBody>
        </p:sp>
        <p:sp>
          <p:nvSpPr>
            <p:cNvPr id="39" name="Oval 34" descr="50%"/>
            <p:cNvSpPr>
              <a:spLocks noChangeArrowheads="1"/>
            </p:cNvSpPr>
            <p:nvPr/>
          </p:nvSpPr>
          <p:spPr bwMode="auto">
            <a:xfrm>
              <a:off x="3528" y="833"/>
              <a:ext cx="528" cy="528"/>
            </a:xfrm>
            <a:prstGeom prst="ellipse">
              <a:avLst/>
            </a:prstGeom>
            <a:pattFill prst="pct50">
              <a:fgClr>
                <a:srgbClr val="FF0000"/>
              </a:fgClr>
              <a:bgClr>
                <a:srgbClr val="FFFFFF"/>
              </a:bgClr>
            </a:pattFill>
            <a:ln w="6350">
              <a:solidFill>
                <a:srgbClr val="000000"/>
              </a:solidFill>
              <a:round/>
              <a:headEnd/>
              <a:tailEnd/>
            </a:ln>
            <a:effectLst/>
          </p:spPr>
          <p:txBody>
            <a:bodyPr wrap="none" anchor="ctr"/>
            <a:lstStyle/>
            <a:p>
              <a:endParaRPr lang="en-US"/>
            </a:p>
          </p:txBody>
        </p:sp>
        <p:sp>
          <p:nvSpPr>
            <p:cNvPr id="40" name="Oval 35"/>
            <p:cNvSpPr>
              <a:spLocks noChangeArrowheads="1"/>
            </p:cNvSpPr>
            <p:nvPr/>
          </p:nvSpPr>
          <p:spPr bwMode="auto">
            <a:xfrm>
              <a:off x="3648" y="953"/>
              <a:ext cx="288" cy="288"/>
            </a:xfrm>
            <a:prstGeom prst="ellipse">
              <a:avLst/>
            </a:prstGeom>
            <a:solidFill>
              <a:schemeClr val="bg1"/>
            </a:solidFill>
            <a:ln w="6350">
              <a:solidFill>
                <a:srgbClr val="000000"/>
              </a:solidFill>
              <a:round/>
              <a:headEnd/>
              <a:tailEnd/>
            </a:ln>
            <a:effectLst/>
          </p:spPr>
          <p:txBody>
            <a:bodyPr wrap="none" anchor="ctr"/>
            <a:lstStyle/>
            <a:p>
              <a:endParaRPr lang="en-US"/>
            </a:p>
          </p:txBody>
        </p:sp>
        <p:sp>
          <p:nvSpPr>
            <p:cNvPr id="41" name="Oval 36" descr="50%"/>
            <p:cNvSpPr>
              <a:spLocks noChangeArrowheads="1"/>
            </p:cNvSpPr>
            <p:nvPr/>
          </p:nvSpPr>
          <p:spPr bwMode="auto">
            <a:xfrm>
              <a:off x="3744" y="1049"/>
              <a:ext cx="96" cy="96"/>
            </a:xfrm>
            <a:prstGeom prst="ellipse">
              <a:avLst/>
            </a:prstGeom>
            <a:pattFill prst="pct50">
              <a:fgClr>
                <a:srgbClr val="000000"/>
              </a:fgClr>
              <a:bgClr>
                <a:srgbClr val="FFFFFF"/>
              </a:bgClr>
            </a:pattFill>
            <a:ln w="6350">
              <a:solidFill>
                <a:srgbClr val="000000"/>
              </a:solidFill>
              <a:round/>
              <a:headEnd/>
              <a:tailEnd/>
            </a:ln>
            <a:effectLst/>
          </p:spPr>
          <p:txBody>
            <a:bodyPr wrap="none" anchor="ctr"/>
            <a:lstStyle/>
            <a:p>
              <a:endParaRPr lang="en-US"/>
            </a:p>
          </p:txBody>
        </p:sp>
      </p:grpSp>
      <p:sp>
        <p:nvSpPr>
          <p:cNvPr id="42" name="Text Box 37"/>
          <p:cNvSpPr txBox="1">
            <a:spLocks noChangeArrowheads="1"/>
          </p:cNvSpPr>
          <p:nvPr/>
        </p:nvSpPr>
        <p:spPr bwMode="auto">
          <a:xfrm>
            <a:off x="5422900" y="1058878"/>
            <a:ext cx="1219200" cy="523220"/>
          </a:xfrm>
          <a:prstGeom prst="rect">
            <a:avLst/>
          </a:prstGeom>
          <a:noFill/>
          <a:ln w="9525">
            <a:noFill/>
            <a:miter lim="800000"/>
            <a:headEnd/>
            <a:tailEnd/>
          </a:ln>
          <a:effectLst/>
        </p:spPr>
        <p:txBody>
          <a:bodyPr>
            <a:spAutoFit/>
          </a:bodyPr>
          <a:lstStyle/>
          <a:p>
            <a:r>
              <a:rPr lang="en-US" sz="1400" b="1" dirty="0">
                <a:solidFill>
                  <a:srgbClr val="000000"/>
                </a:solidFill>
                <a:effectLst/>
                <a:latin typeface="Arial" pitchFamily="34" charset="0"/>
              </a:rPr>
              <a:t>Hexadecane</a:t>
            </a:r>
          </a:p>
          <a:p>
            <a:r>
              <a:rPr lang="en-US" sz="1400" b="1" dirty="0">
                <a:solidFill>
                  <a:srgbClr val="000000"/>
                </a:solidFill>
                <a:effectLst/>
                <a:latin typeface="Arial" pitchFamily="34" charset="0"/>
              </a:rPr>
              <a:t>C</a:t>
            </a:r>
            <a:r>
              <a:rPr lang="en-US" sz="1400" b="1" baseline="-25000" dirty="0">
                <a:solidFill>
                  <a:srgbClr val="000000"/>
                </a:solidFill>
                <a:effectLst/>
                <a:latin typeface="Arial" pitchFamily="34" charset="0"/>
              </a:rPr>
              <a:t>16</a:t>
            </a:r>
            <a:r>
              <a:rPr lang="en-US" sz="1400" b="1" dirty="0">
                <a:solidFill>
                  <a:srgbClr val="000000"/>
                </a:solidFill>
                <a:effectLst/>
                <a:latin typeface="Arial" pitchFamily="34" charset="0"/>
              </a:rPr>
              <a:t>H</a:t>
            </a:r>
            <a:r>
              <a:rPr lang="en-US" sz="1400" b="1" baseline="-25000" dirty="0">
                <a:solidFill>
                  <a:srgbClr val="000000"/>
                </a:solidFill>
                <a:effectLst/>
                <a:latin typeface="Arial" pitchFamily="34" charset="0"/>
              </a:rPr>
              <a:t>34</a:t>
            </a:r>
            <a:endParaRPr lang="en-US" sz="1400" b="1" dirty="0">
              <a:solidFill>
                <a:srgbClr val="000000"/>
              </a:solidFill>
              <a:effectLst/>
              <a:latin typeface="Arial" pitchFamily="34" charset="0"/>
            </a:endParaRPr>
          </a:p>
        </p:txBody>
      </p:sp>
      <p:grpSp>
        <p:nvGrpSpPr>
          <p:cNvPr id="43" name="Group 176"/>
          <p:cNvGrpSpPr>
            <a:grpSpLocks/>
          </p:cNvGrpSpPr>
          <p:nvPr/>
        </p:nvGrpSpPr>
        <p:grpSpPr bwMode="auto">
          <a:xfrm>
            <a:off x="6705600" y="800116"/>
            <a:ext cx="1066800" cy="1066800"/>
            <a:chOff x="4224" y="761"/>
            <a:chExt cx="672" cy="672"/>
          </a:xfrm>
        </p:grpSpPr>
        <p:sp>
          <p:nvSpPr>
            <p:cNvPr id="44" name="Oval 39"/>
            <p:cNvSpPr>
              <a:spLocks noChangeArrowheads="1"/>
            </p:cNvSpPr>
            <p:nvPr/>
          </p:nvSpPr>
          <p:spPr bwMode="auto">
            <a:xfrm>
              <a:off x="4224" y="761"/>
              <a:ext cx="672" cy="672"/>
            </a:xfrm>
            <a:prstGeom prst="ellipse">
              <a:avLst/>
            </a:prstGeom>
            <a:solidFill>
              <a:schemeClr val="bg1"/>
            </a:solidFill>
            <a:ln w="6350">
              <a:solidFill>
                <a:srgbClr val="000000"/>
              </a:solidFill>
              <a:round/>
              <a:headEnd/>
              <a:tailEnd/>
            </a:ln>
            <a:effectLst/>
          </p:spPr>
          <p:txBody>
            <a:bodyPr wrap="none" anchor="ctr"/>
            <a:lstStyle/>
            <a:p>
              <a:endParaRPr lang="en-US"/>
            </a:p>
          </p:txBody>
        </p:sp>
        <p:sp>
          <p:nvSpPr>
            <p:cNvPr id="45" name="Oval 40" descr="50%"/>
            <p:cNvSpPr>
              <a:spLocks noChangeArrowheads="1"/>
            </p:cNvSpPr>
            <p:nvPr/>
          </p:nvSpPr>
          <p:spPr bwMode="auto">
            <a:xfrm>
              <a:off x="4296" y="833"/>
              <a:ext cx="528" cy="528"/>
            </a:xfrm>
            <a:prstGeom prst="ellipse">
              <a:avLst/>
            </a:prstGeom>
            <a:pattFill prst="pct50">
              <a:fgClr>
                <a:srgbClr val="FF0000"/>
              </a:fgClr>
              <a:bgClr>
                <a:srgbClr val="FFFFFF"/>
              </a:bgClr>
            </a:pattFill>
            <a:ln w="6350">
              <a:solidFill>
                <a:srgbClr val="000000"/>
              </a:solidFill>
              <a:round/>
              <a:headEnd/>
              <a:tailEnd/>
            </a:ln>
            <a:effectLst/>
          </p:spPr>
          <p:txBody>
            <a:bodyPr wrap="none" anchor="ctr"/>
            <a:lstStyle/>
            <a:p>
              <a:endParaRPr lang="en-US"/>
            </a:p>
          </p:txBody>
        </p:sp>
        <p:sp>
          <p:nvSpPr>
            <p:cNvPr id="46" name="Oval 41"/>
            <p:cNvSpPr>
              <a:spLocks noChangeArrowheads="1"/>
            </p:cNvSpPr>
            <p:nvPr/>
          </p:nvSpPr>
          <p:spPr bwMode="auto">
            <a:xfrm>
              <a:off x="4416" y="953"/>
              <a:ext cx="288" cy="288"/>
            </a:xfrm>
            <a:prstGeom prst="ellipse">
              <a:avLst/>
            </a:prstGeom>
            <a:solidFill>
              <a:schemeClr val="bg1"/>
            </a:solidFill>
            <a:ln w="6350">
              <a:solidFill>
                <a:srgbClr val="000000"/>
              </a:solidFill>
              <a:round/>
              <a:headEnd/>
              <a:tailEnd/>
            </a:ln>
            <a:effectLst/>
          </p:spPr>
          <p:txBody>
            <a:bodyPr wrap="none" anchor="ctr"/>
            <a:lstStyle/>
            <a:p>
              <a:endParaRPr lang="en-US"/>
            </a:p>
          </p:txBody>
        </p:sp>
        <p:sp>
          <p:nvSpPr>
            <p:cNvPr id="47" name="Oval 42" descr="50%"/>
            <p:cNvSpPr>
              <a:spLocks noChangeArrowheads="1"/>
            </p:cNvSpPr>
            <p:nvPr/>
          </p:nvSpPr>
          <p:spPr bwMode="auto">
            <a:xfrm>
              <a:off x="4512" y="1049"/>
              <a:ext cx="96" cy="96"/>
            </a:xfrm>
            <a:prstGeom prst="ellipse">
              <a:avLst/>
            </a:prstGeom>
            <a:pattFill prst="pct50">
              <a:fgClr>
                <a:srgbClr val="000000"/>
              </a:fgClr>
              <a:bgClr>
                <a:srgbClr val="FFFFFF"/>
              </a:bgClr>
            </a:pattFill>
            <a:ln w="6350">
              <a:solidFill>
                <a:srgbClr val="000000"/>
              </a:solidFill>
              <a:round/>
              <a:headEnd/>
              <a:tailEnd/>
            </a:ln>
            <a:effectLst/>
          </p:spPr>
          <p:txBody>
            <a:bodyPr wrap="none" anchor="ctr"/>
            <a:lstStyle/>
            <a:p>
              <a:endParaRPr lang="en-US"/>
            </a:p>
          </p:txBody>
        </p:sp>
      </p:grpSp>
      <p:sp>
        <p:nvSpPr>
          <p:cNvPr id="48" name="Text Box 43"/>
          <p:cNvSpPr txBox="1">
            <a:spLocks noChangeArrowheads="1"/>
          </p:cNvSpPr>
          <p:nvPr/>
        </p:nvSpPr>
        <p:spPr bwMode="auto">
          <a:xfrm>
            <a:off x="6686550" y="1046178"/>
            <a:ext cx="1104900" cy="523220"/>
          </a:xfrm>
          <a:prstGeom prst="rect">
            <a:avLst/>
          </a:prstGeom>
          <a:noFill/>
          <a:ln w="9525">
            <a:noFill/>
            <a:miter lim="800000"/>
            <a:headEnd/>
            <a:tailEnd/>
          </a:ln>
          <a:effectLst/>
        </p:spPr>
        <p:txBody>
          <a:bodyPr>
            <a:spAutoFit/>
          </a:bodyPr>
          <a:lstStyle/>
          <a:p>
            <a:r>
              <a:rPr lang="en-US" sz="1400" b="1" dirty="0">
                <a:solidFill>
                  <a:srgbClr val="000000"/>
                </a:solidFill>
                <a:effectLst/>
                <a:latin typeface="Arial" pitchFamily="34" charset="0"/>
              </a:rPr>
              <a:t>Catalysts</a:t>
            </a:r>
          </a:p>
          <a:p>
            <a:r>
              <a:rPr lang="en-US" sz="1400" b="1" dirty="0">
                <a:solidFill>
                  <a:srgbClr val="000000"/>
                </a:solidFill>
                <a:effectLst/>
                <a:latin typeface="Arial" pitchFamily="34" charset="0"/>
              </a:rPr>
              <a:t>(complex)</a:t>
            </a:r>
          </a:p>
        </p:txBody>
      </p:sp>
      <p:grpSp>
        <p:nvGrpSpPr>
          <p:cNvPr id="49" name="Group 179"/>
          <p:cNvGrpSpPr>
            <a:grpSpLocks/>
          </p:cNvGrpSpPr>
          <p:nvPr/>
        </p:nvGrpSpPr>
        <p:grpSpPr bwMode="auto">
          <a:xfrm>
            <a:off x="3086100" y="4301651"/>
            <a:ext cx="434975" cy="428625"/>
            <a:chOff x="1944" y="3011"/>
            <a:chExt cx="274" cy="270"/>
          </a:xfrm>
        </p:grpSpPr>
        <p:grpSp>
          <p:nvGrpSpPr>
            <p:cNvPr id="50" name="Group 45"/>
            <p:cNvGrpSpPr>
              <a:grpSpLocks/>
            </p:cNvGrpSpPr>
            <p:nvPr/>
          </p:nvGrpSpPr>
          <p:grpSpPr bwMode="auto">
            <a:xfrm rot="-1378229">
              <a:off x="2052" y="3101"/>
              <a:ext cx="166" cy="58"/>
              <a:chOff x="1728" y="2765"/>
              <a:chExt cx="166" cy="58"/>
            </a:xfrm>
          </p:grpSpPr>
          <p:sp>
            <p:nvSpPr>
              <p:cNvPr id="61" name="Line 46"/>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62" name="Oval 47"/>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51" name="Group 48"/>
            <p:cNvGrpSpPr>
              <a:grpSpLocks/>
            </p:cNvGrpSpPr>
            <p:nvPr/>
          </p:nvGrpSpPr>
          <p:grpSpPr bwMode="auto">
            <a:xfrm rot="-6972391">
              <a:off x="1962" y="3065"/>
              <a:ext cx="166" cy="58"/>
              <a:chOff x="1728" y="2765"/>
              <a:chExt cx="166" cy="58"/>
            </a:xfrm>
          </p:grpSpPr>
          <p:sp>
            <p:nvSpPr>
              <p:cNvPr id="59" name="Line 49"/>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60" name="Oval 50"/>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52" name="Group 51"/>
            <p:cNvGrpSpPr>
              <a:grpSpLocks/>
            </p:cNvGrpSpPr>
            <p:nvPr/>
          </p:nvGrpSpPr>
          <p:grpSpPr bwMode="auto">
            <a:xfrm rot="2700000">
              <a:off x="2022" y="3169"/>
              <a:ext cx="166" cy="58"/>
              <a:chOff x="1728" y="2765"/>
              <a:chExt cx="166" cy="58"/>
            </a:xfrm>
          </p:grpSpPr>
          <p:sp>
            <p:nvSpPr>
              <p:cNvPr id="57" name="Line 52"/>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58" name="Oval 53"/>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53" name="Group 54"/>
            <p:cNvGrpSpPr>
              <a:grpSpLocks/>
            </p:cNvGrpSpPr>
            <p:nvPr/>
          </p:nvGrpSpPr>
          <p:grpSpPr bwMode="auto">
            <a:xfrm rot="8799885">
              <a:off x="1944" y="3169"/>
              <a:ext cx="166" cy="58"/>
              <a:chOff x="1728" y="2765"/>
              <a:chExt cx="166" cy="58"/>
            </a:xfrm>
          </p:grpSpPr>
          <p:sp>
            <p:nvSpPr>
              <p:cNvPr id="55" name="Line 55"/>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56" name="Oval 56"/>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54" name="Oval 57"/>
            <p:cNvSpPr>
              <a:spLocks noChangeArrowheads="1"/>
            </p:cNvSpPr>
            <p:nvPr/>
          </p:nvSpPr>
          <p:spPr bwMode="auto">
            <a:xfrm>
              <a:off x="2016" y="3095"/>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grpSp>
      <p:grpSp>
        <p:nvGrpSpPr>
          <p:cNvPr id="63" name="Group 178"/>
          <p:cNvGrpSpPr>
            <a:grpSpLocks/>
          </p:cNvGrpSpPr>
          <p:nvPr/>
        </p:nvGrpSpPr>
        <p:grpSpPr bwMode="auto">
          <a:xfrm>
            <a:off x="3806825" y="3847626"/>
            <a:ext cx="622300" cy="665162"/>
            <a:chOff x="2398" y="2725"/>
            <a:chExt cx="392" cy="419"/>
          </a:xfrm>
        </p:grpSpPr>
        <p:grpSp>
          <p:nvGrpSpPr>
            <p:cNvPr id="64" name="Group 59"/>
            <p:cNvGrpSpPr>
              <a:grpSpLocks/>
            </p:cNvGrpSpPr>
            <p:nvPr/>
          </p:nvGrpSpPr>
          <p:grpSpPr bwMode="auto">
            <a:xfrm rot="-9172411">
              <a:off x="2398" y="2930"/>
              <a:ext cx="166" cy="58"/>
              <a:chOff x="1728" y="2765"/>
              <a:chExt cx="166" cy="58"/>
            </a:xfrm>
          </p:grpSpPr>
          <p:sp>
            <p:nvSpPr>
              <p:cNvPr id="84" name="Line 60"/>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85" name="Oval 61"/>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65" name="Group 62"/>
            <p:cNvGrpSpPr>
              <a:grpSpLocks/>
            </p:cNvGrpSpPr>
            <p:nvPr/>
          </p:nvGrpSpPr>
          <p:grpSpPr bwMode="auto">
            <a:xfrm rot="3816767">
              <a:off x="2494" y="3032"/>
              <a:ext cx="166" cy="58"/>
              <a:chOff x="1728" y="2765"/>
              <a:chExt cx="166" cy="58"/>
            </a:xfrm>
          </p:grpSpPr>
          <p:sp>
            <p:nvSpPr>
              <p:cNvPr id="82" name="Line 63"/>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83" name="Oval 64"/>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66" name="Group 65"/>
            <p:cNvGrpSpPr>
              <a:grpSpLocks/>
            </p:cNvGrpSpPr>
            <p:nvPr/>
          </p:nvGrpSpPr>
          <p:grpSpPr bwMode="auto">
            <a:xfrm rot="8799885">
              <a:off x="2416" y="3010"/>
              <a:ext cx="166" cy="58"/>
              <a:chOff x="1728" y="2765"/>
              <a:chExt cx="166" cy="58"/>
            </a:xfrm>
          </p:grpSpPr>
          <p:sp>
            <p:nvSpPr>
              <p:cNvPr id="80" name="Line 66"/>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81" name="Oval 67"/>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67" name="Line 68"/>
            <p:cNvSpPr>
              <a:spLocks noChangeShapeType="1"/>
            </p:cNvSpPr>
            <p:nvPr/>
          </p:nvSpPr>
          <p:spPr bwMode="auto">
            <a:xfrm flipV="1">
              <a:off x="2552" y="2894"/>
              <a:ext cx="96" cy="96"/>
            </a:xfrm>
            <a:prstGeom prst="line">
              <a:avLst/>
            </a:prstGeom>
            <a:noFill/>
            <a:ln w="12700">
              <a:solidFill>
                <a:srgbClr val="000000"/>
              </a:solidFill>
              <a:round/>
              <a:headEnd/>
              <a:tailEnd/>
            </a:ln>
            <a:effectLst/>
          </p:spPr>
          <p:txBody>
            <a:bodyPr wrap="none" anchor="ctr"/>
            <a:lstStyle/>
            <a:p>
              <a:endParaRPr lang="en-US"/>
            </a:p>
          </p:txBody>
        </p:sp>
        <p:grpSp>
          <p:nvGrpSpPr>
            <p:cNvPr id="68" name="Group 69"/>
            <p:cNvGrpSpPr>
              <a:grpSpLocks/>
            </p:cNvGrpSpPr>
            <p:nvPr/>
          </p:nvGrpSpPr>
          <p:grpSpPr bwMode="auto">
            <a:xfrm rot="-19432419">
              <a:off x="2624" y="2895"/>
              <a:ext cx="166" cy="58"/>
              <a:chOff x="1728" y="2765"/>
              <a:chExt cx="166" cy="58"/>
            </a:xfrm>
          </p:grpSpPr>
          <p:sp>
            <p:nvSpPr>
              <p:cNvPr id="78" name="Line 70"/>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79" name="Oval 71"/>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69" name="Group 72"/>
            <p:cNvGrpSpPr>
              <a:grpSpLocks/>
            </p:cNvGrpSpPr>
            <p:nvPr/>
          </p:nvGrpSpPr>
          <p:grpSpPr bwMode="auto">
            <a:xfrm rot="-6666414">
              <a:off x="2545" y="2779"/>
              <a:ext cx="166" cy="58"/>
              <a:chOff x="1728" y="2765"/>
              <a:chExt cx="166" cy="58"/>
            </a:xfrm>
          </p:grpSpPr>
          <p:sp>
            <p:nvSpPr>
              <p:cNvPr id="76" name="Line 73"/>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77" name="Oval 74"/>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70" name="Group 75"/>
            <p:cNvGrpSpPr>
              <a:grpSpLocks/>
            </p:cNvGrpSpPr>
            <p:nvPr/>
          </p:nvGrpSpPr>
          <p:grpSpPr bwMode="auto">
            <a:xfrm rot="-2000115">
              <a:off x="2623" y="2815"/>
              <a:ext cx="166" cy="58"/>
              <a:chOff x="1728" y="2765"/>
              <a:chExt cx="166" cy="58"/>
            </a:xfrm>
          </p:grpSpPr>
          <p:sp>
            <p:nvSpPr>
              <p:cNvPr id="74" name="Line 76"/>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75" name="Oval 77"/>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71" name="Line 78"/>
            <p:cNvSpPr>
              <a:spLocks noChangeShapeType="1"/>
            </p:cNvSpPr>
            <p:nvPr/>
          </p:nvSpPr>
          <p:spPr bwMode="auto">
            <a:xfrm rot="10800000" flipV="1">
              <a:off x="2551" y="2881"/>
              <a:ext cx="96" cy="96"/>
            </a:xfrm>
            <a:prstGeom prst="line">
              <a:avLst/>
            </a:prstGeom>
            <a:noFill/>
            <a:ln w="12700">
              <a:solidFill>
                <a:srgbClr val="000000"/>
              </a:solidFill>
              <a:round/>
              <a:headEnd/>
              <a:tailEnd/>
            </a:ln>
            <a:effectLst/>
          </p:spPr>
          <p:txBody>
            <a:bodyPr wrap="none" anchor="ctr"/>
            <a:lstStyle/>
            <a:p>
              <a:endParaRPr lang="en-US"/>
            </a:p>
          </p:txBody>
        </p:sp>
        <p:sp>
          <p:nvSpPr>
            <p:cNvPr id="72" name="Oval 79"/>
            <p:cNvSpPr>
              <a:spLocks noChangeArrowheads="1"/>
            </p:cNvSpPr>
            <p:nvPr/>
          </p:nvSpPr>
          <p:spPr bwMode="auto">
            <a:xfrm>
              <a:off x="2488" y="2936"/>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73" name="Oval 80"/>
            <p:cNvSpPr>
              <a:spLocks noChangeArrowheads="1"/>
            </p:cNvSpPr>
            <p:nvPr/>
          </p:nvSpPr>
          <p:spPr bwMode="auto">
            <a:xfrm rot="-10800000">
              <a:off x="2595" y="2819"/>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grpSp>
      <p:grpSp>
        <p:nvGrpSpPr>
          <p:cNvPr id="86" name="Group 177"/>
          <p:cNvGrpSpPr>
            <a:grpSpLocks/>
          </p:cNvGrpSpPr>
          <p:nvPr/>
        </p:nvGrpSpPr>
        <p:grpSpPr bwMode="auto">
          <a:xfrm>
            <a:off x="4378325" y="2063276"/>
            <a:ext cx="1816100" cy="736600"/>
            <a:chOff x="2758" y="1601"/>
            <a:chExt cx="1144" cy="464"/>
          </a:xfrm>
        </p:grpSpPr>
        <p:grpSp>
          <p:nvGrpSpPr>
            <p:cNvPr id="87" name="Group 82"/>
            <p:cNvGrpSpPr>
              <a:grpSpLocks/>
            </p:cNvGrpSpPr>
            <p:nvPr/>
          </p:nvGrpSpPr>
          <p:grpSpPr bwMode="auto">
            <a:xfrm rot="-9172411">
              <a:off x="2758" y="1851"/>
              <a:ext cx="166" cy="58"/>
              <a:chOff x="1728" y="2765"/>
              <a:chExt cx="166" cy="58"/>
            </a:xfrm>
          </p:grpSpPr>
          <p:sp>
            <p:nvSpPr>
              <p:cNvPr id="160" name="Line 83"/>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61" name="Oval 84"/>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88" name="Group 85"/>
            <p:cNvGrpSpPr>
              <a:grpSpLocks/>
            </p:cNvGrpSpPr>
            <p:nvPr/>
          </p:nvGrpSpPr>
          <p:grpSpPr bwMode="auto">
            <a:xfrm rot="3816767">
              <a:off x="2854" y="1953"/>
              <a:ext cx="166" cy="58"/>
              <a:chOff x="1728" y="2765"/>
              <a:chExt cx="166" cy="58"/>
            </a:xfrm>
          </p:grpSpPr>
          <p:sp>
            <p:nvSpPr>
              <p:cNvPr id="158" name="Line 86"/>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59" name="Oval 87"/>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89" name="Group 88"/>
            <p:cNvGrpSpPr>
              <a:grpSpLocks/>
            </p:cNvGrpSpPr>
            <p:nvPr/>
          </p:nvGrpSpPr>
          <p:grpSpPr bwMode="auto">
            <a:xfrm rot="8799885">
              <a:off x="2776" y="1931"/>
              <a:ext cx="166" cy="58"/>
              <a:chOff x="1728" y="2765"/>
              <a:chExt cx="166" cy="58"/>
            </a:xfrm>
          </p:grpSpPr>
          <p:sp>
            <p:nvSpPr>
              <p:cNvPr id="156" name="Line 89"/>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57" name="Oval 90"/>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90" name="Line 91"/>
            <p:cNvSpPr>
              <a:spLocks noChangeShapeType="1"/>
            </p:cNvSpPr>
            <p:nvPr/>
          </p:nvSpPr>
          <p:spPr bwMode="auto">
            <a:xfrm flipV="1">
              <a:off x="2912" y="1815"/>
              <a:ext cx="96" cy="96"/>
            </a:xfrm>
            <a:prstGeom prst="line">
              <a:avLst/>
            </a:prstGeom>
            <a:noFill/>
            <a:ln w="12700">
              <a:solidFill>
                <a:srgbClr val="000000"/>
              </a:solidFill>
              <a:round/>
              <a:headEnd/>
              <a:tailEnd/>
            </a:ln>
            <a:effectLst/>
          </p:spPr>
          <p:txBody>
            <a:bodyPr wrap="none" anchor="ctr"/>
            <a:lstStyle/>
            <a:p>
              <a:endParaRPr lang="en-US"/>
            </a:p>
          </p:txBody>
        </p:sp>
        <p:sp>
          <p:nvSpPr>
            <p:cNvPr id="91" name="Line 92"/>
            <p:cNvSpPr>
              <a:spLocks noChangeShapeType="1"/>
            </p:cNvSpPr>
            <p:nvPr/>
          </p:nvSpPr>
          <p:spPr bwMode="auto">
            <a:xfrm rot="-19432419">
              <a:off x="2986" y="1837"/>
              <a:ext cx="144" cy="0"/>
            </a:xfrm>
            <a:prstGeom prst="line">
              <a:avLst/>
            </a:prstGeom>
            <a:noFill/>
            <a:ln w="9525">
              <a:solidFill>
                <a:srgbClr val="000000"/>
              </a:solidFill>
              <a:round/>
              <a:headEnd/>
              <a:tailEnd/>
            </a:ln>
            <a:effectLst/>
          </p:spPr>
          <p:txBody>
            <a:bodyPr wrap="none" anchor="ctr"/>
            <a:lstStyle/>
            <a:p>
              <a:endParaRPr lang="en-US"/>
            </a:p>
          </p:txBody>
        </p:sp>
        <p:grpSp>
          <p:nvGrpSpPr>
            <p:cNvPr id="92" name="Group 93"/>
            <p:cNvGrpSpPr>
              <a:grpSpLocks/>
            </p:cNvGrpSpPr>
            <p:nvPr/>
          </p:nvGrpSpPr>
          <p:grpSpPr bwMode="auto">
            <a:xfrm rot="-6666414">
              <a:off x="2905" y="1700"/>
              <a:ext cx="166" cy="58"/>
              <a:chOff x="1728" y="2765"/>
              <a:chExt cx="166" cy="58"/>
            </a:xfrm>
          </p:grpSpPr>
          <p:sp>
            <p:nvSpPr>
              <p:cNvPr id="154" name="Line 94"/>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55" name="Oval 95"/>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93" name="Group 96"/>
            <p:cNvGrpSpPr>
              <a:grpSpLocks/>
            </p:cNvGrpSpPr>
            <p:nvPr/>
          </p:nvGrpSpPr>
          <p:grpSpPr bwMode="auto">
            <a:xfrm rot="-2000115">
              <a:off x="2983" y="1736"/>
              <a:ext cx="166" cy="58"/>
              <a:chOff x="1728" y="2765"/>
              <a:chExt cx="166" cy="58"/>
            </a:xfrm>
          </p:grpSpPr>
          <p:sp>
            <p:nvSpPr>
              <p:cNvPr id="152" name="Line 97"/>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53" name="Oval 98"/>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94" name="Line 99"/>
            <p:cNvSpPr>
              <a:spLocks noChangeShapeType="1"/>
            </p:cNvSpPr>
            <p:nvPr/>
          </p:nvSpPr>
          <p:spPr bwMode="auto">
            <a:xfrm rot="10800000" flipV="1">
              <a:off x="2911" y="1802"/>
              <a:ext cx="96" cy="96"/>
            </a:xfrm>
            <a:prstGeom prst="line">
              <a:avLst/>
            </a:prstGeom>
            <a:noFill/>
            <a:ln w="12700">
              <a:solidFill>
                <a:srgbClr val="000000"/>
              </a:solidFill>
              <a:round/>
              <a:headEnd/>
              <a:tailEnd/>
            </a:ln>
            <a:effectLst/>
          </p:spPr>
          <p:txBody>
            <a:bodyPr wrap="none" anchor="ctr"/>
            <a:lstStyle/>
            <a:p>
              <a:endParaRPr lang="en-US"/>
            </a:p>
          </p:txBody>
        </p:sp>
        <p:sp>
          <p:nvSpPr>
            <p:cNvPr id="95" name="Line 100"/>
            <p:cNvSpPr>
              <a:spLocks noChangeShapeType="1"/>
            </p:cNvSpPr>
            <p:nvPr/>
          </p:nvSpPr>
          <p:spPr bwMode="auto">
            <a:xfrm rot="-9172411">
              <a:off x="3029" y="1879"/>
              <a:ext cx="144" cy="0"/>
            </a:xfrm>
            <a:prstGeom prst="line">
              <a:avLst/>
            </a:prstGeom>
            <a:noFill/>
            <a:ln w="9525">
              <a:solidFill>
                <a:srgbClr val="000000"/>
              </a:solidFill>
              <a:round/>
              <a:headEnd/>
              <a:tailEnd/>
            </a:ln>
            <a:effectLst/>
          </p:spPr>
          <p:txBody>
            <a:bodyPr wrap="none" anchor="ctr"/>
            <a:lstStyle/>
            <a:p>
              <a:endParaRPr lang="en-US"/>
            </a:p>
          </p:txBody>
        </p:sp>
        <p:grpSp>
          <p:nvGrpSpPr>
            <p:cNvPr id="96" name="Group 101"/>
            <p:cNvGrpSpPr>
              <a:grpSpLocks/>
            </p:cNvGrpSpPr>
            <p:nvPr/>
          </p:nvGrpSpPr>
          <p:grpSpPr bwMode="auto">
            <a:xfrm rot="3816767">
              <a:off x="3117" y="1947"/>
              <a:ext cx="166" cy="58"/>
              <a:chOff x="1728" y="2765"/>
              <a:chExt cx="166" cy="58"/>
            </a:xfrm>
          </p:grpSpPr>
          <p:sp>
            <p:nvSpPr>
              <p:cNvPr id="150" name="Line 102"/>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51" name="Oval 103"/>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97" name="Group 104"/>
            <p:cNvGrpSpPr>
              <a:grpSpLocks/>
            </p:cNvGrpSpPr>
            <p:nvPr/>
          </p:nvGrpSpPr>
          <p:grpSpPr bwMode="auto">
            <a:xfrm rot="8799885">
              <a:off x="3039" y="1925"/>
              <a:ext cx="166" cy="58"/>
              <a:chOff x="1728" y="2765"/>
              <a:chExt cx="166" cy="58"/>
            </a:xfrm>
          </p:grpSpPr>
          <p:sp>
            <p:nvSpPr>
              <p:cNvPr id="148" name="Line 105"/>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49" name="Oval 106"/>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98" name="Line 107"/>
            <p:cNvSpPr>
              <a:spLocks noChangeShapeType="1"/>
            </p:cNvSpPr>
            <p:nvPr/>
          </p:nvSpPr>
          <p:spPr bwMode="auto">
            <a:xfrm flipV="1">
              <a:off x="3175" y="1809"/>
              <a:ext cx="96" cy="96"/>
            </a:xfrm>
            <a:prstGeom prst="line">
              <a:avLst/>
            </a:prstGeom>
            <a:noFill/>
            <a:ln w="12700">
              <a:solidFill>
                <a:srgbClr val="000000"/>
              </a:solidFill>
              <a:round/>
              <a:headEnd/>
              <a:tailEnd/>
            </a:ln>
            <a:effectLst/>
          </p:spPr>
          <p:txBody>
            <a:bodyPr wrap="none" anchor="ctr"/>
            <a:lstStyle/>
            <a:p>
              <a:endParaRPr lang="en-US"/>
            </a:p>
          </p:txBody>
        </p:sp>
        <p:sp>
          <p:nvSpPr>
            <p:cNvPr id="99" name="Line 108"/>
            <p:cNvSpPr>
              <a:spLocks noChangeShapeType="1"/>
            </p:cNvSpPr>
            <p:nvPr/>
          </p:nvSpPr>
          <p:spPr bwMode="auto">
            <a:xfrm rot="-19432419">
              <a:off x="3249" y="1831"/>
              <a:ext cx="144" cy="0"/>
            </a:xfrm>
            <a:prstGeom prst="line">
              <a:avLst/>
            </a:prstGeom>
            <a:noFill/>
            <a:ln w="9525">
              <a:solidFill>
                <a:srgbClr val="000000"/>
              </a:solidFill>
              <a:round/>
              <a:headEnd/>
              <a:tailEnd/>
            </a:ln>
            <a:effectLst/>
          </p:spPr>
          <p:txBody>
            <a:bodyPr wrap="none" anchor="ctr"/>
            <a:lstStyle/>
            <a:p>
              <a:endParaRPr lang="en-US"/>
            </a:p>
          </p:txBody>
        </p:sp>
        <p:grpSp>
          <p:nvGrpSpPr>
            <p:cNvPr id="100" name="Group 109"/>
            <p:cNvGrpSpPr>
              <a:grpSpLocks/>
            </p:cNvGrpSpPr>
            <p:nvPr/>
          </p:nvGrpSpPr>
          <p:grpSpPr bwMode="auto">
            <a:xfrm rot="-6666414">
              <a:off x="3168" y="1694"/>
              <a:ext cx="166" cy="58"/>
              <a:chOff x="1728" y="2765"/>
              <a:chExt cx="166" cy="58"/>
            </a:xfrm>
          </p:grpSpPr>
          <p:sp>
            <p:nvSpPr>
              <p:cNvPr id="146" name="Line 110"/>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47" name="Oval 111"/>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101" name="Group 112"/>
            <p:cNvGrpSpPr>
              <a:grpSpLocks/>
            </p:cNvGrpSpPr>
            <p:nvPr/>
          </p:nvGrpSpPr>
          <p:grpSpPr bwMode="auto">
            <a:xfrm rot="-2000115">
              <a:off x="3246" y="1730"/>
              <a:ext cx="166" cy="58"/>
              <a:chOff x="1728" y="2765"/>
              <a:chExt cx="166" cy="58"/>
            </a:xfrm>
          </p:grpSpPr>
          <p:sp>
            <p:nvSpPr>
              <p:cNvPr id="144" name="Line 113"/>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45" name="Oval 114"/>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102" name="Line 115"/>
            <p:cNvSpPr>
              <a:spLocks noChangeShapeType="1"/>
            </p:cNvSpPr>
            <p:nvPr/>
          </p:nvSpPr>
          <p:spPr bwMode="auto">
            <a:xfrm rot="10800000" flipV="1">
              <a:off x="3174" y="1796"/>
              <a:ext cx="96" cy="96"/>
            </a:xfrm>
            <a:prstGeom prst="line">
              <a:avLst/>
            </a:prstGeom>
            <a:noFill/>
            <a:ln w="12700">
              <a:solidFill>
                <a:srgbClr val="000000"/>
              </a:solidFill>
              <a:round/>
              <a:headEnd/>
              <a:tailEnd/>
            </a:ln>
            <a:effectLst/>
          </p:spPr>
          <p:txBody>
            <a:bodyPr wrap="none" anchor="ctr"/>
            <a:lstStyle/>
            <a:p>
              <a:endParaRPr lang="en-US"/>
            </a:p>
          </p:txBody>
        </p:sp>
        <p:sp>
          <p:nvSpPr>
            <p:cNvPr id="103" name="Line 116"/>
            <p:cNvSpPr>
              <a:spLocks noChangeShapeType="1"/>
            </p:cNvSpPr>
            <p:nvPr/>
          </p:nvSpPr>
          <p:spPr bwMode="auto">
            <a:xfrm rot="-9172411">
              <a:off x="3274" y="1861"/>
              <a:ext cx="144" cy="0"/>
            </a:xfrm>
            <a:prstGeom prst="line">
              <a:avLst/>
            </a:prstGeom>
            <a:noFill/>
            <a:ln w="9525">
              <a:solidFill>
                <a:srgbClr val="000000"/>
              </a:solidFill>
              <a:round/>
              <a:headEnd/>
              <a:tailEnd/>
            </a:ln>
            <a:effectLst/>
          </p:spPr>
          <p:txBody>
            <a:bodyPr wrap="none" anchor="ctr"/>
            <a:lstStyle/>
            <a:p>
              <a:endParaRPr lang="en-US"/>
            </a:p>
          </p:txBody>
        </p:sp>
        <p:grpSp>
          <p:nvGrpSpPr>
            <p:cNvPr id="104" name="Group 117"/>
            <p:cNvGrpSpPr>
              <a:grpSpLocks/>
            </p:cNvGrpSpPr>
            <p:nvPr/>
          </p:nvGrpSpPr>
          <p:grpSpPr bwMode="auto">
            <a:xfrm rot="3816767">
              <a:off x="3362" y="1929"/>
              <a:ext cx="166" cy="58"/>
              <a:chOff x="1728" y="2765"/>
              <a:chExt cx="166" cy="58"/>
            </a:xfrm>
          </p:grpSpPr>
          <p:sp>
            <p:nvSpPr>
              <p:cNvPr id="142" name="Line 118"/>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43" name="Oval 119"/>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105" name="Group 120"/>
            <p:cNvGrpSpPr>
              <a:grpSpLocks/>
            </p:cNvGrpSpPr>
            <p:nvPr/>
          </p:nvGrpSpPr>
          <p:grpSpPr bwMode="auto">
            <a:xfrm rot="8799885">
              <a:off x="3284" y="1907"/>
              <a:ext cx="166" cy="58"/>
              <a:chOff x="1728" y="2765"/>
              <a:chExt cx="166" cy="58"/>
            </a:xfrm>
          </p:grpSpPr>
          <p:sp>
            <p:nvSpPr>
              <p:cNvPr id="140" name="Line 121"/>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41" name="Oval 122"/>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106" name="Line 123"/>
            <p:cNvSpPr>
              <a:spLocks noChangeShapeType="1"/>
            </p:cNvSpPr>
            <p:nvPr/>
          </p:nvSpPr>
          <p:spPr bwMode="auto">
            <a:xfrm flipV="1">
              <a:off x="3420" y="1791"/>
              <a:ext cx="96" cy="96"/>
            </a:xfrm>
            <a:prstGeom prst="line">
              <a:avLst/>
            </a:prstGeom>
            <a:noFill/>
            <a:ln w="12700">
              <a:solidFill>
                <a:srgbClr val="000000"/>
              </a:solidFill>
              <a:round/>
              <a:headEnd/>
              <a:tailEnd/>
            </a:ln>
            <a:effectLst/>
          </p:spPr>
          <p:txBody>
            <a:bodyPr wrap="none" anchor="ctr"/>
            <a:lstStyle/>
            <a:p>
              <a:endParaRPr lang="en-US"/>
            </a:p>
          </p:txBody>
        </p:sp>
        <p:sp>
          <p:nvSpPr>
            <p:cNvPr id="107" name="Line 124"/>
            <p:cNvSpPr>
              <a:spLocks noChangeShapeType="1"/>
            </p:cNvSpPr>
            <p:nvPr/>
          </p:nvSpPr>
          <p:spPr bwMode="auto">
            <a:xfrm rot="-19432419">
              <a:off x="3494" y="1813"/>
              <a:ext cx="144" cy="0"/>
            </a:xfrm>
            <a:prstGeom prst="line">
              <a:avLst/>
            </a:prstGeom>
            <a:noFill/>
            <a:ln w="9525">
              <a:solidFill>
                <a:srgbClr val="000000"/>
              </a:solidFill>
              <a:round/>
              <a:headEnd/>
              <a:tailEnd/>
            </a:ln>
            <a:effectLst/>
          </p:spPr>
          <p:txBody>
            <a:bodyPr wrap="none" anchor="ctr"/>
            <a:lstStyle/>
            <a:p>
              <a:endParaRPr lang="en-US"/>
            </a:p>
          </p:txBody>
        </p:sp>
        <p:grpSp>
          <p:nvGrpSpPr>
            <p:cNvPr id="108" name="Group 125"/>
            <p:cNvGrpSpPr>
              <a:grpSpLocks/>
            </p:cNvGrpSpPr>
            <p:nvPr/>
          </p:nvGrpSpPr>
          <p:grpSpPr bwMode="auto">
            <a:xfrm rot="-6666414">
              <a:off x="3413" y="1676"/>
              <a:ext cx="166" cy="58"/>
              <a:chOff x="1728" y="2765"/>
              <a:chExt cx="166" cy="58"/>
            </a:xfrm>
          </p:grpSpPr>
          <p:sp>
            <p:nvSpPr>
              <p:cNvPr id="138" name="Line 126"/>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39" name="Oval 127"/>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109" name="Group 128"/>
            <p:cNvGrpSpPr>
              <a:grpSpLocks/>
            </p:cNvGrpSpPr>
            <p:nvPr/>
          </p:nvGrpSpPr>
          <p:grpSpPr bwMode="auto">
            <a:xfrm rot="-2000115">
              <a:off x="3491" y="1712"/>
              <a:ext cx="166" cy="58"/>
              <a:chOff x="1728" y="2765"/>
              <a:chExt cx="166" cy="58"/>
            </a:xfrm>
          </p:grpSpPr>
          <p:sp>
            <p:nvSpPr>
              <p:cNvPr id="136" name="Line 129"/>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37" name="Oval 130"/>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110" name="Line 131"/>
            <p:cNvSpPr>
              <a:spLocks noChangeShapeType="1"/>
            </p:cNvSpPr>
            <p:nvPr/>
          </p:nvSpPr>
          <p:spPr bwMode="auto">
            <a:xfrm rot="10800000" flipV="1">
              <a:off x="3419" y="1778"/>
              <a:ext cx="96" cy="96"/>
            </a:xfrm>
            <a:prstGeom prst="line">
              <a:avLst/>
            </a:prstGeom>
            <a:noFill/>
            <a:ln w="12700">
              <a:solidFill>
                <a:srgbClr val="000000"/>
              </a:solidFill>
              <a:round/>
              <a:headEnd/>
              <a:tailEnd/>
            </a:ln>
            <a:effectLst/>
          </p:spPr>
          <p:txBody>
            <a:bodyPr wrap="none" anchor="ctr"/>
            <a:lstStyle/>
            <a:p>
              <a:endParaRPr lang="en-US"/>
            </a:p>
          </p:txBody>
        </p:sp>
        <p:sp>
          <p:nvSpPr>
            <p:cNvPr id="111" name="Line 132"/>
            <p:cNvSpPr>
              <a:spLocks noChangeShapeType="1"/>
            </p:cNvSpPr>
            <p:nvPr/>
          </p:nvSpPr>
          <p:spPr bwMode="auto">
            <a:xfrm rot="-9172411">
              <a:off x="3516" y="1847"/>
              <a:ext cx="177" cy="1"/>
            </a:xfrm>
            <a:prstGeom prst="line">
              <a:avLst/>
            </a:prstGeom>
            <a:noFill/>
            <a:ln w="9525">
              <a:solidFill>
                <a:srgbClr val="000000"/>
              </a:solidFill>
              <a:round/>
              <a:headEnd/>
              <a:tailEnd/>
            </a:ln>
            <a:effectLst/>
          </p:spPr>
          <p:txBody>
            <a:bodyPr wrap="none" anchor="ctr"/>
            <a:lstStyle/>
            <a:p>
              <a:endParaRPr lang="en-US"/>
            </a:p>
          </p:txBody>
        </p:sp>
        <p:grpSp>
          <p:nvGrpSpPr>
            <p:cNvPr id="112" name="Group 133"/>
            <p:cNvGrpSpPr>
              <a:grpSpLocks/>
            </p:cNvGrpSpPr>
            <p:nvPr/>
          </p:nvGrpSpPr>
          <p:grpSpPr bwMode="auto">
            <a:xfrm rot="3816767">
              <a:off x="3607" y="1908"/>
              <a:ext cx="166" cy="58"/>
              <a:chOff x="1728" y="2765"/>
              <a:chExt cx="166" cy="58"/>
            </a:xfrm>
          </p:grpSpPr>
          <p:sp>
            <p:nvSpPr>
              <p:cNvPr id="134" name="Line 134"/>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35" name="Oval 135"/>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113" name="Group 136"/>
            <p:cNvGrpSpPr>
              <a:grpSpLocks/>
            </p:cNvGrpSpPr>
            <p:nvPr/>
          </p:nvGrpSpPr>
          <p:grpSpPr bwMode="auto">
            <a:xfrm rot="8799885">
              <a:off x="3529" y="1886"/>
              <a:ext cx="166" cy="58"/>
              <a:chOff x="1728" y="2765"/>
              <a:chExt cx="166" cy="58"/>
            </a:xfrm>
          </p:grpSpPr>
          <p:sp>
            <p:nvSpPr>
              <p:cNvPr id="132" name="Line 137"/>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33" name="Oval 138"/>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114" name="Line 139"/>
            <p:cNvSpPr>
              <a:spLocks noChangeShapeType="1"/>
            </p:cNvSpPr>
            <p:nvPr/>
          </p:nvSpPr>
          <p:spPr bwMode="auto">
            <a:xfrm flipV="1">
              <a:off x="3665" y="1770"/>
              <a:ext cx="96" cy="96"/>
            </a:xfrm>
            <a:prstGeom prst="line">
              <a:avLst/>
            </a:prstGeom>
            <a:noFill/>
            <a:ln w="12700">
              <a:solidFill>
                <a:srgbClr val="000000"/>
              </a:solidFill>
              <a:round/>
              <a:headEnd/>
              <a:tailEnd/>
            </a:ln>
            <a:effectLst/>
          </p:spPr>
          <p:txBody>
            <a:bodyPr wrap="none" anchor="ctr"/>
            <a:lstStyle/>
            <a:p>
              <a:endParaRPr lang="en-US"/>
            </a:p>
          </p:txBody>
        </p:sp>
        <p:sp>
          <p:nvSpPr>
            <p:cNvPr id="115" name="Line 140"/>
            <p:cNvSpPr>
              <a:spLocks noChangeShapeType="1"/>
            </p:cNvSpPr>
            <p:nvPr/>
          </p:nvSpPr>
          <p:spPr bwMode="auto">
            <a:xfrm rot="-19432419">
              <a:off x="3739" y="1792"/>
              <a:ext cx="144" cy="0"/>
            </a:xfrm>
            <a:prstGeom prst="line">
              <a:avLst/>
            </a:prstGeom>
            <a:noFill/>
            <a:ln w="9525">
              <a:solidFill>
                <a:srgbClr val="000000"/>
              </a:solidFill>
              <a:round/>
              <a:headEnd/>
              <a:tailEnd/>
            </a:ln>
            <a:effectLst/>
          </p:spPr>
          <p:txBody>
            <a:bodyPr wrap="none" anchor="ctr"/>
            <a:lstStyle/>
            <a:p>
              <a:endParaRPr lang="en-US"/>
            </a:p>
          </p:txBody>
        </p:sp>
        <p:grpSp>
          <p:nvGrpSpPr>
            <p:cNvPr id="116" name="Group 141"/>
            <p:cNvGrpSpPr>
              <a:grpSpLocks/>
            </p:cNvGrpSpPr>
            <p:nvPr/>
          </p:nvGrpSpPr>
          <p:grpSpPr bwMode="auto">
            <a:xfrm rot="-6666414">
              <a:off x="3658" y="1655"/>
              <a:ext cx="166" cy="58"/>
              <a:chOff x="1728" y="2765"/>
              <a:chExt cx="166" cy="58"/>
            </a:xfrm>
          </p:grpSpPr>
          <p:sp>
            <p:nvSpPr>
              <p:cNvPr id="130" name="Line 142"/>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31" name="Oval 143"/>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grpSp>
          <p:nvGrpSpPr>
            <p:cNvPr id="117" name="Group 144"/>
            <p:cNvGrpSpPr>
              <a:grpSpLocks/>
            </p:cNvGrpSpPr>
            <p:nvPr/>
          </p:nvGrpSpPr>
          <p:grpSpPr bwMode="auto">
            <a:xfrm rot="-2000115">
              <a:off x="3736" y="1691"/>
              <a:ext cx="166" cy="58"/>
              <a:chOff x="1728" y="2765"/>
              <a:chExt cx="166" cy="58"/>
            </a:xfrm>
          </p:grpSpPr>
          <p:sp>
            <p:nvSpPr>
              <p:cNvPr id="128" name="Line 145"/>
              <p:cNvSpPr>
                <a:spLocks noChangeShapeType="1"/>
              </p:cNvSpPr>
              <p:nvPr/>
            </p:nvSpPr>
            <p:spPr bwMode="auto">
              <a:xfrm>
                <a:off x="1728" y="2793"/>
                <a:ext cx="144" cy="0"/>
              </a:xfrm>
              <a:prstGeom prst="line">
                <a:avLst/>
              </a:prstGeom>
              <a:noFill/>
              <a:ln w="9525">
                <a:solidFill>
                  <a:srgbClr val="000000"/>
                </a:solidFill>
                <a:round/>
                <a:headEnd/>
                <a:tailEnd/>
              </a:ln>
              <a:effectLst/>
            </p:spPr>
            <p:txBody>
              <a:bodyPr wrap="none" anchor="ctr"/>
              <a:lstStyle/>
              <a:p>
                <a:endParaRPr lang="en-US"/>
              </a:p>
            </p:txBody>
          </p:sp>
          <p:sp>
            <p:nvSpPr>
              <p:cNvPr id="129" name="Oval 146"/>
              <p:cNvSpPr>
                <a:spLocks noChangeArrowheads="1"/>
              </p:cNvSpPr>
              <p:nvPr/>
            </p:nvSpPr>
            <p:spPr bwMode="auto">
              <a:xfrm>
                <a:off x="1836" y="276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grpSp>
        <p:sp>
          <p:nvSpPr>
            <p:cNvPr id="118" name="Line 147"/>
            <p:cNvSpPr>
              <a:spLocks noChangeShapeType="1"/>
            </p:cNvSpPr>
            <p:nvPr/>
          </p:nvSpPr>
          <p:spPr bwMode="auto">
            <a:xfrm rot="10800000" flipV="1">
              <a:off x="3664" y="1757"/>
              <a:ext cx="96" cy="96"/>
            </a:xfrm>
            <a:prstGeom prst="line">
              <a:avLst/>
            </a:prstGeom>
            <a:noFill/>
            <a:ln w="12700">
              <a:solidFill>
                <a:srgbClr val="000000"/>
              </a:solidFill>
              <a:round/>
              <a:headEnd/>
              <a:tailEnd/>
            </a:ln>
            <a:effectLst/>
          </p:spPr>
          <p:txBody>
            <a:bodyPr wrap="none" anchor="ctr"/>
            <a:lstStyle/>
            <a:p>
              <a:endParaRPr lang="en-US"/>
            </a:p>
          </p:txBody>
        </p:sp>
        <p:sp>
          <p:nvSpPr>
            <p:cNvPr id="119" name="Oval 148"/>
            <p:cNvSpPr>
              <a:spLocks noChangeArrowheads="1"/>
            </p:cNvSpPr>
            <p:nvPr/>
          </p:nvSpPr>
          <p:spPr bwMode="auto">
            <a:xfrm rot="-9172411">
              <a:off x="3835" y="1805"/>
              <a:ext cx="58" cy="58"/>
            </a:xfrm>
            <a:prstGeom prst="ellipse">
              <a:avLst/>
            </a:prstGeom>
            <a:solidFill>
              <a:srgbClr val="DDDDDD"/>
            </a:solidFill>
            <a:ln w="9525">
              <a:solidFill>
                <a:srgbClr val="000000"/>
              </a:solidFill>
              <a:round/>
              <a:headEnd/>
              <a:tailEnd/>
            </a:ln>
            <a:effectLst/>
          </p:spPr>
          <p:txBody>
            <a:bodyPr wrap="none" anchor="ctr"/>
            <a:lstStyle/>
            <a:p>
              <a:endParaRPr lang="en-US"/>
            </a:p>
          </p:txBody>
        </p:sp>
        <p:sp>
          <p:nvSpPr>
            <p:cNvPr id="120" name="Oval 149"/>
            <p:cNvSpPr>
              <a:spLocks noChangeArrowheads="1"/>
            </p:cNvSpPr>
            <p:nvPr/>
          </p:nvSpPr>
          <p:spPr bwMode="auto">
            <a:xfrm>
              <a:off x="2848" y="1857"/>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1" name="Oval 150"/>
            <p:cNvSpPr>
              <a:spLocks noChangeArrowheads="1"/>
            </p:cNvSpPr>
            <p:nvPr/>
          </p:nvSpPr>
          <p:spPr bwMode="auto">
            <a:xfrm rot="-10800000">
              <a:off x="2955" y="1740"/>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2" name="Oval 151"/>
            <p:cNvSpPr>
              <a:spLocks noChangeArrowheads="1"/>
            </p:cNvSpPr>
            <p:nvPr/>
          </p:nvSpPr>
          <p:spPr bwMode="auto">
            <a:xfrm>
              <a:off x="3111" y="1851"/>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3" name="Oval 152"/>
            <p:cNvSpPr>
              <a:spLocks noChangeArrowheads="1"/>
            </p:cNvSpPr>
            <p:nvPr/>
          </p:nvSpPr>
          <p:spPr bwMode="auto">
            <a:xfrm rot="-10800000">
              <a:off x="3218" y="1734"/>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4" name="Oval 153"/>
            <p:cNvSpPr>
              <a:spLocks noChangeArrowheads="1"/>
            </p:cNvSpPr>
            <p:nvPr/>
          </p:nvSpPr>
          <p:spPr bwMode="auto">
            <a:xfrm>
              <a:off x="3356" y="1833"/>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5" name="Oval 154"/>
            <p:cNvSpPr>
              <a:spLocks noChangeArrowheads="1"/>
            </p:cNvSpPr>
            <p:nvPr/>
          </p:nvSpPr>
          <p:spPr bwMode="auto">
            <a:xfrm rot="-10800000">
              <a:off x="3463" y="1716"/>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6" name="Oval 155"/>
            <p:cNvSpPr>
              <a:spLocks noChangeArrowheads="1"/>
            </p:cNvSpPr>
            <p:nvPr/>
          </p:nvSpPr>
          <p:spPr bwMode="auto">
            <a:xfrm>
              <a:off x="3601" y="1812"/>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sp>
          <p:nvSpPr>
            <p:cNvPr id="127" name="Oval 156"/>
            <p:cNvSpPr>
              <a:spLocks noChangeArrowheads="1"/>
            </p:cNvSpPr>
            <p:nvPr/>
          </p:nvSpPr>
          <p:spPr bwMode="auto">
            <a:xfrm rot="-10800000">
              <a:off x="3708" y="1695"/>
              <a:ext cx="115" cy="115"/>
            </a:xfrm>
            <a:prstGeom prst="ellipse">
              <a:avLst/>
            </a:prstGeom>
            <a:gradFill rotWithShape="0">
              <a:gsLst>
                <a:gs pos="0">
                  <a:srgbClr val="000000">
                    <a:gamma/>
                    <a:tint val="0"/>
                    <a:invGamma/>
                  </a:srgbClr>
                </a:gs>
                <a:gs pos="100000">
                  <a:srgbClr val="000000"/>
                </a:gs>
              </a:gsLst>
              <a:path path="shape">
                <a:fillToRect l="50000" t="50000" r="50000" b="50000"/>
              </a:path>
            </a:gradFill>
            <a:ln w="9525">
              <a:solidFill>
                <a:srgbClr val="000000"/>
              </a:solidFill>
              <a:round/>
              <a:headEnd/>
              <a:tailEnd/>
            </a:ln>
            <a:effectLst/>
          </p:spPr>
          <p:txBody>
            <a:bodyPr wrap="none" anchor="ctr"/>
            <a:lstStyle/>
            <a:p>
              <a:endParaRPr lang="en-US"/>
            </a:p>
          </p:txBody>
        </p:sp>
      </p:grpSp>
      <p:sp>
        <p:nvSpPr>
          <p:cNvPr id="162" name="Text Box 157"/>
          <p:cNvSpPr txBox="1">
            <a:spLocks noChangeArrowheads="1"/>
          </p:cNvSpPr>
          <p:nvPr/>
        </p:nvSpPr>
        <p:spPr bwMode="auto">
          <a:xfrm>
            <a:off x="3898900" y="5703260"/>
            <a:ext cx="584200" cy="304800"/>
          </a:xfrm>
          <a:prstGeom prst="rect">
            <a:avLst/>
          </a:prstGeom>
          <a:noFill/>
          <a:ln w="9525">
            <a:noFill/>
            <a:miter lim="800000"/>
            <a:headEnd/>
            <a:tailEnd/>
          </a:ln>
          <a:effectLst/>
        </p:spPr>
        <p:txBody>
          <a:bodyPr wrap="none">
            <a:spAutoFit/>
          </a:bodyPr>
          <a:lstStyle/>
          <a:p>
            <a:r>
              <a:rPr lang="en-US" sz="1400" b="1">
                <a:solidFill>
                  <a:srgbClr val="FF0000"/>
                </a:solidFill>
                <a:effectLst/>
                <a:latin typeface="Times New Roman" pitchFamily="18" charset="0"/>
              </a:rPr>
              <a:t>0.002</a:t>
            </a:r>
          </a:p>
        </p:txBody>
      </p:sp>
      <p:sp>
        <p:nvSpPr>
          <p:cNvPr id="163" name="Text Box 158"/>
          <p:cNvSpPr txBox="1">
            <a:spLocks noChangeArrowheads="1"/>
          </p:cNvSpPr>
          <p:nvPr/>
        </p:nvSpPr>
        <p:spPr bwMode="auto">
          <a:xfrm rot="16200000">
            <a:off x="329407" y="2756219"/>
            <a:ext cx="2374900" cy="366713"/>
          </a:xfrm>
          <a:prstGeom prst="rect">
            <a:avLst/>
          </a:prstGeom>
          <a:noFill/>
          <a:ln w="9525">
            <a:noFill/>
            <a:miter lim="800000"/>
            <a:headEnd/>
            <a:tailEnd/>
          </a:ln>
          <a:effectLst/>
        </p:spPr>
        <p:txBody>
          <a:bodyPr wrap="none">
            <a:spAutoFit/>
          </a:bodyPr>
          <a:lstStyle/>
          <a:p>
            <a:pPr algn="l"/>
            <a:r>
              <a:rPr lang="en-US" sz="1800" b="1" dirty="0">
                <a:solidFill>
                  <a:srgbClr val="000000"/>
                </a:solidFill>
                <a:effectLst/>
                <a:latin typeface="Times New Roman" pitchFamily="18" charset="0"/>
              </a:rPr>
              <a:t>Molecular Complexity</a:t>
            </a:r>
          </a:p>
        </p:txBody>
      </p:sp>
      <p:grpSp>
        <p:nvGrpSpPr>
          <p:cNvPr id="164" name="Group 159"/>
          <p:cNvGrpSpPr>
            <a:grpSpLocks/>
          </p:cNvGrpSpPr>
          <p:nvPr/>
        </p:nvGrpSpPr>
        <p:grpSpPr bwMode="auto">
          <a:xfrm>
            <a:off x="1905000" y="5955708"/>
            <a:ext cx="6400800" cy="228600"/>
            <a:chOff x="1200" y="3872"/>
            <a:chExt cx="4032" cy="144"/>
          </a:xfrm>
        </p:grpSpPr>
        <p:sp>
          <p:nvSpPr>
            <p:cNvPr id="165" name="Line 160"/>
            <p:cNvSpPr>
              <a:spLocks noChangeShapeType="1"/>
            </p:cNvSpPr>
            <p:nvPr/>
          </p:nvSpPr>
          <p:spPr bwMode="auto">
            <a:xfrm>
              <a:off x="1488"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sp>
          <p:nvSpPr>
            <p:cNvPr id="166" name="Line 161"/>
            <p:cNvSpPr>
              <a:spLocks noChangeShapeType="1"/>
            </p:cNvSpPr>
            <p:nvPr/>
          </p:nvSpPr>
          <p:spPr bwMode="auto">
            <a:xfrm>
              <a:off x="1200" y="4016"/>
              <a:ext cx="4032" cy="0"/>
            </a:xfrm>
            <a:prstGeom prst="line">
              <a:avLst/>
            </a:prstGeom>
            <a:noFill/>
            <a:ln w="38100">
              <a:solidFill>
                <a:srgbClr val="FF0000"/>
              </a:solidFill>
              <a:round/>
              <a:headEnd/>
              <a:tailEnd/>
            </a:ln>
            <a:effectLst/>
          </p:spPr>
          <p:txBody>
            <a:bodyPr wrap="none" anchor="ctr"/>
            <a:lstStyle/>
            <a:p>
              <a:endParaRPr lang="en-US" b="1">
                <a:solidFill>
                  <a:srgbClr val="FF0000"/>
                </a:solidFill>
              </a:endParaRPr>
            </a:p>
          </p:txBody>
        </p:sp>
        <p:sp>
          <p:nvSpPr>
            <p:cNvPr id="167" name="Line 162"/>
            <p:cNvSpPr>
              <a:spLocks noChangeShapeType="1"/>
            </p:cNvSpPr>
            <p:nvPr/>
          </p:nvSpPr>
          <p:spPr bwMode="auto">
            <a:xfrm>
              <a:off x="2064"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sp>
          <p:nvSpPr>
            <p:cNvPr id="168" name="Line 163"/>
            <p:cNvSpPr>
              <a:spLocks noChangeShapeType="1"/>
            </p:cNvSpPr>
            <p:nvPr/>
          </p:nvSpPr>
          <p:spPr bwMode="auto">
            <a:xfrm>
              <a:off x="2640"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sp>
          <p:nvSpPr>
            <p:cNvPr id="169" name="Line 164"/>
            <p:cNvSpPr>
              <a:spLocks noChangeShapeType="1"/>
            </p:cNvSpPr>
            <p:nvPr/>
          </p:nvSpPr>
          <p:spPr bwMode="auto">
            <a:xfrm>
              <a:off x="3216"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sp>
          <p:nvSpPr>
            <p:cNvPr id="170" name="Line 165"/>
            <p:cNvSpPr>
              <a:spLocks noChangeShapeType="1"/>
            </p:cNvSpPr>
            <p:nvPr/>
          </p:nvSpPr>
          <p:spPr bwMode="auto">
            <a:xfrm>
              <a:off x="3792"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sp>
          <p:nvSpPr>
            <p:cNvPr id="171" name="Line 166"/>
            <p:cNvSpPr>
              <a:spLocks noChangeShapeType="1"/>
            </p:cNvSpPr>
            <p:nvPr/>
          </p:nvSpPr>
          <p:spPr bwMode="auto">
            <a:xfrm>
              <a:off x="4368"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sp>
          <p:nvSpPr>
            <p:cNvPr id="172" name="Line 167"/>
            <p:cNvSpPr>
              <a:spLocks noChangeShapeType="1"/>
            </p:cNvSpPr>
            <p:nvPr/>
          </p:nvSpPr>
          <p:spPr bwMode="auto">
            <a:xfrm>
              <a:off x="4944" y="3872"/>
              <a:ext cx="0" cy="144"/>
            </a:xfrm>
            <a:prstGeom prst="line">
              <a:avLst/>
            </a:prstGeom>
            <a:noFill/>
            <a:ln w="25400">
              <a:solidFill>
                <a:srgbClr val="FF0000"/>
              </a:solidFill>
              <a:round/>
              <a:headEnd/>
              <a:tailEnd/>
            </a:ln>
            <a:effectLst/>
          </p:spPr>
          <p:txBody>
            <a:bodyPr wrap="none" anchor="ctr"/>
            <a:lstStyle/>
            <a:p>
              <a:endParaRPr lang="en-US" b="1">
                <a:solidFill>
                  <a:srgbClr val="FF0000"/>
                </a:solidFill>
              </a:endParaRPr>
            </a:p>
          </p:txBody>
        </p:sp>
      </p:grpSp>
      <p:sp>
        <p:nvSpPr>
          <p:cNvPr id="173" name="Text Box 168"/>
          <p:cNvSpPr txBox="1">
            <a:spLocks noChangeArrowheads="1"/>
          </p:cNvSpPr>
          <p:nvPr/>
        </p:nvSpPr>
        <p:spPr bwMode="auto">
          <a:xfrm>
            <a:off x="4902200" y="5703260"/>
            <a:ext cx="406400" cy="304800"/>
          </a:xfrm>
          <a:prstGeom prst="rect">
            <a:avLst/>
          </a:prstGeom>
          <a:noFill/>
          <a:ln w="9525">
            <a:noFill/>
            <a:miter lim="800000"/>
            <a:headEnd/>
            <a:tailEnd/>
          </a:ln>
          <a:effectLst/>
        </p:spPr>
        <p:txBody>
          <a:bodyPr wrap="none">
            <a:spAutoFit/>
          </a:bodyPr>
          <a:lstStyle/>
          <a:p>
            <a:r>
              <a:rPr lang="en-US" sz="1400" b="1">
                <a:solidFill>
                  <a:srgbClr val="FF0000"/>
                </a:solidFill>
                <a:effectLst/>
                <a:latin typeface="Times New Roman" pitchFamily="18" charset="0"/>
              </a:rPr>
              <a:t>0.5</a:t>
            </a:r>
          </a:p>
        </p:txBody>
      </p:sp>
      <p:sp>
        <p:nvSpPr>
          <p:cNvPr id="174" name="Text Box 169"/>
          <p:cNvSpPr txBox="1">
            <a:spLocks noChangeArrowheads="1"/>
          </p:cNvSpPr>
          <p:nvPr/>
        </p:nvSpPr>
        <p:spPr bwMode="auto">
          <a:xfrm>
            <a:off x="2933700" y="5703260"/>
            <a:ext cx="673100" cy="304800"/>
          </a:xfrm>
          <a:prstGeom prst="rect">
            <a:avLst/>
          </a:prstGeom>
          <a:noFill/>
          <a:ln w="9525">
            <a:noFill/>
            <a:miter lim="800000"/>
            <a:headEnd/>
            <a:tailEnd/>
          </a:ln>
          <a:effectLst/>
        </p:spPr>
        <p:txBody>
          <a:bodyPr wrap="none">
            <a:spAutoFit/>
          </a:bodyPr>
          <a:lstStyle/>
          <a:p>
            <a:r>
              <a:rPr lang="en-US" sz="1400" b="1">
                <a:solidFill>
                  <a:srgbClr val="FF0000"/>
                </a:solidFill>
                <a:effectLst/>
                <a:latin typeface="Times New Roman" pitchFamily="18" charset="0"/>
              </a:rPr>
              <a:t>0.0001</a:t>
            </a:r>
          </a:p>
        </p:txBody>
      </p:sp>
      <p:sp>
        <p:nvSpPr>
          <p:cNvPr id="175" name="Text Box 170"/>
          <p:cNvSpPr txBox="1">
            <a:spLocks noChangeArrowheads="1"/>
          </p:cNvSpPr>
          <p:nvPr/>
        </p:nvSpPr>
        <p:spPr bwMode="auto">
          <a:xfrm>
            <a:off x="5727700" y="5696910"/>
            <a:ext cx="584200" cy="304800"/>
          </a:xfrm>
          <a:prstGeom prst="rect">
            <a:avLst/>
          </a:prstGeom>
          <a:noFill/>
          <a:ln w="9525">
            <a:noFill/>
            <a:miter lim="800000"/>
            <a:headEnd/>
            <a:tailEnd/>
          </a:ln>
          <a:effectLst/>
        </p:spPr>
        <p:txBody>
          <a:bodyPr wrap="none">
            <a:spAutoFit/>
          </a:bodyPr>
          <a:lstStyle/>
          <a:p>
            <a:r>
              <a:rPr lang="en-US" sz="1400" b="1">
                <a:solidFill>
                  <a:srgbClr val="FF0000"/>
                </a:solidFill>
                <a:effectLst/>
                <a:latin typeface="Times New Roman" pitchFamily="18" charset="0"/>
              </a:rPr>
              <a:t>1,000</a:t>
            </a:r>
          </a:p>
        </p:txBody>
      </p:sp>
      <p:sp>
        <p:nvSpPr>
          <p:cNvPr id="176" name="Text Box 171"/>
          <p:cNvSpPr txBox="1">
            <a:spLocks noChangeArrowheads="1"/>
          </p:cNvSpPr>
          <p:nvPr/>
        </p:nvSpPr>
        <p:spPr bwMode="auto">
          <a:xfrm>
            <a:off x="6708775" y="5703260"/>
            <a:ext cx="453970" cy="307777"/>
          </a:xfrm>
          <a:prstGeom prst="rect">
            <a:avLst/>
          </a:prstGeom>
          <a:noFill/>
          <a:ln w="9525">
            <a:noFill/>
            <a:miter lim="800000"/>
            <a:headEnd/>
            <a:tailEnd/>
          </a:ln>
          <a:effectLst/>
        </p:spPr>
        <p:txBody>
          <a:bodyPr wrap="none">
            <a:spAutoFit/>
          </a:bodyPr>
          <a:lstStyle/>
          <a:p>
            <a:r>
              <a:rPr lang="en-US" sz="1400" b="1">
                <a:solidFill>
                  <a:srgbClr val="FF0000"/>
                </a:solidFill>
                <a:effectLst/>
                <a:latin typeface="Times New Roman" pitchFamily="18" charset="0"/>
              </a:rPr>
              <a:t>???</a:t>
            </a:r>
          </a:p>
        </p:txBody>
      </p:sp>
      <p:sp>
        <p:nvSpPr>
          <p:cNvPr id="177" name="Text Box 172"/>
          <p:cNvSpPr txBox="1">
            <a:spLocks noChangeArrowheads="1"/>
          </p:cNvSpPr>
          <p:nvPr/>
        </p:nvSpPr>
        <p:spPr bwMode="auto">
          <a:xfrm>
            <a:off x="7620000" y="5703260"/>
            <a:ext cx="453970" cy="307777"/>
          </a:xfrm>
          <a:prstGeom prst="rect">
            <a:avLst/>
          </a:prstGeom>
          <a:noFill/>
          <a:ln w="9525">
            <a:noFill/>
            <a:miter lim="800000"/>
            <a:headEnd/>
            <a:tailEnd/>
          </a:ln>
          <a:effectLst/>
        </p:spPr>
        <p:txBody>
          <a:bodyPr wrap="none">
            <a:spAutoFit/>
          </a:bodyPr>
          <a:lstStyle/>
          <a:p>
            <a:r>
              <a:rPr lang="en-US" sz="1400" b="1" dirty="0">
                <a:solidFill>
                  <a:srgbClr val="FF0000"/>
                </a:solidFill>
                <a:effectLst/>
                <a:latin typeface="Times New Roman" pitchFamily="18" charset="0"/>
              </a:rPr>
              <a:t>???</a:t>
            </a:r>
          </a:p>
        </p:txBody>
      </p:sp>
      <p:sp>
        <p:nvSpPr>
          <p:cNvPr id="178" name="Text Box 173"/>
          <p:cNvSpPr txBox="1">
            <a:spLocks noChangeArrowheads="1"/>
          </p:cNvSpPr>
          <p:nvPr/>
        </p:nvSpPr>
        <p:spPr bwMode="auto">
          <a:xfrm>
            <a:off x="2092325" y="5696910"/>
            <a:ext cx="543739" cy="307777"/>
          </a:xfrm>
          <a:prstGeom prst="rect">
            <a:avLst/>
          </a:prstGeom>
          <a:noFill/>
          <a:ln w="9525">
            <a:noFill/>
            <a:miter lim="800000"/>
            <a:headEnd/>
            <a:tailEnd/>
          </a:ln>
          <a:effectLst/>
        </p:spPr>
        <p:txBody>
          <a:bodyPr wrap="none">
            <a:spAutoFit/>
          </a:bodyPr>
          <a:lstStyle/>
          <a:p>
            <a:r>
              <a:rPr lang="en-US" sz="1400" b="1">
                <a:solidFill>
                  <a:srgbClr val="FF0000"/>
                </a:solidFill>
                <a:effectLst/>
                <a:latin typeface="Times New Roman" pitchFamily="18" charset="0"/>
              </a:rPr>
              <a:t>????</a:t>
            </a:r>
          </a:p>
        </p:txBody>
      </p:sp>
      <p:sp>
        <p:nvSpPr>
          <p:cNvPr id="179" name="Text Box 174"/>
          <p:cNvSpPr txBox="1">
            <a:spLocks noChangeArrowheads="1"/>
          </p:cNvSpPr>
          <p:nvPr/>
        </p:nvSpPr>
        <p:spPr bwMode="auto">
          <a:xfrm>
            <a:off x="288925" y="5571870"/>
            <a:ext cx="1507785" cy="646331"/>
          </a:xfrm>
          <a:prstGeom prst="rect">
            <a:avLst/>
          </a:prstGeom>
          <a:noFill/>
          <a:ln w="9525">
            <a:noFill/>
            <a:miter lim="800000"/>
            <a:headEnd/>
            <a:tailEnd/>
          </a:ln>
          <a:effectLst/>
        </p:spPr>
        <p:txBody>
          <a:bodyPr wrap="none">
            <a:spAutoFit/>
          </a:bodyPr>
          <a:lstStyle/>
          <a:p>
            <a:pPr algn="l"/>
            <a:r>
              <a:rPr lang="en-US" sz="1800" b="1" dirty="0">
                <a:solidFill>
                  <a:srgbClr val="FF0000"/>
                </a:solidFill>
                <a:effectLst/>
                <a:latin typeface="Times New Roman" pitchFamily="18" charset="0"/>
              </a:rPr>
              <a:t>Computing</a:t>
            </a:r>
          </a:p>
          <a:p>
            <a:pPr algn="l"/>
            <a:r>
              <a:rPr lang="en-US" sz="1800" b="1" dirty="0">
                <a:solidFill>
                  <a:srgbClr val="FF0000"/>
                </a:solidFill>
                <a:effectLst/>
                <a:latin typeface="Times New Roman" pitchFamily="18" charset="0"/>
              </a:rPr>
              <a:t>Power (Peak)</a:t>
            </a:r>
          </a:p>
        </p:txBody>
      </p:sp>
      <p:sp>
        <p:nvSpPr>
          <p:cNvPr id="180" name="Footer Placeholder 7"/>
          <p:cNvSpPr>
            <a:spLocks noGrp="1"/>
          </p:cNvSpPr>
          <p:nvPr>
            <p:ph type="ftr" sz="quarter" idx="10"/>
          </p:nvPr>
        </p:nvSpPr>
        <p:spPr bwMode="auto">
          <a:xfrm>
            <a:off x="3124200" y="6353969"/>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81" name="Slide Number Placeholder 39"/>
          <p:cNvSpPr>
            <a:spLocks noGrp="1"/>
          </p:cNvSpPr>
          <p:nvPr>
            <p:ph type="sldNum" sz="quarter" idx="11"/>
          </p:nvPr>
        </p:nvSpPr>
        <p:spPr bwMode="auto">
          <a:xfrm>
            <a:off x="8413750" y="6353969"/>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14</a:t>
            </a:fld>
            <a:endParaRPr lang="en-US" dirty="0" smtClean="0">
              <a:latin typeface="Arial" charset="0"/>
              <a:cs typeface="Arial" charset="0"/>
            </a:endParaRPr>
          </a:p>
        </p:txBody>
      </p:sp>
      <p:sp>
        <p:nvSpPr>
          <p:cNvPr id="182" name="TextBox 181"/>
          <p:cNvSpPr txBox="1"/>
          <p:nvPr/>
        </p:nvSpPr>
        <p:spPr>
          <a:xfrm>
            <a:off x="1041400" y="6332835"/>
            <a:ext cx="5880100" cy="461665"/>
          </a:xfrm>
          <a:prstGeom prst="rect">
            <a:avLst/>
          </a:prstGeom>
          <a:noFill/>
        </p:spPr>
        <p:txBody>
          <a:bodyPr wrap="square" rtlCol="0">
            <a:spAutoFit/>
          </a:bodyPr>
          <a:lstStyle/>
          <a:p>
            <a:r>
              <a:rPr lang="en-US" sz="1200" dirty="0" smtClean="0"/>
              <a:t>Hexadecane, aka </a:t>
            </a:r>
            <a:r>
              <a:rPr lang="en-US" sz="1200" dirty="0" err="1" smtClean="0"/>
              <a:t>cetane</a:t>
            </a:r>
            <a:r>
              <a:rPr lang="en-US" sz="1200" dirty="0" smtClean="0"/>
              <a:t>, ignites easily under compression.  All other hydrocarbons in diesel fuel are indexed to </a:t>
            </a:r>
            <a:r>
              <a:rPr lang="en-US" sz="1200" dirty="0" err="1" smtClean="0"/>
              <a:t>cetane</a:t>
            </a:r>
            <a:r>
              <a:rPr lang="en-US" sz="1200" dirty="0" smtClean="0"/>
              <a:t> as to how well they ignite under compression. </a:t>
            </a:r>
            <a:endParaRPr lang="en-US" sz="12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15</a:t>
            </a:fld>
            <a:endParaRPr lang="en-US" dirty="0" smtClean="0">
              <a:latin typeface="Arial" charset="0"/>
              <a:cs typeface="Arial" charset="0"/>
            </a:endParaRPr>
          </a:p>
        </p:txBody>
      </p:sp>
      <p:sp>
        <p:nvSpPr>
          <p:cNvPr id="6" name="Rectangle 3"/>
          <p:cNvSpPr txBox="1">
            <a:spLocks/>
          </p:cNvSpPr>
          <p:nvPr/>
        </p:nvSpPr>
        <p:spPr bwMode="auto">
          <a:xfrm>
            <a:off x="457200" y="815164"/>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Rectangle 2"/>
          <p:cNvSpPr txBox="1">
            <a:spLocks noChangeArrowheads="1"/>
          </p:cNvSpPr>
          <p:nvPr/>
        </p:nvSpPr>
        <p:spPr bwMode="auto">
          <a:xfrm>
            <a:off x="0" y="-18288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Dramatic Advances in Computing</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2100" b="0" i="0" u="none" strike="noStrike" kern="1200" cap="none" spc="0" normalizeH="0" baseline="0" noProof="0" dirty="0" err="1" smtClean="0">
                <a:ln>
                  <a:noFill/>
                </a:ln>
                <a:solidFill>
                  <a:srgbClr val="106636"/>
                </a:solidFill>
                <a:effectLst/>
                <a:uLnTx/>
                <a:uFillTx/>
                <a:latin typeface="Arial" pitchFamily="34" charset="0"/>
                <a:ea typeface="+mj-ea"/>
                <a:cs typeface="Arial" pitchFamily="34" charset="0"/>
              </a:rPr>
              <a:t>Terascale</a:t>
            </a:r>
            <a:r>
              <a:rPr kumimoji="0" lang="en-US" sz="21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 Today, </a:t>
            </a:r>
            <a:r>
              <a:rPr kumimoji="0" lang="en-US" sz="2100" b="0" i="0" u="none" strike="noStrike" kern="1200" cap="none" spc="0" normalizeH="0" baseline="0" noProof="0" dirty="0" err="1" smtClean="0">
                <a:ln>
                  <a:noFill/>
                </a:ln>
                <a:solidFill>
                  <a:srgbClr val="106636"/>
                </a:solidFill>
                <a:effectLst/>
                <a:uLnTx/>
                <a:uFillTx/>
                <a:latin typeface="Arial" pitchFamily="34" charset="0"/>
                <a:ea typeface="+mj-ea"/>
                <a:cs typeface="Arial" pitchFamily="34" charset="0"/>
              </a:rPr>
              <a:t>Petascale</a:t>
            </a:r>
            <a:r>
              <a:rPr kumimoji="0" lang="en-US" sz="21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 Tomorrow ( 2001)</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8" name="Rectangle 3"/>
          <p:cNvSpPr>
            <a:spLocks noChangeArrowheads="1"/>
          </p:cNvSpPr>
          <p:nvPr/>
        </p:nvSpPr>
        <p:spPr bwMode="auto">
          <a:xfrm>
            <a:off x="1012825" y="5256989"/>
            <a:ext cx="285750" cy="274637"/>
          </a:xfrm>
          <a:prstGeom prst="rect">
            <a:avLst/>
          </a:prstGeom>
          <a:noFill/>
          <a:ln w="9525">
            <a:noFill/>
            <a:miter lim="800000"/>
            <a:headEnd/>
            <a:tailEnd/>
          </a:ln>
        </p:spPr>
        <p:txBody>
          <a:bodyPr wrap="none" lIns="0" tIns="0" rIns="0" bIns="0">
            <a:spAutoFit/>
          </a:bodyPr>
          <a:lstStyle/>
          <a:p>
            <a:pPr algn="r"/>
            <a:r>
              <a:rPr lang="en-US" sz="1800" b="1">
                <a:solidFill>
                  <a:srgbClr val="000000"/>
                </a:solidFill>
              </a:rPr>
              <a:t>0.1</a:t>
            </a:r>
            <a:endParaRPr lang="en-US" sz="1800" b="1"/>
          </a:p>
        </p:txBody>
      </p:sp>
      <p:sp>
        <p:nvSpPr>
          <p:cNvPr id="9" name="Rectangle 4"/>
          <p:cNvSpPr>
            <a:spLocks noChangeArrowheads="1"/>
          </p:cNvSpPr>
          <p:nvPr/>
        </p:nvSpPr>
        <p:spPr bwMode="auto">
          <a:xfrm>
            <a:off x="1177925" y="4342589"/>
            <a:ext cx="114300" cy="274637"/>
          </a:xfrm>
          <a:prstGeom prst="rect">
            <a:avLst/>
          </a:prstGeom>
          <a:noFill/>
          <a:ln w="9525">
            <a:noFill/>
            <a:miter lim="800000"/>
            <a:headEnd/>
            <a:tailEnd/>
          </a:ln>
        </p:spPr>
        <p:txBody>
          <a:bodyPr wrap="none" lIns="0" tIns="0" rIns="0" bIns="0">
            <a:spAutoFit/>
          </a:bodyPr>
          <a:lstStyle/>
          <a:p>
            <a:pPr algn="r"/>
            <a:r>
              <a:rPr lang="en-US" sz="1800" b="1">
                <a:solidFill>
                  <a:srgbClr val="000000"/>
                </a:solidFill>
              </a:rPr>
              <a:t>1</a:t>
            </a:r>
            <a:endParaRPr lang="en-US" sz="1800" b="1"/>
          </a:p>
        </p:txBody>
      </p:sp>
      <p:sp>
        <p:nvSpPr>
          <p:cNvPr id="10" name="Rectangle 5"/>
          <p:cNvSpPr>
            <a:spLocks noChangeArrowheads="1"/>
          </p:cNvSpPr>
          <p:nvPr/>
        </p:nvSpPr>
        <p:spPr bwMode="auto">
          <a:xfrm>
            <a:off x="1063625" y="3428189"/>
            <a:ext cx="228600" cy="274637"/>
          </a:xfrm>
          <a:prstGeom prst="rect">
            <a:avLst/>
          </a:prstGeom>
          <a:noFill/>
          <a:ln w="9525">
            <a:noFill/>
            <a:miter lim="800000"/>
            <a:headEnd/>
            <a:tailEnd/>
          </a:ln>
        </p:spPr>
        <p:txBody>
          <a:bodyPr wrap="none" lIns="0" tIns="0" rIns="0" bIns="0">
            <a:spAutoFit/>
          </a:bodyPr>
          <a:lstStyle/>
          <a:p>
            <a:pPr algn="r"/>
            <a:r>
              <a:rPr lang="en-US" sz="1800" b="1">
                <a:solidFill>
                  <a:srgbClr val="000000"/>
                </a:solidFill>
              </a:rPr>
              <a:t>10</a:t>
            </a:r>
            <a:endParaRPr lang="en-US" sz="1800" b="1"/>
          </a:p>
        </p:txBody>
      </p:sp>
      <p:sp>
        <p:nvSpPr>
          <p:cNvPr id="13" name="Rectangle 6"/>
          <p:cNvSpPr>
            <a:spLocks noChangeArrowheads="1"/>
          </p:cNvSpPr>
          <p:nvPr/>
        </p:nvSpPr>
        <p:spPr bwMode="auto">
          <a:xfrm>
            <a:off x="949325" y="2513789"/>
            <a:ext cx="342900" cy="274637"/>
          </a:xfrm>
          <a:prstGeom prst="rect">
            <a:avLst/>
          </a:prstGeom>
          <a:noFill/>
          <a:ln w="9525">
            <a:noFill/>
            <a:miter lim="800000"/>
            <a:headEnd/>
            <a:tailEnd/>
          </a:ln>
        </p:spPr>
        <p:txBody>
          <a:bodyPr wrap="none" lIns="0" tIns="0" rIns="0" bIns="0">
            <a:spAutoFit/>
          </a:bodyPr>
          <a:lstStyle/>
          <a:p>
            <a:pPr algn="r"/>
            <a:r>
              <a:rPr lang="en-US" sz="1800" b="1">
                <a:solidFill>
                  <a:srgbClr val="000000"/>
                </a:solidFill>
              </a:rPr>
              <a:t>100</a:t>
            </a:r>
            <a:endParaRPr lang="en-US" sz="1800" b="1"/>
          </a:p>
        </p:txBody>
      </p:sp>
      <p:sp>
        <p:nvSpPr>
          <p:cNvPr id="14" name="Rectangle 7"/>
          <p:cNvSpPr>
            <a:spLocks noChangeArrowheads="1"/>
          </p:cNvSpPr>
          <p:nvPr/>
        </p:nvSpPr>
        <p:spPr bwMode="auto">
          <a:xfrm>
            <a:off x="777875" y="1599389"/>
            <a:ext cx="514350" cy="274637"/>
          </a:xfrm>
          <a:prstGeom prst="rect">
            <a:avLst/>
          </a:prstGeom>
          <a:noFill/>
          <a:ln w="9525">
            <a:noFill/>
            <a:miter lim="800000"/>
            <a:headEnd/>
            <a:tailEnd/>
          </a:ln>
        </p:spPr>
        <p:txBody>
          <a:bodyPr wrap="none" lIns="0" tIns="0" rIns="0" bIns="0">
            <a:spAutoFit/>
          </a:bodyPr>
          <a:lstStyle/>
          <a:p>
            <a:pPr algn="r"/>
            <a:r>
              <a:rPr lang="en-US" sz="1800" b="1">
                <a:solidFill>
                  <a:srgbClr val="000000"/>
                </a:solidFill>
              </a:rPr>
              <a:t>1,000</a:t>
            </a:r>
            <a:endParaRPr lang="en-US" sz="1800" b="1"/>
          </a:p>
        </p:txBody>
      </p:sp>
      <p:sp>
        <p:nvSpPr>
          <p:cNvPr id="15" name="Rectangle 8"/>
          <p:cNvSpPr>
            <a:spLocks noChangeArrowheads="1"/>
          </p:cNvSpPr>
          <p:nvPr/>
        </p:nvSpPr>
        <p:spPr bwMode="auto">
          <a:xfrm>
            <a:off x="2087563" y="5491939"/>
            <a:ext cx="457200" cy="274637"/>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1998</a:t>
            </a:r>
            <a:endParaRPr lang="en-US" sz="1800" b="1"/>
          </a:p>
        </p:txBody>
      </p:sp>
      <p:sp>
        <p:nvSpPr>
          <p:cNvPr id="16" name="Rectangle 9"/>
          <p:cNvSpPr>
            <a:spLocks noChangeArrowheads="1"/>
          </p:cNvSpPr>
          <p:nvPr/>
        </p:nvSpPr>
        <p:spPr bwMode="auto">
          <a:xfrm>
            <a:off x="2989263" y="5491939"/>
            <a:ext cx="457200" cy="274637"/>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2000</a:t>
            </a:r>
            <a:endParaRPr lang="en-US" sz="1800" b="1"/>
          </a:p>
        </p:txBody>
      </p:sp>
      <p:sp>
        <p:nvSpPr>
          <p:cNvPr id="17" name="Rectangle 10"/>
          <p:cNvSpPr>
            <a:spLocks noChangeArrowheads="1"/>
          </p:cNvSpPr>
          <p:nvPr/>
        </p:nvSpPr>
        <p:spPr bwMode="auto">
          <a:xfrm>
            <a:off x="3916363" y="5491939"/>
            <a:ext cx="457200" cy="274637"/>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2002</a:t>
            </a:r>
            <a:endParaRPr lang="en-US" sz="1800" b="1"/>
          </a:p>
        </p:txBody>
      </p:sp>
      <p:sp>
        <p:nvSpPr>
          <p:cNvPr id="18" name="Text Box 11"/>
          <p:cNvSpPr txBox="1">
            <a:spLocks noChangeArrowheads="1"/>
          </p:cNvSpPr>
          <p:nvPr/>
        </p:nvSpPr>
        <p:spPr bwMode="auto">
          <a:xfrm rot="-5400000">
            <a:off x="-777875" y="3213876"/>
            <a:ext cx="2603500" cy="457200"/>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0000"/>
                </a:solidFill>
                <a:latin typeface="Arial" pitchFamily="34" charset="0"/>
              </a:rPr>
              <a:t>Peak Teraflops</a:t>
            </a:r>
          </a:p>
        </p:txBody>
      </p:sp>
      <p:sp>
        <p:nvSpPr>
          <p:cNvPr id="19" name="Rectangle 12"/>
          <p:cNvSpPr>
            <a:spLocks noChangeArrowheads="1"/>
          </p:cNvSpPr>
          <p:nvPr/>
        </p:nvSpPr>
        <p:spPr bwMode="auto">
          <a:xfrm>
            <a:off x="4856163" y="5491939"/>
            <a:ext cx="457200" cy="274637"/>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2004</a:t>
            </a:r>
            <a:endParaRPr lang="en-US" sz="1800" b="1"/>
          </a:p>
        </p:txBody>
      </p:sp>
      <p:sp>
        <p:nvSpPr>
          <p:cNvPr id="20" name="Rectangle 13"/>
          <p:cNvSpPr>
            <a:spLocks noChangeArrowheads="1"/>
          </p:cNvSpPr>
          <p:nvPr/>
        </p:nvSpPr>
        <p:spPr bwMode="auto">
          <a:xfrm>
            <a:off x="1177925" y="5485589"/>
            <a:ext cx="457200" cy="274637"/>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1996</a:t>
            </a:r>
            <a:endParaRPr lang="en-US" sz="1800" b="1"/>
          </a:p>
        </p:txBody>
      </p:sp>
      <p:sp>
        <p:nvSpPr>
          <p:cNvPr id="21" name="Rectangle 14"/>
          <p:cNvSpPr>
            <a:spLocks noChangeArrowheads="1"/>
          </p:cNvSpPr>
          <p:nvPr/>
        </p:nvSpPr>
        <p:spPr bwMode="auto">
          <a:xfrm>
            <a:off x="5749925" y="5485589"/>
            <a:ext cx="457200" cy="274637"/>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2006</a:t>
            </a:r>
            <a:endParaRPr lang="en-US" sz="1800" b="1"/>
          </a:p>
        </p:txBody>
      </p:sp>
      <p:sp>
        <p:nvSpPr>
          <p:cNvPr id="22" name="Line 15"/>
          <p:cNvSpPr>
            <a:spLocks noChangeShapeType="1"/>
          </p:cNvSpPr>
          <p:nvPr/>
        </p:nvSpPr>
        <p:spPr bwMode="auto">
          <a:xfrm>
            <a:off x="1422400" y="2651901"/>
            <a:ext cx="4572000" cy="0"/>
          </a:xfrm>
          <a:prstGeom prst="line">
            <a:avLst/>
          </a:prstGeom>
          <a:noFill/>
          <a:ln w="12700">
            <a:solidFill>
              <a:srgbClr val="000000"/>
            </a:solidFill>
            <a:prstDash val="dash"/>
            <a:round/>
            <a:headEnd/>
            <a:tailEnd/>
          </a:ln>
          <a:effectLst/>
        </p:spPr>
        <p:txBody>
          <a:bodyPr wrap="none" anchor="ctr"/>
          <a:lstStyle/>
          <a:p>
            <a:endParaRPr lang="en-US"/>
          </a:p>
        </p:txBody>
      </p:sp>
      <p:sp>
        <p:nvSpPr>
          <p:cNvPr id="23" name="Line 16"/>
          <p:cNvSpPr>
            <a:spLocks noChangeShapeType="1"/>
          </p:cNvSpPr>
          <p:nvPr/>
        </p:nvSpPr>
        <p:spPr bwMode="auto">
          <a:xfrm>
            <a:off x="1422400" y="3552014"/>
            <a:ext cx="4572000" cy="0"/>
          </a:xfrm>
          <a:prstGeom prst="line">
            <a:avLst/>
          </a:prstGeom>
          <a:noFill/>
          <a:ln w="12700">
            <a:solidFill>
              <a:srgbClr val="000000"/>
            </a:solidFill>
            <a:prstDash val="dash"/>
            <a:round/>
            <a:headEnd/>
            <a:tailEnd/>
          </a:ln>
          <a:effectLst/>
        </p:spPr>
        <p:txBody>
          <a:bodyPr wrap="none" anchor="ctr"/>
          <a:lstStyle/>
          <a:p>
            <a:endParaRPr lang="en-US"/>
          </a:p>
        </p:txBody>
      </p:sp>
      <p:sp>
        <p:nvSpPr>
          <p:cNvPr id="24" name="Line 17"/>
          <p:cNvSpPr>
            <a:spLocks noChangeShapeType="1"/>
          </p:cNvSpPr>
          <p:nvPr/>
        </p:nvSpPr>
        <p:spPr bwMode="auto">
          <a:xfrm>
            <a:off x="1422400" y="4480701"/>
            <a:ext cx="4572000" cy="0"/>
          </a:xfrm>
          <a:prstGeom prst="line">
            <a:avLst/>
          </a:prstGeom>
          <a:noFill/>
          <a:ln w="12700">
            <a:solidFill>
              <a:srgbClr val="000000"/>
            </a:solidFill>
            <a:prstDash val="dash"/>
            <a:round/>
            <a:headEnd/>
            <a:tailEnd/>
          </a:ln>
          <a:effectLst/>
        </p:spPr>
        <p:txBody>
          <a:bodyPr wrap="none" anchor="ctr"/>
          <a:lstStyle/>
          <a:p>
            <a:endParaRPr lang="en-US"/>
          </a:p>
        </p:txBody>
      </p:sp>
      <p:sp>
        <p:nvSpPr>
          <p:cNvPr id="25" name="Line 18"/>
          <p:cNvSpPr>
            <a:spLocks noChangeShapeType="1"/>
          </p:cNvSpPr>
          <p:nvPr/>
        </p:nvSpPr>
        <p:spPr bwMode="auto">
          <a:xfrm flipV="1">
            <a:off x="2308225" y="5256989"/>
            <a:ext cx="0" cy="152400"/>
          </a:xfrm>
          <a:prstGeom prst="line">
            <a:avLst/>
          </a:prstGeom>
          <a:noFill/>
          <a:ln w="25400">
            <a:solidFill>
              <a:srgbClr val="000000"/>
            </a:solidFill>
            <a:round/>
            <a:headEnd/>
            <a:tailEnd/>
          </a:ln>
          <a:effectLst/>
        </p:spPr>
        <p:txBody>
          <a:bodyPr wrap="none" anchor="ctr"/>
          <a:lstStyle/>
          <a:p>
            <a:endParaRPr lang="en-US"/>
          </a:p>
        </p:txBody>
      </p:sp>
      <p:sp>
        <p:nvSpPr>
          <p:cNvPr id="26" name="Line 19"/>
          <p:cNvSpPr>
            <a:spLocks noChangeShapeType="1"/>
          </p:cNvSpPr>
          <p:nvPr/>
        </p:nvSpPr>
        <p:spPr bwMode="auto">
          <a:xfrm flipV="1">
            <a:off x="3236913" y="5256989"/>
            <a:ext cx="0" cy="152400"/>
          </a:xfrm>
          <a:prstGeom prst="line">
            <a:avLst/>
          </a:prstGeom>
          <a:noFill/>
          <a:ln w="25400">
            <a:solidFill>
              <a:srgbClr val="000000"/>
            </a:solidFill>
            <a:round/>
            <a:headEnd/>
            <a:tailEnd/>
          </a:ln>
          <a:effectLst/>
        </p:spPr>
        <p:txBody>
          <a:bodyPr wrap="none" anchor="ctr"/>
          <a:lstStyle/>
          <a:p>
            <a:endParaRPr lang="en-US"/>
          </a:p>
        </p:txBody>
      </p:sp>
      <p:sp>
        <p:nvSpPr>
          <p:cNvPr id="27" name="Line 20"/>
          <p:cNvSpPr>
            <a:spLocks noChangeShapeType="1"/>
          </p:cNvSpPr>
          <p:nvPr/>
        </p:nvSpPr>
        <p:spPr bwMode="auto">
          <a:xfrm flipV="1">
            <a:off x="4151313" y="5256989"/>
            <a:ext cx="0" cy="152400"/>
          </a:xfrm>
          <a:prstGeom prst="line">
            <a:avLst/>
          </a:prstGeom>
          <a:noFill/>
          <a:ln w="25400">
            <a:solidFill>
              <a:srgbClr val="000000"/>
            </a:solidFill>
            <a:round/>
            <a:headEnd/>
            <a:tailEnd/>
          </a:ln>
          <a:effectLst/>
        </p:spPr>
        <p:txBody>
          <a:bodyPr wrap="none" anchor="ctr"/>
          <a:lstStyle/>
          <a:p>
            <a:endParaRPr lang="en-US"/>
          </a:p>
        </p:txBody>
      </p:sp>
      <p:sp>
        <p:nvSpPr>
          <p:cNvPr id="28" name="Line 21"/>
          <p:cNvSpPr>
            <a:spLocks noChangeShapeType="1"/>
          </p:cNvSpPr>
          <p:nvPr/>
        </p:nvSpPr>
        <p:spPr bwMode="auto">
          <a:xfrm flipV="1">
            <a:off x="5065713" y="5256989"/>
            <a:ext cx="0" cy="152400"/>
          </a:xfrm>
          <a:prstGeom prst="line">
            <a:avLst/>
          </a:prstGeom>
          <a:noFill/>
          <a:ln w="25400">
            <a:solidFill>
              <a:srgbClr val="000000"/>
            </a:solidFill>
            <a:round/>
            <a:headEnd/>
            <a:tailEnd/>
          </a:ln>
          <a:effectLst/>
        </p:spPr>
        <p:txBody>
          <a:bodyPr wrap="none" anchor="ctr"/>
          <a:lstStyle/>
          <a:p>
            <a:endParaRPr lang="en-US"/>
          </a:p>
        </p:txBody>
      </p:sp>
      <p:sp>
        <p:nvSpPr>
          <p:cNvPr id="29" name="Line 22"/>
          <p:cNvSpPr>
            <a:spLocks noChangeShapeType="1"/>
          </p:cNvSpPr>
          <p:nvPr/>
        </p:nvSpPr>
        <p:spPr bwMode="auto">
          <a:xfrm>
            <a:off x="1425575" y="2651901"/>
            <a:ext cx="152400" cy="0"/>
          </a:xfrm>
          <a:prstGeom prst="line">
            <a:avLst/>
          </a:prstGeom>
          <a:noFill/>
          <a:ln w="25400">
            <a:solidFill>
              <a:schemeClr val="tx1"/>
            </a:solidFill>
            <a:round/>
            <a:headEnd/>
            <a:tailEnd/>
          </a:ln>
          <a:effectLst/>
        </p:spPr>
        <p:txBody>
          <a:bodyPr wrap="none" anchor="ctr"/>
          <a:lstStyle/>
          <a:p>
            <a:endParaRPr lang="en-US"/>
          </a:p>
        </p:txBody>
      </p:sp>
      <p:sp>
        <p:nvSpPr>
          <p:cNvPr id="30" name="Line 23"/>
          <p:cNvSpPr>
            <a:spLocks noChangeShapeType="1"/>
          </p:cNvSpPr>
          <p:nvPr/>
        </p:nvSpPr>
        <p:spPr bwMode="auto">
          <a:xfrm>
            <a:off x="1425575" y="3542489"/>
            <a:ext cx="152400" cy="0"/>
          </a:xfrm>
          <a:prstGeom prst="line">
            <a:avLst/>
          </a:prstGeom>
          <a:noFill/>
          <a:ln w="25400">
            <a:solidFill>
              <a:schemeClr val="tx1"/>
            </a:solidFill>
            <a:round/>
            <a:headEnd/>
            <a:tailEnd/>
          </a:ln>
          <a:effectLst/>
        </p:spPr>
        <p:txBody>
          <a:bodyPr wrap="none" anchor="ctr"/>
          <a:lstStyle/>
          <a:p>
            <a:endParaRPr lang="en-US"/>
          </a:p>
        </p:txBody>
      </p:sp>
      <p:sp>
        <p:nvSpPr>
          <p:cNvPr id="31" name="Line 24"/>
          <p:cNvSpPr>
            <a:spLocks noChangeShapeType="1"/>
          </p:cNvSpPr>
          <p:nvPr/>
        </p:nvSpPr>
        <p:spPr bwMode="auto">
          <a:xfrm>
            <a:off x="1425575" y="4480701"/>
            <a:ext cx="152400" cy="0"/>
          </a:xfrm>
          <a:prstGeom prst="line">
            <a:avLst/>
          </a:prstGeom>
          <a:noFill/>
          <a:ln w="25400">
            <a:solidFill>
              <a:schemeClr val="tx1"/>
            </a:solidFill>
            <a:round/>
            <a:headEnd/>
            <a:tailEnd/>
          </a:ln>
          <a:effectLst/>
        </p:spPr>
        <p:txBody>
          <a:bodyPr wrap="none" anchor="ctr"/>
          <a:lstStyle/>
          <a:p>
            <a:endParaRPr lang="en-US"/>
          </a:p>
        </p:txBody>
      </p:sp>
      <p:sp>
        <p:nvSpPr>
          <p:cNvPr id="32" name="Text Box 25"/>
          <p:cNvSpPr txBox="1">
            <a:spLocks noChangeArrowheads="1"/>
          </p:cNvSpPr>
          <p:nvPr/>
        </p:nvSpPr>
        <p:spPr bwMode="auto">
          <a:xfrm rot="-2036091">
            <a:off x="2930525" y="2480451"/>
            <a:ext cx="2538413" cy="273050"/>
          </a:xfrm>
          <a:prstGeom prst="rect">
            <a:avLst/>
          </a:prstGeom>
          <a:solidFill>
            <a:schemeClr val="bg1"/>
          </a:solidFill>
          <a:ln w="9525">
            <a:noFill/>
            <a:miter lim="800000"/>
            <a:headEnd/>
            <a:tailEnd/>
          </a:ln>
          <a:effectLst/>
        </p:spPr>
        <p:txBody>
          <a:bodyPr>
            <a:spAutoFit/>
          </a:bodyPr>
          <a:lstStyle/>
          <a:p>
            <a:pPr algn="ctr">
              <a:lnSpc>
                <a:spcPct val="85000"/>
              </a:lnSpc>
            </a:pPr>
            <a:r>
              <a:rPr lang="en-US" sz="1400" b="1">
                <a:solidFill>
                  <a:srgbClr val="6666FF"/>
                </a:solidFill>
                <a:latin typeface="Arial Narrow" pitchFamily="34" charset="0"/>
              </a:rPr>
              <a:t>Increased Use of Parallelism</a:t>
            </a:r>
            <a:endParaRPr lang="en-US" sz="1400" b="1">
              <a:solidFill>
                <a:srgbClr val="6666FF"/>
              </a:solidFill>
            </a:endParaRPr>
          </a:p>
        </p:txBody>
      </p:sp>
      <p:sp>
        <p:nvSpPr>
          <p:cNvPr id="33" name="Rectangle 26"/>
          <p:cNvSpPr>
            <a:spLocks noChangeArrowheads="1"/>
          </p:cNvSpPr>
          <p:nvPr/>
        </p:nvSpPr>
        <p:spPr bwMode="auto">
          <a:xfrm rot="3384368">
            <a:off x="3650456" y="663558"/>
            <a:ext cx="46037" cy="5410200"/>
          </a:xfrm>
          <a:prstGeom prst="rect">
            <a:avLst/>
          </a:prstGeom>
          <a:gradFill rotWithShape="0">
            <a:gsLst>
              <a:gs pos="0">
                <a:srgbClr val="6666FF"/>
              </a:gs>
              <a:gs pos="100000">
                <a:schemeClr val="bg1"/>
              </a:gs>
            </a:gsLst>
            <a:lin ang="18900000" scaled="1"/>
          </a:gradFill>
          <a:ln w="9525">
            <a:noFill/>
            <a:miter lim="800000"/>
            <a:headEnd/>
            <a:tailEnd/>
          </a:ln>
          <a:effectLst/>
        </p:spPr>
        <p:txBody>
          <a:bodyPr wrap="none" anchor="ctr"/>
          <a:lstStyle/>
          <a:p>
            <a:endParaRPr lang="en-US"/>
          </a:p>
        </p:txBody>
      </p:sp>
      <p:sp>
        <p:nvSpPr>
          <p:cNvPr id="34" name="Rectangle 27"/>
          <p:cNvSpPr>
            <a:spLocks noChangeArrowheads="1"/>
          </p:cNvSpPr>
          <p:nvPr/>
        </p:nvSpPr>
        <p:spPr bwMode="auto">
          <a:xfrm rot="4207143">
            <a:off x="3689350" y="1789889"/>
            <a:ext cx="46038" cy="4881562"/>
          </a:xfrm>
          <a:prstGeom prst="rect">
            <a:avLst/>
          </a:prstGeom>
          <a:solidFill>
            <a:srgbClr val="FF0000"/>
          </a:solidFill>
          <a:ln w="9525">
            <a:noFill/>
            <a:miter lim="800000"/>
            <a:headEnd/>
            <a:tailEnd/>
          </a:ln>
          <a:effectLst/>
        </p:spPr>
        <p:txBody>
          <a:bodyPr wrap="none" anchor="ctr"/>
          <a:lstStyle/>
          <a:p>
            <a:endParaRPr lang="en-US"/>
          </a:p>
        </p:txBody>
      </p:sp>
      <p:sp>
        <p:nvSpPr>
          <p:cNvPr id="35" name="AutoShape 28"/>
          <p:cNvSpPr>
            <a:spLocks noChangeArrowheads="1"/>
          </p:cNvSpPr>
          <p:nvPr/>
        </p:nvSpPr>
        <p:spPr bwMode="auto">
          <a:xfrm>
            <a:off x="1901825" y="4342589"/>
            <a:ext cx="152400" cy="304800"/>
          </a:xfrm>
          <a:prstGeom prst="diamond">
            <a:avLst/>
          </a:prstGeom>
          <a:solidFill>
            <a:srgbClr val="FF0000"/>
          </a:solidFill>
          <a:ln w="12700">
            <a:solidFill>
              <a:schemeClr val="tx1"/>
            </a:solidFill>
            <a:miter lim="800000"/>
            <a:headEnd/>
            <a:tailEnd/>
          </a:ln>
          <a:effectLst>
            <a:outerShdw dist="25400" algn="ctr" rotWithShape="0">
              <a:srgbClr val="000000"/>
            </a:outerShdw>
          </a:effectLst>
        </p:spPr>
        <p:txBody>
          <a:bodyPr wrap="none" anchor="ctr"/>
          <a:lstStyle/>
          <a:p>
            <a:endParaRPr lang="en-US"/>
          </a:p>
        </p:txBody>
      </p:sp>
      <p:sp>
        <p:nvSpPr>
          <p:cNvPr id="36" name="Rectangle 29"/>
          <p:cNvSpPr>
            <a:spLocks noChangeArrowheads="1"/>
          </p:cNvSpPr>
          <p:nvPr/>
        </p:nvSpPr>
        <p:spPr bwMode="auto">
          <a:xfrm rot="3384368">
            <a:off x="4315619" y="987408"/>
            <a:ext cx="46037" cy="3886200"/>
          </a:xfrm>
          <a:prstGeom prst="rect">
            <a:avLst/>
          </a:prstGeom>
          <a:gradFill rotWithShape="0">
            <a:gsLst>
              <a:gs pos="0">
                <a:srgbClr val="6666FF"/>
              </a:gs>
              <a:gs pos="100000">
                <a:schemeClr val="bg1"/>
              </a:gs>
            </a:gsLst>
            <a:lin ang="18900000" scaled="1"/>
          </a:gradFill>
          <a:ln w="9525">
            <a:noFill/>
            <a:miter lim="800000"/>
            <a:headEnd/>
            <a:tailEnd/>
          </a:ln>
          <a:effectLst/>
        </p:spPr>
        <p:txBody>
          <a:bodyPr wrap="none" anchor="ctr"/>
          <a:lstStyle/>
          <a:p>
            <a:endParaRPr lang="en-US"/>
          </a:p>
        </p:txBody>
      </p:sp>
      <p:sp>
        <p:nvSpPr>
          <p:cNvPr id="37" name="AutoShape 30"/>
          <p:cNvSpPr>
            <a:spLocks noChangeArrowheads="1"/>
          </p:cNvSpPr>
          <p:nvPr/>
        </p:nvSpPr>
        <p:spPr bwMode="auto">
          <a:xfrm>
            <a:off x="2613025" y="3872689"/>
            <a:ext cx="152400" cy="304800"/>
          </a:xfrm>
          <a:prstGeom prst="diamond">
            <a:avLst/>
          </a:prstGeom>
          <a:solidFill>
            <a:srgbClr val="6666FF"/>
          </a:solidFill>
          <a:ln w="12700">
            <a:solidFill>
              <a:schemeClr val="tx1"/>
            </a:solidFill>
            <a:miter lim="800000"/>
            <a:headEnd/>
            <a:tailEnd/>
          </a:ln>
          <a:effectLst>
            <a:outerShdw dist="40161" dir="1106097" algn="ctr" rotWithShape="0">
              <a:srgbClr val="000000"/>
            </a:outerShdw>
          </a:effectLst>
        </p:spPr>
        <p:txBody>
          <a:bodyPr wrap="none" anchor="ctr"/>
          <a:lstStyle/>
          <a:p>
            <a:endParaRPr lang="en-US"/>
          </a:p>
        </p:txBody>
      </p:sp>
      <p:sp>
        <p:nvSpPr>
          <p:cNvPr id="38" name="AutoShape 31"/>
          <p:cNvSpPr>
            <a:spLocks noChangeArrowheads="1"/>
          </p:cNvSpPr>
          <p:nvPr/>
        </p:nvSpPr>
        <p:spPr bwMode="auto">
          <a:xfrm>
            <a:off x="3298825" y="3415489"/>
            <a:ext cx="152400" cy="304800"/>
          </a:xfrm>
          <a:prstGeom prst="diamond">
            <a:avLst/>
          </a:prstGeom>
          <a:solidFill>
            <a:schemeClr val="bg1"/>
          </a:solidFill>
          <a:ln w="12700">
            <a:solidFill>
              <a:schemeClr val="tx1"/>
            </a:solidFill>
            <a:miter lim="800000"/>
            <a:headEnd/>
            <a:tailEnd/>
          </a:ln>
          <a:effectLst>
            <a:outerShdw dist="40161" dir="1106097" algn="ctr" rotWithShape="0">
              <a:srgbClr val="000000"/>
            </a:outerShdw>
          </a:effectLst>
        </p:spPr>
        <p:txBody>
          <a:bodyPr wrap="none" anchor="ctr"/>
          <a:lstStyle/>
          <a:p>
            <a:endParaRPr lang="en-US"/>
          </a:p>
        </p:txBody>
      </p:sp>
      <p:sp>
        <p:nvSpPr>
          <p:cNvPr id="39" name="AutoShape 32"/>
          <p:cNvSpPr>
            <a:spLocks noChangeArrowheads="1"/>
          </p:cNvSpPr>
          <p:nvPr/>
        </p:nvSpPr>
        <p:spPr bwMode="auto">
          <a:xfrm>
            <a:off x="3933825" y="2970989"/>
            <a:ext cx="152400" cy="304800"/>
          </a:xfrm>
          <a:prstGeom prst="diamond">
            <a:avLst/>
          </a:prstGeom>
          <a:solidFill>
            <a:srgbClr val="00FFFF"/>
          </a:solidFill>
          <a:ln w="12700">
            <a:solidFill>
              <a:schemeClr val="tx1"/>
            </a:solidFill>
            <a:miter lim="800000"/>
            <a:headEnd/>
            <a:tailEnd/>
          </a:ln>
          <a:effectLst>
            <a:outerShdw dist="40161" dir="1106097" algn="ctr" rotWithShape="0">
              <a:srgbClr val="000000"/>
            </a:outerShdw>
          </a:effectLst>
        </p:spPr>
        <p:txBody>
          <a:bodyPr wrap="none" anchor="ctr"/>
          <a:lstStyle/>
          <a:p>
            <a:endParaRPr lang="en-US"/>
          </a:p>
        </p:txBody>
      </p:sp>
      <p:sp>
        <p:nvSpPr>
          <p:cNvPr id="40" name="Rectangle 33"/>
          <p:cNvSpPr>
            <a:spLocks noChangeArrowheads="1"/>
          </p:cNvSpPr>
          <p:nvPr/>
        </p:nvSpPr>
        <p:spPr bwMode="auto">
          <a:xfrm>
            <a:off x="1422400" y="1751789"/>
            <a:ext cx="4572000" cy="3657600"/>
          </a:xfrm>
          <a:prstGeom prst="rect">
            <a:avLst/>
          </a:prstGeom>
          <a:noFill/>
          <a:ln w="38100">
            <a:solidFill>
              <a:srgbClr val="000000"/>
            </a:solidFill>
            <a:miter lim="800000"/>
            <a:headEnd/>
            <a:tailEnd/>
          </a:ln>
          <a:effectLst/>
        </p:spPr>
        <p:txBody>
          <a:bodyPr wrap="none" anchor="ctr"/>
          <a:lstStyle/>
          <a:p>
            <a:endParaRPr lang="en-US"/>
          </a:p>
        </p:txBody>
      </p:sp>
      <p:sp>
        <p:nvSpPr>
          <p:cNvPr id="41" name="Text Box 34"/>
          <p:cNvSpPr txBox="1">
            <a:spLocks noChangeArrowheads="1"/>
          </p:cNvSpPr>
          <p:nvPr/>
        </p:nvSpPr>
        <p:spPr bwMode="auto">
          <a:xfrm rot="-1218635">
            <a:off x="3529013" y="4160026"/>
            <a:ext cx="2008187" cy="273050"/>
          </a:xfrm>
          <a:prstGeom prst="rect">
            <a:avLst/>
          </a:prstGeom>
          <a:solidFill>
            <a:schemeClr val="bg1"/>
          </a:solidFill>
          <a:ln w="9525">
            <a:noFill/>
            <a:miter lim="800000"/>
            <a:headEnd/>
            <a:tailEnd/>
          </a:ln>
          <a:effectLst/>
        </p:spPr>
        <p:txBody>
          <a:bodyPr wrap="none">
            <a:spAutoFit/>
          </a:bodyPr>
          <a:lstStyle/>
          <a:p>
            <a:pPr algn="ctr">
              <a:lnSpc>
                <a:spcPct val="85000"/>
              </a:lnSpc>
            </a:pPr>
            <a:r>
              <a:rPr lang="en-US" sz="1400" b="1">
                <a:solidFill>
                  <a:srgbClr val="FF0000"/>
                </a:solidFill>
                <a:latin typeface="Arial Narrow" pitchFamily="34" charset="0"/>
              </a:rPr>
              <a:t>Microprocessor Advances</a:t>
            </a:r>
            <a:endParaRPr lang="en-US" sz="1400" b="1">
              <a:solidFill>
                <a:srgbClr val="FF0000"/>
              </a:solidFill>
            </a:endParaRPr>
          </a:p>
        </p:txBody>
      </p:sp>
      <p:sp>
        <p:nvSpPr>
          <p:cNvPr id="42" name="Text Box 35"/>
          <p:cNvSpPr txBox="1">
            <a:spLocks noChangeArrowheads="1"/>
          </p:cNvSpPr>
          <p:nvPr/>
        </p:nvSpPr>
        <p:spPr bwMode="auto">
          <a:xfrm>
            <a:off x="6248400" y="1743851"/>
            <a:ext cx="2730500" cy="3797300"/>
          </a:xfrm>
          <a:prstGeom prst="rect">
            <a:avLst/>
          </a:prstGeom>
          <a:noFill/>
          <a:ln w="9525">
            <a:noFill/>
            <a:miter lim="800000"/>
            <a:headEnd/>
            <a:tailEnd/>
          </a:ln>
          <a:effectLst/>
        </p:spPr>
        <p:txBody>
          <a:bodyPr>
            <a:spAutoFit/>
          </a:bodyPr>
          <a:lstStyle/>
          <a:p>
            <a:pPr algn="ctr"/>
            <a:r>
              <a:rPr lang="en-US" sz="1800" b="1">
                <a:solidFill>
                  <a:srgbClr val="000000"/>
                </a:solidFill>
              </a:rPr>
              <a:t>MICROPROCESSORS</a:t>
            </a:r>
          </a:p>
          <a:p>
            <a:pPr algn="ctr"/>
            <a:endParaRPr lang="en-US" sz="900">
              <a:solidFill>
                <a:srgbClr val="000000"/>
              </a:solidFill>
              <a:latin typeface="Arial Narrow" pitchFamily="34" charset="0"/>
            </a:endParaRPr>
          </a:p>
          <a:p>
            <a:pPr algn="ctr"/>
            <a:r>
              <a:rPr lang="en-US" sz="1800">
                <a:solidFill>
                  <a:srgbClr val="000000"/>
                </a:solidFill>
                <a:latin typeface="Arial Narrow" pitchFamily="34" charset="0"/>
              </a:rPr>
              <a:t>2x increase in microprocessor speeds every 18-24 months</a:t>
            </a:r>
          </a:p>
          <a:p>
            <a:pPr algn="ctr"/>
            <a:r>
              <a:rPr lang="en-US" sz="1800">
                <a:solidFill>
                  <a:srgbClr val="000000"/>
                </a:solidFill>
                <a:latin typeface="Arial Narrow" pitchFamily="34" charset="0"/>
              </a:rPr>
              <a:t>(“Moore’s Law”)</a:t>
            </a:r>
          </a:p>
          <a:p>
            <a:pPr algn="ctr"/>
            <a:endParaRPr lang="en-US" sz="1800" b="1">
              <a:solidFill>
                <a:srgbClr val="000000"/>
              </a:solidFill>
              <a:latin typeface="Arial Narrow" pitchFamily="34" charset="0"/>
            </a:endParaRPr>
          </a:p>
          <a:p>
            <a:pPr algn="ctr"/>
            <a:r>
              <a:rPr lang="en-US" sz="1800" b="1">
                <a:solidFill>
                  <a:srgbClr val="000000"/>
                </a:solidFill>
              </a:rPr>
              <a:t>PARALLELISM</a:t>
            </a:r>
          </a:p>
          <a:p>
            <a:pPr algn="ctr"/>
            <a:endParaRPr lang="en-US" sz="900" b="1">
              <a:solidFill>
                <a:srgbClr val="000000"/>
              </a:solidFill>
              <a:latin typeface="Arial Narrow" pitchFamily="34" charset="0"/>
            </a:endParaRPr>
          </a:p>
          <a:p>
            <a:pPr algn="ctr"/>
            <a:r>
              <a:rPr lang="en-US" sz="1800">
                <a:solidFill>
                  <a:srgbClr val="000000"/>
                </a:solidFill>
                <a:latin typeface="Arial Narrow" pitchFamily="34" charset="0"/>
              </a:rPr>
              <a:t>More and more processors being used on single problem</a:t>
            </a:r>
            <a:endParaRPr lang="en-US" sz="1800" b="1">
              <a:solidFill>
                <a:srgbClr val="000000"/>
              </a:solidFill>
              <a:latin typeface="Arial Narrow" pitchFamily="34" charset="0"/>
            </a:endParaRPr>
          </a:p>
          <a:p>
            <a:pPr algn="ctr"/>
            <a:endParaRPr lang="en-US" sz="1800" b="1">
              <a:solidFill>
                <a:srgbClr val="000000"/>
              </a:solidFill>
              <a:latin typeface="Arial Narrow" pitchFamily="34" charset="0"/>
            </a:endParaRPr>
          </a:p>
          <a:p>
            <a:pPr algn="ctr"/>
            <a:r>
              <a:rPr lang="en-US" sz="1800" b="1">
                <a:solidFill>
                  <a:srgbClr val="000000"/>
                </a:solidFill>
              </a:rPr>
              <a:t>INNOVATIVE DESIGNS</a:t>
            </a:r>
          </a:p>
          <a:p>
            <a:pPr algn="ctr"/>
            <a:endParaRPr lang="en-US" sz="900" b="1">
              <a:solidFill>
                <a:srgbClr val="000000"/>
              </a:solidFill>
              <a:latin typeface="Arial Narrow" pitchFamily="34" charset="0"/>
            </a:endParaRPr>
          </a:p>
          <a:p>
            <a:pPr algn="ctr"/>
            <a:r>
              <a:rPr lang="en-US" sz="1800">
                <a:solidFill>
                  <a:srgbClr val="000000"/>
                </a:solidFill>
                <a:latin typeface="Arial Narrow" pitchFamily="34" charset="0"/>
              </a:rPr>
              <a:t>Processors-in-Memory</a:t>
            </a:r>
          </a:p>
          <a:p>
            <a:pPr algn="ctr"/>
            <a:r>
              <a:rPr lang="en-US" sz="1800">
                <a:solidFill>
                  <a:srgbClr val="000000"/>
                </a:solidFill>
                <a:latin typeface="Arial Narrow" pitchFamily="34" charset="0"/>
              </a:rPr>
              <a:t>HTMT</a:t>
            </a:r>
          </a:p>
        </p:txBody>
      </p:sp>
      <p:sp>
        <p:nvSpPr>
          <p:cNvPr id="43" name="Text Box 36"/>
          <p:cNvSpPr txBox="1">
            <a:spLocks noChangeArrowheads="1"/>
          </p:cNvSpPr>
          <p:nvPr/>
        </p:nvSpPr>
        <p:spPr bwMode="auto">
          <a:xfrm rot="11474">
            <a:off x="3319463" y="1191729"/>
            <a:ext cx="2538412" cy="523220"/>
          </a:xfrm>
          <a:prstGeom prst="rect">
            <a:avLst/>
          </a:prstGeom>
          <a:noFill/>
          <a:ln w="9525">
            <a:noFill/>
            <a:miter lim="800000"/>
            <a:headEnd/>
            <a:tailEnd/>
          </a:ln>
          <a:effectLst/>
        </p:spPr>
        <p:txBody>
          <a:bodyPr>
            <a:spAutoFit/>
          </a:bodyPr>
          <a:lstStyle/>
          <a:p>
            <a:pPr algn="ctr"/>
            <a:r>
              <a:rPr lang="en-US" sz="1400" dirty="0">
                <a:solidFill>
                  <a:schemeClr val="tx1">
                    <a:lumMod val="95000"/>
                    <a:lumOff val="5000"/>
                  </a:schemeClr>
                </a:solidFill>
                <a:latin typeface="Arial" pitchFamily="34" charset="0"/>
                <a:cs typeface="Arial" pitchFamily="34" charset="0"/>
              </a:rPr>
              <a:t>IBM “Blue Gene”</a:t>
            </a:r>
          </a:p>
          <a:p>
            <a:pPr algn="ctr"/>
            <a:r>
              <a:rPr lang="en-US" sz="1400" dirty="0">
                <a:solidFill>
                  <a:schemeClr val="tx1">
                    <a:lumMod val="95000"/>
                    <a:lumOff val="5000"/>
                  </a:schemeClr>
                </a:solidFill>
                <a:latin typeface="Arial" pitchFamily="34" charset="0"/>
                <a:cs typeface="Arial" pitchFamily="34" charset="0"/>
              </a:rPr>
              <a:t>Innovative Designs</a:t>
            </a:r>
          </a:p>
        </p:txBody>
      </p:sp>
      <p:sp>
        <p:nvSpPr>
          <p:cNvPr id="44" name="AutoShape 37"/>
          <p:cNvSpPr>
            <a:spLocks noChangeArrowheads="1"/>
          </p:cNvSpPr>
          <p:nvPr/>
        </p:nvSpPr>
        <p:spPr bwMode="auto">
          <a:xfrm>
            <a:off x="5440363" y="1589864"/>
            <a:ext cx="152400" cy="304800"/>
          </a:xfrm>
          <a:prstGeom prst="diamond">
            <a:avLst/>
          </a:prstGeom>
          <a:solidFill>
            <a:srgbClr val="6699FF"/>
          </a:solidFill>
          <a:ln w="12700">
            <a:solidFill>
              <a:schemeClr val="tx1"/>
            </a:solidFill>
            <a:miter lim="800000"/>
            <a:headEnd/>
            <a:tailEnd/>
          </a:ln>
          <a:effectLst>
            <a:outerShdw dist="40161" dir="1106097" algn="ctr" rotWithShape="0">
              <a:srgbClr val="000000"/>
            </a:outerShdw>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16</a:t>
            </a:fld>
            <a:endParaRPr lang="en-US" dirty="0" smtClean="0">
              <a:latin typeface="Arial" charset="0"/>
              <a:cs typeface="Arial" charset="0"/>
            </a:endParaRPr>
          </a:p>
        </p:txBody>
      </p:sp>
      <p:sp>
        <p:nvSpPr>
          <p:cNvPr id="6" name="Rectangle 3"/>
          <p:cNvSpPr txBox="1">
            <a:spLocks/>
          </p:cNvSpPr>
          <p:nvPr/>
        </p:nvSpPr>
        <p:spPr bwMode="auto">
          <a:xfrm>
            <a:off x="457200" y="969912"/>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8" name="Rectangle 1026"/>
          <p:cNvSpPr>
            <a:spLocks noGrp="1" noChangeArrowheads="1"/>
          </p:cNvSpPr>
          <p:nvPr>
            <p:ph type="title"/>
          </p:nvPr>
        </p:nvSpPr>
        <p:spPr>
          <a:xfrm>
            <a:off x="787981" y="-74444"/>
            <a:ext cx="7556500" cy="8382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2400" dirty="0" smtClean="0">
                <a:effectLst/>
                <a:latin typeface="Arial" charset="0"/>
                <a:cs typeface="Arial" charset="0"/>
              </a:rPr>
              <a:t>Peak Performance and Real Performance Diverging</a:t>
            </a:r>
          </a:p>
        </p:txBody>
      </p:sp>
      <p:sp>
        <p:nvSpPr>
          <p:cNvPr id="36" name="Text Box 1117"/>
          <p:cNvSpPr txBox="1">
            <a:spLocks noChangeArrowheads="1"/>
          </p:cNvSpPr>
          <p:nvPr/>
        </p:nvSpPr>
        <p:spPr bwMode="auto">
          <a:xfrm>
            <a:off x="192088" y="1027863"/>
            <a:ext cx="4689401" cy="5062924"/>
          </a:xfrm>
          <a:prstGeom prst="rect">
            <a:avLst/>
          </a:prstGeom>
          <a:noFill/>
          <a:ln w="9525">
            <a:noFill/>
            <a:miter lim="800000"/>
            <a:headEnd/>
            <a:tailEnd/>
          </a:ln>
          <a:effectLst/>
        </p:spPr>
        <p:txBody>
          <a:bodyPr wrap="square" anchor="ctr">
            <a:spAutoFit/>
          </a:bodyPr>
          <a:lstStyle/>
          <a:p>
            <a:pPr marL="230188" indent="-230188" algn="l">
              <a:spcBef>
                <a:spcPts val="0"/>
              </a:spcBef>
              <a:spcAft>
                <a:spcPts val="600"/>
              </a:spcAft>
              <a:buClr>
                <a:srgbClr val="FF0000"/>
              </a:buClr>
              <a:buSzPct val="60000"/>
              <a:buFont typeface="Monotype Sorts" pitchFamily="2" charset="2"/>
              <a:buNone/>
            </a:pPr>
            <a:r>
              <a:rPr lang="en-US" sz="2000" dirty="0">
                <a:solidFill>
                  <a:srgbClr val="000000"/>
                </a:solidFill>
                <a:effectLst/>
                <a:latin typeface="Arial" pitchFamily="34" charset="0"/>
                <a:cs typeface="Arial" pitchFamily="34" charset="0"/>
              </a:rPr>
              <a:t>Peak Performance is skyrocketing</a:t>
            </a:r>
          </a:p>
          <a:p>
            <a:pPr marL="468313" indent="-230188" algn="l">
              <a:spcBef>
                <a:spcPts val="0"/>
              </a:spcBef>
              <a:spcAft>
                <a:spcPts val="1800"/>
              </a:spcAft>
              <a:buSzPct val="100000"/>
              <a:buFont typeface="Wingdings" pitchFamily="2" charset="2"/>
              <a:buChar char="§"/>
            </a:pPr>
            <a:r>
              <a:rPr lang="en-US" sz="1600" b="0" dirty="0">
                <a:solidFill>
                  <a:srgbClr val="000000"/>
                </a:solidFill>
                <a:effectLst/>
                <a:latin typeface="Arial" pitchFamily="34" charset="0"/>
                <a:cs typeface="Arial" pitchFamily="34" charset="0"/>
              </a:rPr>
              <a:t>In past 10 years, peak performance has increased 100x; in next 5 years, it will increase 1000x</a:t>
            </a:r>
            <a:endParaRPr lang="en-US" sz="1600" dirty="0">
              <a:solidFill>
                <a:srgbClr val="000000"/>
              </a:solidFill>
              <a:effectLst/>
              <a:latin typeface="Arial" pitchFamily="34" charset="0"/>
              <a:cs typeface="Arial" pitchFamily="34" charset="0"/>
            </a:endParaRPr>
          </a:p>
          <a:p>
            <a:pPr marL="230188" indent="-230188" algn="l">
              <a:spcBef>
                <a:spcPts val="0"/>
              </a:spcBef>
              <a:spcAft>
                <a:spcPts val="600"/>
              </a:spcAft>
              <a:buClr>
                <a:srgbClr val="FF0000"/>
              </a:buClr>
              <a:buSzPct val="60000"/>
              <a:buFont typeface="Monotype Sorts" pitchFamily="2" charset="2"/>
              <a:buNone/>
            </a:pPr>
            <a:r>
              <a:rPr lang="en-US" sz="2000" dirty="0">
                <a:solidFill>
                  <a:srgbClr val="000000"/>
                </a:solidFill>
                <a:effectLst/>
                <a:latin typeface="Arial" pitchFamily="34" charset="0"/>
                <a:cs typeface="Arial" pitchFamily="34" charset="0"/>
              </a:rPr>
              <a:t>Real Performance is increasing</a:t>
            </a:r>
            <a:endParaRPr lang="en-US" sz="2000" b="0" dirty="0">
              <a:solidFill>
                <a:srgbClr val="000000"/>
              </a:solidFill>
              <a:effectLst/>
              <a:latin typeface="Arial" pitchFamily="34" charset="0"/>
              <a:cs typeface="Arial" pitchFamily="34" charset="0"/>
            </a:endParaRPr>
          </a:p>
          <a:p>
            <a:pPr marL="463550" indent="-238125" algn="l">
              <a:spcBef>
                <a:spcPts val="0"/>
              </a:spcBef>
              <a:spcAft>
                <a:spcPts val="600"/>
              </a:spcAft>
              <a:buSzPct val="100000"/>
              <a:buFont typeface="Wingdings" pitchFamily="2" charset="2"/>
              <a:buChar char="§"/>
            </a:pPr>
            <a:r>
              <a:rPr lang="en-US" sz="1600" b="0" dirty="0">
                <a:solidFill>
                  <a:srgbClr val="000000"/>
                </a:solidFill>
                <a:effectLst/>
                <a:latin typeface="Arial" pitchFamily="34" charset="0"/>
                <a:cs typeface="Arial" pitchFamily="34" charset="0"/>
              </a:rPr>
              <a:t>But efficiency has declined from 40-50% on vector supercomputers of 1990s to as little as 5-10% on parallel </a:t>
            </a:r>
            <a:r>
              <a:rPr lang="en-US" sz="1600" b="0" dirty="0" smtClean="0">
                <a:solidFill>
                  <a:srgbClr val="000000"/>
                </a:solidFill>
                <a:effectLst/>
                <a:latin typeface="Arial" pitchFamily="34" charset="0"/>
                <a:cs typeface="Arial" pitchFamily="34" charset="0"/>
              </a:rPr>
              <a:t>supercomputers </a:t>
            </a:r>
            <a:r>
              <a:rPr lang="en-US" sz="1600" b="0" dirty="0">
                <a:solidFill>
                  <a:srgbClr val="000000"/>
                </a:solidFill>
                <a:effectLst/>
                <a:latin typeface="Arial" pitchFamily="34" charset="0"/>
                <a:cs typeface="Arial" pitchFamily="34" charset="0"/>
              </a:rPr>
              <a:t>of today</a:t>
            </a:r>
          </a:p>
          <a:p>
            <a:pPr marL="463550" indent="-238125" algn="l">
              <a:spcBef>
                <a:spcPts val="0"/>
              </a:spcBef>
              <a:spcAft>
                <a:spcPts val="1800"/>
              </a:spcAft>
              <a:buSzPct val="100000"/>
              <a:buFont typeface="Wingdings" pitchFamily="2" charset="2"/>
              <a:buChar char="§"/>
            </a:pPr>
            <a:r>
              <a:rPr lang="en-US" sz="1600" b="0" dirty="0">
                <a:solidFill>
                  <a:srgbClr val="000000"/>
                </a:solidFill>
                <a:effectLst/>
                <a:latin typeface="Arial" pitchFamily="34" charset="0"/>
                <a:cs typeface="Arial" pitchFamily="34" charset="0"/>
              </a:rPr>
              <a:t>Efficiency on tomorrow’s supercomputers?</a:t>
            </a:r>
          </a:p>
          <a:p>
            <a:pPr marL="230188" indent="-230188" algn="l">
              <a:spcBef>
                <a:spcPts val="0"/>
              </a:spcBef>
              <a:spcAft>
                <a:spcPts val="600"/>
              </a:spcAft>
            </a:pPr>
            <a:r>
              <a:rPr lang="en-US" sz="2000" dirty="0">
                <a:solidFill>
                  <a:srgbClr val="000000"/>
                </a:solidFill>
                <a:effectLst/>
                <a:latin typeface="Arial" pitchFamily="34" charset="0"/>
                <a:cs typeface="Arial" pitchFamily="34" charset="0"/>
              </a:rPr>
              <a:t>Research challenge is software</a:t>
            </a:r>
          </a:p>
          <a:p>
            <a:pPr marL="463550" indent="-238125" algn="l">
              <a:spcBef>
                <a:spcPts val="0"/>
              </a:spcBef>
              <a:spcAft>
                <a:spcPts val="600"/>
              </a:spcAft>
              <a:buSzPct val="100000"/>
              <a:buFont typeface="Wingdings" pitchFamily="2" charset="2"/>
              <a:buChar char="§"/>
            </a:pPr>
            <a:r>
              <a:rPr lang="en-US" sz="1600" b="0" dirty="0">
                <a:solidFill>
                  <a:srgbClr val="000000"/>
                </a:solidFill>
                <a:effectLst/>
                <a:latin typeface="Arial" pitchFamily="34" charset="0"/>
                <a:cs typeface="Arial" pitchFamily="34" charset="0"/>
              </a:rPr>
              <a:t>Scientific codes to model and simulate physical processes and systems</a:t>
            </a:r>
          </a:p>
          <a:p>
            <a:pPr marL="463550" indent="-238125" algn="l">
              <a:spcBef>
                <a:spcPts val="0"/>
              </a:spcBef>
              <a:spcAft>
                <a:spcPts val="600"/>
              </a:spcAft>
              <a:buSzPct val="100000"/>
              <a:buFont typeface="Wingdings" pitchFamily="2" charset="2"/>
              <a:buChar char="§"/>
            </a:pPr>
            <a:r>
              <a:rPr lang="en-US" sz="1600" b="0" dirty="0">
                <a:solidFill>
                  <a:srgbClr val="000000"/>
                </a:solidFill>
                <a:effectLst/>
                <a:latin typeface="Arial" pitchFamily="34" charset="0"/>
                <a:cs typeface="Arial" pitchFamily="34" charset="0"/>
              </a:rPr>
              <a:t>Computing and math software to enable use of advanced computers for scientific applications</a:t>
            </a:r>
          </a:p>
        </p:txBody>
      </p:sp>
      <p:sp>
        <p:nvSpPr>
          <p:cNvPr id="9" name="Rectangle 1068"/>
          <p:cNvSpPr>
            <a:spLocks noChangeArrowheads="1"/>
          </p:cNvSpPr>
          <p:nvPr/>
        </p:nvSpPr>
        <p:spPr bwMode="auto">
          <a:xfrm>
            <a:off x="5252040" y="5434012"/>
            <a:ext cx="292042" cy="267768"/>
          </a:xfrm>
          <a:prstGeom prst="rect">
            <a:avLst/>
          </a:prstGeom>
          <a:noFill/>
          <a:ln w="9525">
            <a:noFill/>
            <a:miter lim="800000"/>
            <a:headEnd/>
            <a:tailEnd/>
          </a:ln>
        </p:spPr>
        <p:txBody>
          <a:bodyPr wrap="none" lIns="0" tIns="0" rIns="0" bIns="0">
            <a:spAutoFit/>
          </a:bodyPr>
          <a:lstStyle/>
          <a:p>
            <a:pPr algn="r"/>
            <a:r>
              <a:rPr lang="en-US" sz="1400">
                <a:solidFill>
                  <a:srgbClr val="000000"/>
                </a:solidFill>
                <a:effectLst/>
                <a:latin typeface="Times New Roman" pitchFamily="18" charset="0"/>
              </a:rPr>
              <a:t>0.1</a:t>
            </a:r>
            <a:endParaRPr lang="en-US" sz="1400">
              <a:effectLst/>
              <a:latin typeface="Times New Roman" pitchFamily="18" charset="0"/>
            </a:endParaRPr>
          </a:p>
        </p:txBody>
      </p:sp>
      <p:sp>
        <p:nvSpPr>
          <p:cNvPr id="10" name="Rectangle 1069"/>
          <p:cNvSpPr>
            <a:spLocks noChangeArrowheads="1"/>
          </p:cNvSpPr>
          <p:nvPr/>
        </p:nvSpPr>
        <p:spPr bwMode="auto">
          <a:xfrm>
            <a:off x="5418921" y="4283008"/>
            <a:ext cx="116817" cy="267768"/>
          </a:xfrm>
          <a:prstGeom prst="rect">
            <a:avLst/>
          </a:prstGeom>
          <a:noFill/>
          <a:ln w="9525">
            <a:noFill/>
            <a:miter lim="800000"/>
            <a:headEnd/>
            <a:tailEnd/>
          </a:ln>
        </p:spPr>
        <p:txBody>
          <a:bodyPr wrap="none" lIns="0" tIns="0" rIns="0" bIns="0">
            <a:spAutoFit/>
          </a:bodyPr>
          <a:lstStyle/>
          <a:p>
            <a:pPr algn="r"/>
            <a:r>
              <a:rPr lang="en-US" sz="1400">
                <a:solidFill>
                  <a:srgbClr val="000000"/>
                </a:solidFill>
                <a:effectLst/>
                <a:latin typeface="Times New Roman" pitchFamily="18" charset="0"/>
              </a:rPr>
              <a:t>1</a:t>
            </a:r>
            <a:endParaRPr lang="en-US" sz="1400">
              <a:effectLst/>
              <a:latin typeface="Times New Roman" pitchFamily="18" charset="0"/>
            </a:endParaRPr>
          </a:p>
        </p:txBody>
      </p:sp>
      <p:sp>
        <p:nvSpPr>
          <p:cNvPr id="13" name="Rectangle 1070"/>
          <p:cNvSpPr>
            <a:spLocks noChangeArrowheads="1"/>
          </p:cNvSpPr>
          <p:nvPr/>
        </p:nvSpPr>
        <p:spPr bwMode="auto">
          <a:xfrm>
            <a:off x="5302104" y="3132004"/>
            <a:ext cx="233633" cy="267768"/>
          </a:xfrm>
          <a:prstGeom prst="rect">
            <a:avLst/>
          </a:prstGeom>
          <a:noFill/>
          <a:ln w="9525">
            <a:noFill/>
            <a:miter lim="800000"/>
            <a:headEnd/>
            <a:tailEnd/>
          </a:ln>
        </p:spPr>
        <p:txBody>
          <a:bodyPr wrap="none" lIns="0" tIns="0" rIns="0" bIns="0">
            <a:spAutoFit/>
          </a:bodyPr>
          <a:lstStyle/>
          <a:p>
            <a:pPr algn="r"/>
            <a:r>
              <a:rPr lang="en-US" sz="1400">
                <a:solidFill>
                  <a:srgbClr val="000000"/>
                </a:solidFill>
                <a:effectLst/>
                <a:latin typeface="Times New Roman" pitchFamily="18" charset="0"/>
              </a:rPr>
              <a:t>10</a:t>
            </a:r>
            <a:endParaRPr lang="en-US" sz="1400">
              <a:effectLst/>
              <a:latin typeface="Times New Roman" pitchFamily="18" charset="0"/>
            </a:endParaRPr>
          </a:p>
        </p:txBody>
      </p:sp>
      <p:sp>
        <p:nvSpPr>
          <p:cNvPr id="14" name="Rectangle 1071"/>
          <p:cNvSpPr>
            <a:spLocks noChangeArrowheads="1"/>
          </p:cNvSpPr>
          <p:nvPr/>
        </p:nvSpPr>
        <p:spPr bwMode="auto">
          <a:xfrm>
            <a:off x="5185287" y="1980999"/>
            <a:ext cx="350450" cy="267768"/>
          </a:xfrm>
          <a:prstGeom prst="rect">
            <a:avLst/>
          </a:prstGeom>
          <a:noFill/>
          <a:ln w="9525">
            <a:noFill/>
            <a:miter lim="800000"/>
            <a:headEnd/>
            <a:tailEnd/>
          </a:ln>
        </p:spPr>
        <p:txBody>
          <a:bodyPr wrap="none" lIns="0" tIns="0" rIns="0" bIns="0">
            <a:spAutoFit/>
          </a:bodyPr>
          <a:lstStyle/>
          <a:p>
            <a:pPr algn="r"/>
            <a:r>
              <a:rPr lang="en-US" sz="1400">
                <a:solidFill>
                  <a:srgbClr val="000000"/>
                </a:solidFill>
                <a:effectLst/>
                <a:latin typeface="Times New Roman" pitchFamily="18" charset="0"/>
              </a:rPr>
              <a:t>100</a:t>
            </a:r>
            <a:endParaRPr lang="en-US" sz="1400">
              <a:effectLst/>
              <a:latin typeface="Times New Roman" pitchFamily="18" charset="0"/>
            </a:endParaRPr>
          </a:p>
        </p:txBody>
      </p:sp>
      <p:sp>
        <p:nvSpPr>
          <p:cNvPr id="15" name="Rectangle 1072"/>
          <p:cNvSpPr>
            <a:spLocks noChangeArrowheads="1"/>
          </p:cNvSpPr>
          <p:nvPr/>
        </p:nvSpPr>
        <p:spPr bwMode="auto">
          <a:xfrm>
            <a:off x="5010062" y="829995"/>
            <a:ext cx="525675" cy="267768"/>
          </a:xfrm>
          <a:prstGeom prst="rect">
            <a:avLst/>
          </a:prstGeom>
          <a:noFill/>
          <a:ln w="9525">
            <a:noFill/>
            <a:miter lim="800000"/>
            <a:headEnd/>
            <a:tailEnd/>
          </a:ln>
        </p:spPr>
        <p:txBody>
          <a:bodyPr wrap="none" lIns="0" tIns="0" rIns="0" bIns="0">
            <a:spAutoFit/>
          </a:bodyPr>
          <a:lstStyle/>
          <a:p>
            <a:pPr algn="r"/>
            <a:r>
              <a:rPr lang="en-US" sz="1400">
                <a:solidFill>
                  <a:srgbClr val="000000"/>
                </a:solidFill>
                <a:effectLst/>
                <a:latin typeface="Times New Roman" pitchFamily="18" charset="0"/>
              </a:rPr>
              <a:t>1,000</a:t>
            </a:r>
            <a:endParaRPr lang="en-US" sz="1400">
              <a:effectLst/>
              <a:latin typeface="Times New Roman" pitchFamily="18" charset="0"/>
            </a:endParaRPr>
          </a:p>
        </p:txBody>
      </p:sp>
      <p:sp>
        <p:nvSpPr>
          <p:cNvPr id="16" name="Rectangle 1073"/>
          <p:cNvSpPr>
            <a:spLocks noChangeArrowheads="1"/>
          </p:cNvSpPr>
          <p:nvPr/>
        </p:nvSpPr>
        <p:spPr bwMode="auto">
          <a:xfrm>
            <a:off x="6630893" y="5729757"/>
            <a:ext cx="467267" cy="267768"/>
          </a:xfrm>
          <a:prstGeom prst="rect">
            <a:avLst/>
          </a:prstGeom>
          <a:noFill/>
          <a:ln w="9525">
            <a:noFill/>
            <a:miter lim="800000"/>
            <a:headEnd/>
            <a:tailEnd/>
          </a:ln>
        </p:spPr>
        <p:txBody>
          <a:bodyPr wrap="none" lIns="0" tIns="0" rIns="0" bIns="0">
            <a:spAutoFit/>
          </a:bodyPr>
          <a:lstStyle/>
          <a:p>
            <a:r>
              <a:rPr lang="en-US" sz="1400">
                <a:solidFill>
                  <a:srgbClr val="000000"/>
                </a:solidFill>
                <a:effectLst/>
                <a:latin typeface="Times New Roman" pitchFamily="18" charset="0"/>
              </a:rPr>
              <a:t>2000</a:t>
            </a:r>
            <a:endParaRPr lang="en-US" sz="1400">
              <a:effectLst/>
              <a:latin typeface="Times New Roman" pitchFamily="18" charset="0"/>
            </a:endParaRPr>
          </a:p>
        </p:txBody>
      </p:sp>
      <p:sp>
        <p:nvSpPr>
          <p:cNvPr id="17" name="Rectangle 1074"/>
          <p:cNvSpPr>
            <a:spLocks noChangeArrowheads="1"/>
          </p:cNvSpPr>
          <p:nvPr/>
        </p:nvSpPr>
        <p:spPr bwMode="auto">
          <a:xfrm>
            <a:off x="7865812" y="5729757"/>
            <a:ext cx="467267" cy="267768"/>
          </a:xfrm>
          <a:prstGeom prst="rect">
            <a:avLst/>
          </a:prstGeom>
          <a:noFill/>
          <a:ln w="9525">
            <a:noFill/>
            <a:miter lim="800000"/>
            <a:headEnd/>
            <a:tailEnd/>
          </a:ln>
        </p:spPr>
        <p:txBody>
          <a:bodyPr wrap="none" lIns="0" tIns="0" rIns="0" bIns="0">
            <a:spAutoFit/>
          </a:bodyPr>
          <a:lstStyle/>
          <a:p>
            <a:r>
              <a:rPr lang="en-US" sz="1400">
                <a:solidFill>
                  <a:srgbClr val="000000"/>
                </a:solidFill>
                <a:effectLst/>
                <a:latin typeface="Times New Roman" pitchFamily="18" charset="0"/>
              </a:rPr>
              <a:t>2004</a:t>
            </a:r>
            <a:endParaRPr lang="en-US" sz="1400">
              <a:effectLst/>
              <a:latin typeface="Times New Roman" pitchFamily="18" charset="0"/>
            </a:endParaRPr>
          </a:p>
        </p:txBody>
      </p:sp>
      <p:sp>
        <p:nvSpPr>
          <p:cNvPr id="18" name="Text Box 1076"/>
          <p:cNvSpPr txBox="1">
            <a:spLocks noChangeArrowheads="1"/>
          </p:cNvSpPr>
          <p:nvPr/>
        </p:nvSpPr>
        <p:spPr bwMode="auto">
          <a:xfrm rot="16200000">
            <a:off x="3946013" y="2705168"/>
            <a:ext cx="2495840" cy="481868"/>
          </a:xfrm>
          <a:prstGeom prst="rect">
            <a:avLst/>
          </a:prstGeom>
          <a:noFill/>
          <a:ln w="9525">
            <a:noFill/>
            <a:miter lim="800000"/>
            <a:headEnd/>
            <a:tailEnd/>
          </a:ln>
          <a:effectLst/>
        </p:spPr>
        <p:txBody>
          <a:bodyPr>
            <a:spAutoFit/>
          </a:bodyPr>
          <a:lstStyle/>
          <a:p>
            <a:pPr>
              <a:spcBef>
                <a:spcPct val="50000"/>
              </a:spcBef>
            </a:pPr>
            <a:r>
              <a:rPr lang="en-US" sz="1800" dirty="0">
                <a:solidFill>
                  <a:srgbClr val="000000"/>
                </a:solidFill>
                <a:effectLst/>
                <a:latin typeface="Arial" pitchFamily="34" charset="0"/>
              </a:rPr>
              <a:t>Teraflops</a:t>
            </a:r>
          </a:p>
        </p:txBody>
      </p:sp>
      <p:sp>
        <p:nvSpPr>
          <p:cNvPr id="19" name="Rectangle 1078"/>
          <p:cNvSpPr>
            <a:spLocks noChangeArrowheads="1"/>
          </p:cNvSpPr>
          <p:nvPr/>
        </p:nvSpPr>
        <p:spPr bwMode="auto">
          <a:xfrm>
            <a:off x="5452297" y="5721764"/>
            <a:ext cx="467267" cy="267768"/>
          </a:xfrm>
          <a:prstGeom prst="rect">
            <a:avLst/>
          </a:prstGeom>
          <a:noFill/>
          <a:ln w="9525">
            <a:noFill/>
            <a:miter lim="800000"/>
            <a:headEnd/>
            <a:tailEnd/>
          </a:ln>
        </p:spPr>
        <p:txBody>
          <a:bodyPr wrap="none" lIns="0" tIns="0" rIns="0" bIns="0">
            <a:spAutoFit/>
          </a:bodyPr>
          <a:lstStyle/>
          <a:p>
            <a:r>
              <a:rPr lang="en-US" sz="1400">
                <a:solidFill>
                  <a:srgbClr val="000000"/>
                </a:solidFill>
                <a:effectLst/>
                <a:latin typeface="Times New Roman" pitchFamily="18" charset="0"/>
              </a:rPr>
              <a:t>1996</a:t>
            </a:r>
            <a:endParaRPr lang="en-US" sz="1400">
              <a:effectLst/>
              <a:latin typeface="Times New Roman" pitchFamily="18" charset="0"/>
            </a:endParaRPr>
          </a:p>
        </p:txBody>
      </p:sp>
      <p:sp>
        <p:nvSpPr>
          <p:cNvPr id="20" name="Line 1080"/>
          <p:cNvSpPr>
            <a:spLocks noChangeShapeType="1"/>
          </p:cNvSpPr>
          <p:nvPr/>
        </p:nvSpPr>
        <p:spPr bwMode="auto">
          <a:xfrm>
            <a:off x="5706790" y="2166839"/>
            <a:ext cx="2953793" cy="0"/>
          </a:xfrm>
          <a:prstGeom prst="line">
            <a:avLst/>
          </a:prstGeom>
          <a:noFill/>
          <a:ln w="12700">
            <a:solidFill>
              <a:srgbClr val="000000"/>
            </a:solidFill>
            <a:prstDash val="dash"/>
            <a:round/>
            <a:headEnd/>
            <a:tailEnd/>
          </a:ln>
          <a:effectLst/>
        </p:spPr>
        <p:txBody>
          <a:bodyPr wrap="none" anchor="ctr"/>
          <a:lstStyle/>
          <a:p>
            <a:endParaRPr lang="en-US"/>
          </a:p>
        </p:txBody>
      </p:sp>
      <p:sp>
        <p:nvSpPr>
          <p:cNvPr id="21" name="Line 1081"/>
          <p:cNvSpPr>
            <a:spLocks noChangeShapeType="1"/>
          </p:cNvSpPr>
          <p:nvPr/>
        </p:nvSpPr>
        <p:spPr bwMode="auto">
          <a:xfrm>
            <a:off x="5706790" y="3275879"/>
            <a:ext cx="3028889" cy="0"/>
          </a:xfrm>
          <a:prstGeom prst="line">
            <a:avLst/>
          </a:prstGeom>
          <a:noFill/>
          <a:ln w="12700">
            <a:solidFill>
              <a:srgbClr val="000000"/>
            </a:solidFill>
            <a:prstDash val="dash"/>
            <a:round/>
            <a:headEnd/>
            <a:tailEnd/>
          </a:ln>
          <a:effectLst/>
        </p:spPr>
        <p:txBody>
          <a:bodyPr wrap="none" anchor="ctr"/>
          <a:lstStyle/>
          <a:p>
            <a:endParaRPr lang="en-US"/>
          </a:p>
        </p:txBody>
      </p:sp>
      <p:sp>
        <p:nvSpPr>
          <p:cNvPr id="22" name="Line 1082"/>
          <p:cNvSpPr>
            <a:spLocks noChangeShapeType="1"/>
          </p:cNvSpPr>
          <p:nvPr/>
        </p:nvSpPr>
        <p:spPr bwMode="auto">
          <a:xfrm>
            <a:off x="5706790" y="4468848"/>
            <a:ext cx="3016373" cy="0"/>
          </a:xfrm>
          <a:prstGeom prst="line">
            <a:avLst/>
          </a:prstGeom>
          <a:noFill/>
          <a:ln w="12700">
            <a:solidFill>
              <a:srgbClr val="000000"/>
            </a:solidFill>
            <a:prstDash val="dash"/>
            <a:round/>
            <a:headEnd/>
            <a:tailEnd/>
          </a:ln>
          <a:effectLst/>
        </p:spPr>
        <p:txBody>
          <a:bodyPr wrap="none" anchor="ctr"/>
          <a:lstStyle/>
          <a:p>
            <a:endParaRPr lang="en-US"/>
          </a:p>
        </p:txBody>
      </p:sp>
      <p:sp>
        <p:nvSpPr>
          <p:cNvPr id="23" name="Line 1083"/>
          <p:cNvSpPr>
            <a:spLocks noChangeShapeType="1"/>
          </p:cNvSpPr>
          <p:nvPr/>
        </p:nvSpPr>
        <p:spPr bwMode="auto">
          <a:xfrm flipV="1">
            <a:off x="6870785" y="5434012"/>
            <a:ext cx="0" cy="191834"/>
          </a:xfrm>
          <a:prstGeom prst="line">
            <a:avLst/>
          </a:prstGeom>
          <a:noFill/>
          <a:ln w="25400">
            <a:solidFill>
              <a:srgbClr val="000000"/>
            </a:solidFill>
            <a:round/>
            <a:headEnd/>
            <a:tailEnd/>
          </a:ln>
          <a:effectLst/>
        </p:spPr>
        <p:txBody>
          <a:bodyPr wrap="none" anchor="ctr"/>
          <a:lstStyle/>
          <a:p>
            <a:endParaRPr lang="en-US"/>
          </a:p>
        </p:txBody>
      </p:sp>
      <p:sp>
        <p:nvSpPr>
          <p:cNvPr id="24" name="Line 1084"/>
          <p:cNvSpPr>
            <a:spLocks noChangeShapeType="1"/>
          </p:cNvSpPr>
          <p:nvPr/>
        </p:nvSpPr>
        <p:spPr bwMode="auto">
          <a:xfrm flipV="1">
            <a:off x="8091101" y="5434012"/>
            <a:ext cx="0" cy="191834"/>
          </a:xfrm>
          <a:prstGeom prst="line">
            <a:avLst/>
          </a:prstGeom>
          <a:noFill/>
          <a:ln w="25400">
            <a:solidFill>
              <a:srgbClr val="000000"/>
            </a:solidFill>
            <a:round/>
            <a:headEnd/>
            <a:tailEnd/>
          </a:ln>
          <a:effectLst/>
        </p:spPr>
        <p:txBody>
          <a:bodyPr wrap="none" anchor="ctr"/>
          <a:lstStyle/>
          <a:p>
            <a:endParaRPr lang="en-US"/>
          </a:p>
        </p:txBody>
      </p:sp>
      <p:sp>
        <p:nvSpPr>
          <p:cNvPr id="25" name="Line 1085"/>
          <p:cNvSpPr>
            <a:spLocks noChangeShapeType="1"/>
          </p:cNvSpPr>
          <p:nvPr/>
        </p:nvSpPr>
        <p:spPr bwMode="auto">
          <a:xfrm flipV="1">
            <a:off x="7807403"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26" name="Line 1086"/>
          <p:cNvSpPr>
            <a:spLocks noChangeShapeType="1"/>
          </p:cNvSpPr>
          <p:nvPr/>
        </p:nvSpPr>
        <p:spPr bwMode="auto">
          <a:xfrm flipV="1">
            <a:off x="7169084"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27" name="Line 1087"/>
          <p:cNvSpPr>
            <a:spLocks noChangeShapeType="1"/>
          </p:cNvSpPr>
          <p:nvPr/>
        </p:nvSpPr>
        <p:spPr bwMode="auto">
          <a:xfrm>
            <a:off x="5710962" y="2154850"/>
            <a:ext cx="200257" cy="0"/>
          </a:xfrm>
          <a:prstGeom prst="line">
            <a:avLst/>
          </a:prstGeom>
          <a:noFill/>
          <a:ln w="25400">
            <a:solidFill>
              <a:schemeClr val="tx1"/>
            </a:solidFill>
            <a:round/>
            <a:headEnd/>
            <a:tailEnd/>
          </a:ln>
          <a:effectLst/>
        </p:spPr>
        <p:txBody>
          <a:bodyPr wrap="none" anchor="ctr"/>
          <a:lstStyle/>
          <a:p>
            <a:endParaRPr lang="en-US"/>
          </a:p>
        </p:txBody>
      </p:sp>
      <p:sp>
        <p:nvSpPr>
          <p:cNvPr id="28" name="Line 1088"/>
          <p:cNvSpPr>
            <a:spLocks noChangeShapeType="1"/>
          </p:cNvSpPr>
          <p:nvPr/>
        </p:nvSpPr>
        <p:spPr bwMode="auto">
          <a:xfrm>
            <a:off x="5710962" y="3275879"/>
            <a:ext cx="200257" cy="0"/>
          </a:xfrm>
          <a:prstGeom prst="line">
            <a:avLst/>
          </a:prstGeom>
          <a:noFill/>
          <a:ln w="25400">
            <a:solidFill>
              <a:schemeClr val="tx1"/>
            </a:solidFill>
            <a:round/>
            <a:headEnd/>
            <a:tailEnd/>
          </a:ln>
          <a:effectLst/>
        </p:spPr>
        <p:txBody>
          <a:bodyPr wrap="none" anchor="ctr"/>
          <a:lstStyle/>
          <a:p>
            <a:endParaRPr lang="en-US"/>
          </a:p>
        </p:txBody>
      </p:sp>
      <p:sp>
        <p:nvSpPr>
          <p:cNvPr id="29" name="Line 1089"/>
          <p:cNvSpPr>
            <a:spLocks noChangeShapeType="1"/>
          </p:cNvSpPr>
          <p:nvPr/>
        </p:nvSpPr>
        <p:spPr bwMode="auto">
          <a:xfrm>
            <a:off x="5710962" y="4456858"/>
            <a:ext cx="200257" cy="0"/>
          </a:xfrm>
          <a:prstGeom prst="line">
            <a:avLst/>
          </a:prstGeom>
          <a:noFill/>
          <a:ln w="25400">
            <a:solidFill>
              <a:schemeClr val="tx1"/>
            </a:solidFill>
            <a:round/>
            <a:headEnd/>
            <a:tailEnd/>
          </a:ln>
          <a:effectLst/>
        </p:spPr>
        <p:txBody>
          <a:bodyPr wrap="none" anchor="ctr"/>
          <a:lstStyle/>
          <a:p>
            <a:endParaRPr lang="en-US"/>
          </a:p>
        </p:txBody>
      </p:sp>
      <p:sp>
        <p:nvSpPr>
          <p:cNvPr id="30" name="Line 1103"/>
          <p:cNvSpPr>
            <a:spLocks noChangeShapeType="1"/>
          </p:cNvSpPr>
          <p:nvPr/>
        </p:nvSpPr>
        <p:spPr bwMode="auto">
          <a:xfrm flipV="1">
            <a:off x="7507018"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31" name="Line 1105"/>
          <p:cNvSpPr>
            <a:spLocks noChangeShapeType="1"/>
          </p:cNvSpPr>
          <p:nvPr/>
        </p:nvSpPr>
        <p:spPr bwMode="auto">
          <a:xfrm flipV="1">
            <a:off x="8408175"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32" name="Line 1106"/>
          <p:cNvSpPr>
            <a:spLocks noChangeShapeType="1"/>
          </p:cNvSpPr>
          <p:nvPr/>
        </p:nvSpPr>
        <p:spPr bwMode="auto">
          <a:xfrm flipV="1">
            <a:off x="6605861"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33" name="Line 1107"/>
          <p:cNvSpPr>
            <a:spLocks noChangeShapeType="1"/>
          </p:cNvSpPr>
          <p:nvPr/>
        </p:nvSpPr>
        <p:spPr bwMode="auto">
          <a:xfrm flipV="1">
            <a:off x="5967541"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34" name="Line 1108"/>
          <p:cNvSpPr>
            <a:spLocks noChangeShapeType="1"/>
          </p:cNvSpPr>
          <p:nvPr/>
        </p:nvSpPr>
        <p:spPr bwMode="auto">
          <a:xfrm flipV="1">
            <a:off x="6305475" y="5505950"/>
            <a:ext cx="0" cy="115900"/>
          </a:xfrm>
          <a:prstGeom prst="line">
            <a:avLst/>
          </a:prstGeom>
          <a:noFill/>
          <a:ln w="12700">
            <a:solidFill>
              <a:srgbClr val="000000"/>
            </a:solidFill>
            <a:round/>
            <a:headEnd/>
            <a:tailEnd/>
          </a:ln>
          <a:effectLst/>
        </p:spPr>
        <p:txBody>
          <a:bodyPr wrap="none" anchor="ctr"/>
          <a:lstStyle/>
          <a:p>
            <a:endParaRPr lang="en-US"/>
          </a:p>
        </p:txBody>
      </p:sp>
      <p:sp>
        <p:nvSpPr>
          <p:cNvPr id="35" name="Line 1111"/>
          <p:cNvSpPr>
            <a:spLocks noChangeShapeType="1"/>
          </p:cNvSpPr>
          <p:nvPr/>
        </p:nvSpPr>
        <p:spPr bwMode="auto">
          <a:xfrm flipV="1">
            <a:off x="5690102" y="1279607"/>
            <a:ext cx="3003857" cy="3644847"/>
          </a:xfrm>
          <a:prstGeom prst="line">
            <a:avLst/>
          </a:prstGeom>
          <a:noFill/>
          <a:ln w="25400">
            <a:solidFill>
              <a:srgbClr val="FF5050"/>
            </a:solidFill>
            <a:round/>
            <a:headEnd/>
            <a:tailEnd/>
          </a:ln>
          <a:effectLst/>
        </p:spPr>
        <p:txBody>
          <a:bodyPr wrap="none" anchor="ctr"/>
          <a:lstStyle/>
          <a:p>
            <a:endParaRPr lang="en-US"/>
          </a:p>
        </p:txBody>
      </p:sp>
      <p:sp>
        <p:nvSpPr>
          <p:cNvPr id="37" name="Freeform 1122"/>
          <p:cNvSpPr>
            <a:spLocks/>
          </p:cNvSpPr>
          <p:nvPr/>
        </p:nvSpPr>
        <p:spPr bwMode="auto">
          <a:xfrm>
            <a:off x="5710962" y="3311848"/>
            <a:ext cx="3001770" cy="1800443"/>
          </a:xfrm>
          <a:custGeom>
            <a:avLst/>
            <a:gdLst/>
            <a:ahLst/>
            <a:cxnLst>
              <a:cxn ang="0">
                <a:pos x="0" y="901"/>
              </a:cxn>
              <a:cxn ang="0">
                <a:pos x="627" y="373"/>
              </a:cxn>
              <a:cxn ang="0">
                <a:pos x="1439" y="0"/>
              </a:cxn>
            </a:cxnLst>
            <a:rect l="0" t="0" r="r" b="b"/>
            <a:pathLst>
              <a:path w="1439" h="901">
                <a:moveTo>
                  <a:pt x="0" y="901"/>
                </a:moveTo>
                <a:cubicBezTo>
                  <a:pt x="194" y="704"/>
                  <a:pt x="387" y="523"/>
                  <a:pt x="627" y="373"/>
                </a:cubicBezTo>
                <a:cubicBezTo>
                  <a:pt x="867" y="223"/>
                  <a:pt x="1270" y="78"/>
                  <a:pt x="1439" y="0"/>
                </a:cubicBezTo>
              </a:path>
            </a:pathLst>
          </a:custGeom>
          <a:noFill/>
          <a:ln w="25400" cap="flat" cmpd="sng">
            <a:solidFill>
              <a:srgbClr val="FF5050"/>
            </a:solidFill>
            <a:prstDash val="dash"/>
            <a:round/>
            <a:headEnd/>
            <a:tailEnd/>
          </a:ln>
          <a:effectLst/>
        </p:spPr>
        <p:txBody>
          <a:bodyPr wrap="none" anchor="ctr"/>
          <a:lstStyle/>
          <a:p>
            <a:endParaRPr lang="en-US"/>
          </a:p>
        </p:txBody>
      </p:sp>
      <p:sp>
        <p:nvSpPr>
          <p:cNvPr id="38" name="Rectangle 1098"/>
          <p:cNvSpPr>
            <a:spLocks noChangeArrowheads="1"/>
          </p:cNvSpPr>
          <p:nvPr/>
        </p:nvSpPr>
        <p:spPr bwMode="auto">
          <a:xfrm>
            <a:off x="5706790" y="1021829"/>
            <a:ext cx="2995513" cy="4604017"/>
          </a:xfrm>
          <a:prstGeom prst="rect">
            <a:avLst/>
          </a:prstGeom>
          <a:noFill/>
          <a:ln w="38100">
            <a:solidFill>
              <a:srgbClr val="000000"/>
            </a:solidFill>
            <a:miter lim="800000"/>
            <a:headEnd/>
            <a:tailEnd/>
          </a:ln>
          <a:effectLst/>
        </p:spPr>
        <p:txBody>
          <a:bodyPr wrap="none" anchor="ctr"/>
          <a:lstStyle/>
          <a:p>
            <a:endParaRPr lang="en-US"/>
          </a:p>
        </p:txBody>
      </p:sp>
      <p:sp>
        <p:nvSpPr>
          <p:cNvPr id="39" name="Line 1123"/>
          <p:cNvSpPr>
            <a:spLocks noChangeShapeType="1"/>
          </p:cNvSpPr>
          <p:nvPr/>
        </p:nvSpPr>
        <p:spPr bwMode="auto">
          <a:xfrm>
            <a:off x="7748995" y="2428612"/>
            <a:ext cx="0" cy="1234932"/>
          </a:xfrm>
          <a:prstGeom prst="line">
            <a:avLst/>
          </a:prstGeom>
          <a:noFill/>
          <a:ln w="19050">
            <a:solidFill>
              <a:srgbClr val="000000"/>
            </a:solidFill>
            <a:round/>
            <a:headEnd type="stealth" w="med" len="med"/>
            <a:tailEnd type="stealth" w="med" len="med"/>
          </a:ln>
          <a:effectLst/>
        </p:spPr>
        <p:txBody>
          <a:bodyPr wrap="none" anchor="ctr"/>
          <a:lstStyle/>
          <a:p>
            <a:endParaRPr lang="en-US"/>
          </a:p>
        </p:txBody>
      </p:sp>
      <p:sp>
        <p:nvSpPr>
          <p:cNvPr id="40" name="Text Box 1124"/>
          <p:cNvSpPr txBox="1">
            <a:spLocks noChangeArrowheads="1"/>
          </p:cNvSpPr>
          <p:nvPr/>
        </p:nvSpPr>
        <p:spPr bwMode="auto">
          <a:xfrm>
            <a:off x="7824092" y="2563855"/>
            <a:ext cx="986166" cy="584775"/>
          </a:xfrm>
          <a:prstGeom prst="rect">
            <a:avLst/>
          </a:prstGeom>
          <a:noFill/>
          <a:ln w="9525">
            <a:noFill/>
            <a:miter lim="800000"/>
            <a:headEnd/>
            <a:tailEnd/>
          </a:ln>
          <a:effectLst/>
        </p:spPr>
        <p:txBody>
          <a:bodyPr wrap="none" anchor="ctr">
            <a:spAutoFit/>
          </a:bodyPr>
          <a:lstStyle/>
          <a:p>
            <a:r>
              <a:rPr lang="en-US" sz="1600" b="1" dirty="0">
                <a:solidFill>
                  <a:srgbClr val="000000"/>
                </a:solidFill>
                <a:effectLst/>
                <a:latin typeface="Arial Narrow" pitchFamily="34" charset="0"/>
              </a:rPr>
              <a:t>Software</a:t>
            </a:r>
          </a:p>
          <a:p>
            <a:r>
              <a:rPr lang="en-US" sz="1600" b="1" dirty="0">
                <a:solidFill>
                  <a:srgbClr val="000000"/>
                </a:solidFill>
                <a:effectLst/>
                <a:latin typeface="Arial Narrow" pitchFamily="34" charset="0"/>
              </a:rPr>
              <a:t>Challenge</a:t>
            </a:r>
          </a:p>
        </p:txBody>
      </p:sp>
      <p:sp>
        <p:nvSpPr>
          <p:cNvPr id="41" name="Text Box 1125"/>
          <p:cNvSpPr txBox="1">
            <a:spLocks noChangeArrowheads="1"/>
          </p:cNvSpPr>
          <p:nvPr/>
        </p:nvSpPr>
        <p:spPr bwMode="auto">
          <a:xfrm>
            <a:off x="6084358" y="1655857"/>
            <a:ext cx="1648208" cy="338554"/>
          </a:xfrm>
          <a:prstGeom prst="rect">
            <a:avLst/>
          </a:prstGeom>
          <a:noFill/>
          <a:ln w="9525">
            <a:noFill/>
            <a:miter lim="800000"/>
            <a:headEnd/>
            <a:tailEnd/>
          </a:ln>
          <a:effectLst/>
        </p:spPr>
        <p:txBody>
          <a:bodyPr wrap="none" anchor="ctr">
            <a:spAutoFit/>
          </a:bodyPr>
          <a:lstStyle/>
          <a:p>
            <a:r>
              <a:rPr lang="en-US" sz="1600" b="1" dirty="0">
                <a:solidFill>
                  <a:srgbClr val="FF0000"/>
                </a:solidFill>
                <a:effectLst/>
                <a:latin typeface="Arial Narrow" pitchFamily="34" charset="0"/>
              </a:rPr>
              <a:t>Peak Performance</a:t>
            </a:r>
          </a:p>
        </p:txBody>
      </p:sp>
      <p:sp>
        <p:nvSpPr>
          <p:cNvPr id="42" name="Text Box 1126"/>
          <p:cNvSpPr txBox="1">
            <a:spLocks noChangeArrowheads="1"/>
          </p:cNvSpPr>
          <p:nvPr/>
        </p:nvSpPr>
        <p:spPr bwMode="auto">
          <a:xfrm>
            <a:off x="6261669" y="4633281"/>
            <a:ext cx="1611339" cy="338554"/>
          </a:xfrm>
          <a:prstGeom prst="rect">
            <a:avLst/>
          </a:prstGeom>
          <a:noFill/>
          <a:ln w="9525">
            <a:noFill/>
            <a:miter lim="800000"/>
            <a:headEnd/>
            <a:tailEnd/>
          </a:ln>
          <a:effectLst/>
        </p:spPr>
        <p:txBody>
          <a:bodyPr wrap="none" anchor="ctr">
            <a:spAutoFit/>
          </a:bodyPr>
          <a:lstStyle/>
          <a:p>
            <a:r>
              <a:rPr lang="en-US" sz="1600" b="1" dirty="0">
                <a:solidFill>
                  <a:srgbClr val="FF0000"/>
                </a:solidFill>
                <a:effectLst/>
                <a:latin typeface="Arial Narrow" pitchFamily="34" charset="0"/>
              </a:rPr>
              <a:t>Real Performance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457200" y="688552"/>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Rectangle 2050"/>
          <p:cNvSpPr txBox="1">
            <a:spLocks noChangeArrowheads="1"/>
          </p:cNvSpPr>
          <p:nvPr/>
        </p:nvSpPr>
        <p:spPr bwMode="auto">
          <a:xfrm>
            <a:off x="793750" y="-74444"/>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The Software Challenge</a:t>
            </a:r>
          </a:p>
        </p:txBody>
      </p:sp>
      <p:sp>
        <p:nvSpPr>
          <p:cNvPr id="8" name="Rectangle 2120"/>
          <p:cNvSpPr>
            <a:spLocks noChangeArrowheads="1"/>
          </p:cNvSpPr>
          <p:nvPr/>
        </p:nvSpPr>
        <p:spPr bwMode="auto">
          <a:xfrm>
            <a:off x="2426343" y="4976389"/>
            <a:ext cx="400050" cy="274638"/>
          </a:xfrm>
          <a:prstGeom prst="rect">
            <a:avLst/>
          </a:prstGeom>
          <a:noFill/>
          <a:ln w="9525">
            <a:noFill/>
            <a:miter lim="800000"/>
            <a:headEnd/>
            <a:tailEnd/>
          </a:ln>
        </p:spPr>
        <p:txBody>
          <a:bodyPr wrap="none" lIns="0" tIns="0" rIns="0" bIns="0">
            <a:spAutoFit/>
          </a:bodyPr>
          <a:lstStyle/>
          <a:p>
            <a:pPr algn="r"/>
            <a:r>
              <a:rPr lang="en-US" sz="1800" dirty="0">
                <a:solidFill>
                  <a:srgbClr val="000000"/>
                </a:solidFill>
                <a:effectLst/>
                <a:latin typeface="Times New Roman" pitchFamily="18" charset="0"/>
              </a:rPr>
              <a:t>0.01</a:t>
            </a:r>
          </a:p>
        </p:txBody>
      </p:sp>
      <p:sp>
        <p:nvSpPr>
          <p:cNvPr id="9" name="Rectangle 2121"/>
          <p:cNvSpPr>
            <a:spLocks noChangeArrowheads="1"/>
          </p:cNvSpPr>
          <p:nvPr/>
        </p:nvSpPr>
        <p:spPr bwMode="auto">
          <a:xfrm>
            <a:off x="2534293" y="4061989"/>
            <a:ext cx="285750" cy="274638"/>
          </a:xfrm>
          <a:prstGeom prst="rect">
            <a:avLst/>
          </a:prstGeom>
          <a:noFill/>
          <a:ln w="9525">
            <a:noFill/>
            <a:miter lim="800000"/>
            <a:headEnd/>
            <a:tailEnd/>
          </a:ln>
        </p:spPr>
        <p:txBody>
          <a:bodyPr wrap="none" lIns="0" tIns="0" rIns="0" bIns="0">
            <a:spAutoFit/>
          </a:bodyPr>
          <a:lstStyle/>
          <a:p>
            <a:pPr algn="r"/>
            <a:r>
              <a:rPr lang="en-US" sz="1800">
                <a:solidFill>
                  <a:srgbClr val="000000"/>
                </a:solidFill>
                <a:effectLst/>
                <a:latin typeface="Times New Roman" pitchFamily="18" charset="0"/>
              </a:rPr>
              <a:t>0.1</a:t>
            </a:r>
            <a:endParaRPr lang="en-US" sz="1800">
              <a:effectLst/>
              <a:latin typeface="Times New Roman" pitchFamily="18" charset="0"/>
            </a:endParaRPr>
          </a:p>
        </p:txBody>
      </p:sp>
      <p:sp>
        <p:nvSpPr>
          <p:cNvPr id="10" name="Rectangle 2122"/>
          <p:cNvSpPr>
            <a:spLocks noChangeArrowheads="1"/>
          </p:cNvSpPr>
          <p:nvPr/>
        </p:nvSpPr>
        <p:spPr bwMode="auto">
          <a:xfrm>
            <a:off x="2705743" y="3147589"/>
            <a:ext cx="114300" cy="274638"/>
          </a:xfrm>
          <a:prstGeom prst="rect">
            <a:avLst/>
          </a:prstGeom>
          <a:noFill/>
          <a:ln w="9525">
            <a:noFill/>
            <a:miter lim="800000"/>
            <a:headEnd/>
            <a:tailEnd/>
          </a:ln>
        </p:spPr>
        <p:txBody>
          <a:bodyPr wrap="none" lIns="0" tIns="0" rIns="0" bIns="0">
            <a:spAutoFit/>
          </a:bodyPr>
          <a:lstStyle/>
          <a:p>
            <a:pPr algn="r"/>
            <a:r>
              <a:rPr lang="en-US" sz="1800">
                <a:solidFill>
                  <a:srgbClr val="000000"/>
                </a:solidFill>
                <a:effectLst/>
                <a:latin typeface="Times New Roman" pitchFamily="18" charset="0"/>
              </a:rPr>
              <a:t>1</a:t>
            </a:r>
            <a:endParaRPr lang="en-US" sz="1800">
              <a:effectLst/>
              <a:latin typeface="Times New Roman" pitchFamily="18" charset="0"/>
            </a:endParaRPr>
          </a:p>
        </p:txBody>
      </p:sp>
      <p:sp>
        <p:nvSpPr>
          <p:cNvPr id="13" name="Rectangle 2123"/>
          <p:cNvSpPr>
            <a:spLocks noChangeArrowheads="1"/>
          </p:cNvSpPr>
          <p:nvPr/>
        </p:nvSpPr>
        <p:spPr bwMode="auto">
          <a:xfrm>
            <a:off x="2591443" y="2233189"/>
            <a:ext cx="228600" cy="274638"/>
          </a:xfrm>
          <a:prstGeom prst="rect">
            <a:avLst/>
          </a:prstGeom>
          <a:noFill/>
          <a:ln w="9525">
            <a:noFill/>
            <a:miter lim="800000"/>
            <a:headEnd/>
            <a:tailEnd/>
          </a:ln>
        </p:spPr>
        <p:txBody>
          <a:bodyPr wrap="none" lIns="0" tIns="0" rIns="0" bIns="0">
            <a:spAutoFit/>
          </a:bodyPr>
          <a:lstStyle/>
          <a:p>
            <a:pPr algn="r"/>
            <a:r>
              <a:rPr lang="en-US" sz="1800">
                <a:solidFill>
                  <a:srgbClr val="000000"/>
                </a:solidFill>
                <a:effectLst/>
                <a:latin typeface="Times New Roman" pitchFamily="18" charset="0"/>
              </a:rPr>
              <a:t>10</a:t>
            </a:r>
            <a:endParaRPr lang="en-US" sz="1800">
              <a:effectLst/>
              <a:latin typeface="Times New Roman" pitchFamily="18" charset="0"/>
            </a:endParaRPr>
          </a:p>
        </p:txBody>
      </p:sp>
      <p:sp>
        <p:nvSpPr>
          <p:cNvPr id="14" name="Rectangle 2124"/>
          <p:cNvSpPr>
            <a:spLocks noChangeArrowheads="1"/>
          </p:cNvSpPr>
          <p:nvPr/>
        </p:nvSpPr>
        <p:spPr bwMode="auto">
          <a:xfrm>
            <a:off x="2477143" y="1318789"/>
            <a:ext cx="342900" cy="274638"/>
          </a:xfrm>
          <a:prstGeom prst="rect">
            <a:avLst/>
          </a:prstGeom>
          <a:noFill/>
          <a:ln w="9525">
            <a:noFill/>
            <a:miter lim="800000"/>
            <a:headEnd/>
            <a:tailEnd/>
          </a:ln>
        </p:spPr>
        <p:txBody>
          <a:bodyPr wrap="none" lIns="0" tIns="0" rIns="0" bIns="0">
            <a:spAutoFit/>
          </a:bodyPr>
          <a:lstStyle/>
          <a:p>
            <a:pPr algn="r"/>
            <a:r>
              <a:rPr lang="en-US" sz="1800">
                <a:solidFill>
                  <a:srgbClr val="000000"/>
                </a:solidFill>
                <a:effectLst/>
                <a:latin typeface="Times New Roman" pitchFamily="18" charset="0"/>
              </a:rPr>
              <a:t>100</a:t>
            </a:r>
            <a:endParaRPr lang="en-US" sz="1800">
              <a:effectLst/>
              <a:latin typeface="Times New Roman" pitchFamily="18" charset="0"/>
            </a:endParaRPr>
          </a:p>
        </p:txBody>
      </p:sp>
      <p:sp>
        <p:nvSpPr>
          <p:cNvPr id="15" name="Text Box 2128"/>
          <p:cNvSpPr txBox="1">
            <a:spLocks noChangeArrowheads="1"/>
          </p:cNvSpPr>
          <p:nvPr/>
        </p:nvSpPr>
        <p:spPr bwMode="auto">
          <a:xfrm rot="-5400000">
            <a:off x="989094" y="2875419"/>
            <a:ext cx="2603500" cy="457200"/>
          </a:xfrm>
          <a:prstGeom prst="rect">
            <a:avLst/>
          </a:prstGeom>
          <a:noFill/>
          <a:ln w="9525">
            <a:noFill/>
            <a:miter lim="800000"/>
            <a:headEnd/>
            <a:tailEnd/>
          </a:ln>
          <a:effectLst/>
        </p:spPr>
        <p:txBody>
          <a:bodyPr>
            <a:spAutoFit/>
          </a:bodyPr>
          <a:lstStyle/>
          <a:p>
            <a:pPr algn="ctr">
              <a:spcBef>
                <a:spcPct val="50000"/>
              </a:spcBef>
            </a:pPr>
            <a:r>
              <a:rPr lang="en-US" sz="2400" dirty="0">
                <a:solidFill>
                  <a:srgbClr val="000000"/>
                </a:solidFill>
                <a:effectLst/>
                <a:latin typeface="Arial Narrow" pitchFamily="34" charset="0"/>
              </a:rPr>
              <a:t>Real Teraflops</a:t>
            </a:r>
          </a:p>
        </p:txBody>
      </p:sp>
      <p:sp>
        <p:nvSpPr>
          <p:cNvPr id="16" name="Line 2132"/>
          <p:cNvSpPr>
            <a:spLocks noChangeShapeType="1"/>
          </p:cNvSpPr>
          <p:nvPr/>
        </p:nvSpPr>
        <p:spPr bwMode="auto">
          <a:xfrm>
            <a:off x="2950218" y="2371302"/>
            <a:ext cx="3638550" cy="0"/>
          </a:xfrm>
          <a:prstGeom prst="line">
            <a:avLst/>
          </a:prstGeom>
          <a:noFill/>
          <a:ln w="12700">
            <a:solidFill>
              <a:srgbClr val="000000"/>
            </a:solidFill>
            <a:prstDash val="dash"/>
            <a:round/>
            <a:headEnd/>
            <a:tailEnd/>
          </a:ln>
          <a:effectLst/>
        </p:spPr>
        <p:txBody>
          <a:bodyPr wrap="none" anchor="ctr"/>
          <a:lstStyle/>
          <a:p>
            <a:endParaRPr lang="en-US"/>
          </a:p>
        </p:txBody>
      </p:sp>
      <p:sp>
        <p:nvSpPr>
          <p:cNvPr id="17" name="Line 2133"/>
          <p:cNvSpPr>
            <a:spLocks noChangeShapeType="1"/>
          </p:cNvSpPr>
          <p:nvPr/>
        </p:nvSpPr>
        <p:spPr bwMode="auto">
          <a:xfrm>
            <a:off x="2950218" y="3271414"/>
            <a:ext cx="3619500" cy="0"/>
          </a:xfrm>
          <a:prstGeom prst="line">
            <a:avLst/>
          </a:prstGeom>
          <a:noFill/>
          <a:ln w="12700">
            <a:solidFill>
              <a:srgbClr val="000000"/>
            </a:solidFill>
            <a:prstDash val="dash"/>
            <a:round/>
            <a:headEnd/>
            <a:tailEnd/>
          </a:ln>
          <a:effectLst/>
        </p:spPr>
        <p:txBody>
          <a:bodyPr wrap="none" anchor="ctr"/>
          <a:lstStyle/>
          <a:p>
            <a:endParaRPr lang="en-US"/>
          </a:p>
        </p:txBody>
      </p:sp>
      <p:sp>
        <p:nvSpPr>
          <p:cNvPr id="18" name="Line 2134"/>
          <p:cNvSpPr>
            <a:spLocks noChangeShapeType="1"/>
          </p:cNvSpPr>
          <p:nvPr/>
        </p:nvSpPr>
        <p:spPr bwMode="auto">
          <a:xfrm>
            <a:off x="2950218" y="4200102"/>
            <a:ext cx="3657600" cy="0"/>
          </a:xfrm>
          <a:prstGeom prst="line">
            <a:avLst/>
          </a:prstGeom>
          <a:noFill/>
          <a:ln w="12700">
            <a:solidFill>
              <a:srgbClr val="000000"/>
            </a:solidFill>
            <a:prstDash val="dash"/>
            <a:round/>
            <a:headEnd/>
            <a:tailEnd/>
          </a:ln>
          <a:effectLst/>
        </p:spPr>
        <p:txBody>
          <a:bodyPr wrap="none" anchor="ctr"/>
          <a:lstStyle/>
          <a:p>
            <a:endParaRPr lang="en-US"/>
          </a:p>
        </p:txBody>
      </p:sp>
      <p:sp>
        <p:nvSpPr>
          <p:cNvPr id="19" name="Line 2135"/>
          <p:cNvSpPr>
            <a:spLocks noChangeShapeType="1"/>
          </p:cNvSpPr>
          <p:nvPr/>
        </p:nvSpPr>
        <p:spPr bwMode="auto">
          <a:xfrm flipV="1">
            <a:off x="3855093" y="4976389"/>
            <a:ext cx="0" cy="152400"/>
          </a:xfrm>
          <a:prstGeom prst="line">
            <a:avLst/>
          </a:prstGeom>
          <a:noFill/>
          <a:ln w="25400">
            <a:solidFill>
              <a:srgbClr val="000000"/>
            </a:solidFill>
            <a:round/>
            <a:headEnd/>
            <a:tailEnd/>
          </a:ln>
          <a:effectLst/>
        </p:spPr>
        <p:txBody>
          <a:bodyPr wrap="none" anchor="ctr"/>
          <a:lstStyle/>
          <a:p>
            <a:endParaRPr lang="en-US"/>
          </a:p>
        </p:txBody>
      </p:sp>
      <p:sp>
        <p:nvSpPr>
          <p:cNvPr id="20" name="Line 2136"/>
          <p:cNvSpPr>
            <a:spLocks noChangeShapeType="1"/>
          </p:cNvSpPr>
          <p:nvPr/>
        </p:nvSpPr>
        <p:spPr bwMode="auto">
          <a:xfrm flipV="1">
            <a:off x="4796481" y="4976389"/>
            <a:ext cx="0" cy="152400"/>
          </a:xfrm>
          <a:prstGeom prst="line">
            <a:avLst/>
          </a:prstGeom>
          <a:noFill/>
          <a:ln w="25400">
            <a:solidFill>
              <a:srgbClr val="000000"/>
            </a:solidFill>
            <a:round/>
            <a:headEnd/>
            <a:tailEnd/>
          </a:ln>
          <a:effectLst/>
        </p:spPr>
        <p:txBody>
          <a:bodyPr wrap="none" anchor="ctr"/>
          <a:lstStyle/>
          <a:p>
            <a:endParaRPr lang="en-US"/>
          </a:p>
        </p:txBody>
      </p:sp>
      <p:sp>
        <p:nvSpPr>
          <p:cNvPr id="21" name="Line 2137"/>
          <p:cNvSpPr>
            <a:spLocks noChangeShapeType="1"/>
          </p:cNvSpPr>
          <p:nvPr/>
        </p:nvSpPr>
        <p:spPr bwMode="auto">
          <a:xfrm flipV="1">
            <a:off x="5710881" y="4976389"/>
            <a:ext cx="0" cy="152400"/>
          </a:xfrm>
          <a:prstGeom prst="line">
            <a:avLst/>
          </a:prstGeom>
          <a:noFill/>
          <a:ln w="25400">
            <a:solidFill>
              <a:srgbClr val="000000"/>
            </a:solidFill>
            <a:round/>
            <a:headEnd/>
            <a:tailEnd/>
          </a:ln>
          <a:effectLst/>
        </p:spPr>
        <p:txBody>
          <a:bodyPr wrap="none" anchor="ctr"/>
          <a:lstStyle/>
          <a:p>
            <a:endParaRPr lang="en-US"/>
          </a:p>
        </p:txBody>
      </p:sp>
      <p:sp>
        <p:nvSpPr>
          <p:cNvPr id="22" name="Line 2139"/>
          <p:cNvSpPr>
            <a:spLocks noChangeShapeType="1"/>
          </p:cNvSpPr>
          <p:nvPr/>
        </p:nvSpPr>
        <p:spPr bwMode="auto">
          <a:xfrm>
            <a:off x="2953393" y="2371302"/>
            <a:ext cx="152400" cy="0"/>
          </a:xfrm>
          <a:prstGeom prst="line">
            <a:avLst/>
          </a:prstGeom>
          <a:noFill/>
          <a:ln w="25400">
            <a:solidFill>
              <a:schemeClr val="tx1"/>
            </a:solidFill>
            <a:round/>
            <a:headEnd/>
            <a:tailEnd/>
          </a:ln>
          <a:effectLst/>
        </p:spPr>
        <p:txBody>
          <a:bodyPr wrap="none" anchor="ctr"/>
          <a:lstStyle/>
          <a:p>
            <a:endParaRPr lang="en-US"/>
          </a:p>
        </p:txBody>
      </p:sp>
      <p:sp>
        <p:nvSpPr>
          <p:cNvPr id="23" name="Line 2140"/>
          <p:cNvSpPr>
            <a:spLocks noChangeShapeType="1"/>
          </p:cNvSpPr>
          <p:nvPr/>
        </p:nvSpPr>
        <p:spPr bwMode="auto">
          <a:xfrm>
            <a:off x="2953393" y="3261889"/>
            <a:ext cx="152400" cy="0"/>
          </a:xfrm>
          <a:prstGeom prst="line">
            <a:avLst/>
          </a:prstGeom>
          <a:noFill/>
          <a:ln w="25400">
            <a:solidFill>
              <a:schemeClr val="tx1"/>
            </a:solidFill>
            <a:round/>
            <a:headEnd/>
            <a:tailEnd/>
          </a:ln>
          <a:effectLst/>
        </p:spPr>
        <p:txBody>
          <a:bodyPr wrap="none" anchor="ctr"/>
          <a:lstStyle/>
          <a:p>
            <a:endParaRPr lang="en-US"/>
          </a:p>
        </p:txBody>
      </p:sp>
      <p:sp>
        <p:nvSpPr>
          <p:cNvPr id="24" name="Line 2141"/>
          <p:cNvSpPr>
            <a:spLocks noChangeShapeType="1"/>
          </p:cNvSpPr>
          <p:nvPr/>
        </p:nvSpPr>
        <p:spPr bwMode="auto">
          <a:xfrm>
            <a:off x="2953393" y="4200102"/>
            <a:ext cx="152400" cy="0"/>
          </a:xfrm>
          <a:prstGeom prst="line">
            <a:avLst/>
          </a:prstGeom>
          <a:noFill/>
          <a:ln w="25400">
            <a:solidFill>
              <a:schemeClr val="tx1"/>
            </a:solidFill>
            <a:round/>
            <a:headEnd/>
            <a:tailEnd/>
          </a:ln>
          <a:effectLst/>
        </p:spPr>
        <p:txBody>
          <a:bodyPr wrap="none" anchor="ctr"/>
          <a:lstStyle/>
          <a:p>
            <a:endParaRPr lang="en-US"/>
          </a:p>
        </p:txBody>
      </p:sp>
      <p:sp>
        <p:nvSpPr>
          <p:cNvPr id="25" name="Line 2155"/>
          <p:cNvSpPr>
            <a:spLocks noChangeShapeType="1"/>
          </p:cNvSpPr>
          <p:nvPr/>
        </p:nvSpPr>
        <p:spPr bwMode="auto">
          <a:xfrm flipV="1">
            <a:off x="2937518" y="4571577"/>
            <a:ext cx="476250" cy="476250"/>
          </a:xfrm>
          <a:prstGeom prst="line">
            <a:avLst/>
          </a:prstGeom>
          <a:noFill/>
          <a:ln w="25400">
            <a:solidFill>
              <a:srgbClr val="FF5050"/>
            </a:solidFill>
            <a:round/>
            <a:headEnd/>
            <a:tailEnd/>
          </a:ln>
          <a:effectLst/>
        </p:spPr>
        <p:txBody>
          <a:bodyPr wrap="none" anchor="ctr"/>
          <a:lstStyle/>
          <a:p>
            <a:endParaRPr lang="en-US"/>
          </a:p>
        </p:txBody>
      </p:sp>
      <p:sp>
        <p:nvSpPr>
          <p:cNvPr id="26" name="Text Box 2159"/>
          <p:cNvSpPr txBox="1">
            <a:spLocks noChangeArrowheads="1"/>
          </p:cNvSpPr>
          <p:nvPr/>
        </p:nvSpPr>
        <p:spPr bwMode="auto">
          <a:xfrm>
            <a:off x="4251968" y="1717252"/>
            <a:ext cx="1812925" cy="366712"/>
          </a:xfrm>
          <a:prstGeom prst="rect">
            <a:avLst/>
          </a:prstGeom>
          <a:noFill/>
          <a:ln w="9525">
            <a:noFill/>
            <a:miter lim="800000"/>
            <a:headEnd/>
            <a:tailEnd/>
          </a:ln>
          <a:effectLst/>
        </p:spPr>
        <p:txBody>
          <a:bodyPr wrap="none" anchor="ctr">
            <a:spAutoFit/>
          </a:bodyPr>
          <a:lstStyle/>
          <a:p>
            <a:r>
              <a:rPr lang="en-US" sz="1800">
                <a:solidFill>
                  <a:srgbClr val="000000"/>
                </a:solidFill>
                <a:effectLst/>
                <a:latin typeface="Arial Narrow" pitchFamily="34" charset="0"/>
              </a:rPr>
              <a:t>ideal Performance</a:t>
            </a:r>
          </a:p>
        </p:txBody>
      </p:sp>
      <p:sp>
        <p:nvSpPr>
          <p:cNvPr id="27" name="Text Box 2160"/>
          <p:cNvSpPr txBox="1">
            <a:spLocks noChangeArrowheads="1"/>
          </p:cNvSpPr>
          <p:nvPr/>
        </p:nvSpPr>
        <p:spPr bwMode="auto">
          <a:xfrm>
            <a:off x="4617093" y="4408064"/>
            <a:ext cx="1781175" cy="366713"/>
          </a:xfrm>
          <a:prstGeom prst="rect">
            <a:avLst/>
          </a:prstGeom>
          <a:noFill/>
          <a:ln w="9525">
            <a:noFill/>
            <a:miter lim="800000"/>
            <a:headEnd/>
            <a:tailEnd/>
          </a:ln>
          <a:effectLst/>
        </p:spPr>
        <p:txBody>
          <a:bodyPr wrap="none" anchor="ctr">
            <a:spAutoFit/>
          </a:bodyPr>
          <a:lstStyle/>
          <a:p>
            <a:r>
              <a:rPr lang="en-US" sz="1800">
                <a:solidFill>
                  <a:srgbClr val="000000"/>
                </a:solidFill>
                <a:effectLst/>
                <a:latin typeface="Arial Narrow" pitchFamily="34" charset="0"/>
              </a:rPr>
              <a:t>Real Performance</a:t>
            </a:r>
          </a:p>
        </p:txBody>
      </p:sp>
      <p:sp>
        <p:nvSpPr>
          <p:cNvPr id="28" name="Text Box 2161"/>
          <p:cNvSpPr txBox="1">
            <a:spLocks noChangeArrowheads="1"/>
          </p:cNvSpPr>
          <p:nvPr/>
        </p:nvSpPr>
        <p:spPr bwMode="auto">
          <a:xfrm>
            <a:off x="189914" y="4181423"/>
            <a:ext cx="1849902" cy="1754326"/>
          </a:xfrm>
          <a:prstGeom prst="rect">
            <a:avLst/>
          </a:prstGeom>
          <a:noFill/>
          <a:ln w="9525">
            <a:noFill/>
            <a:miter lim="800000"/>
            <a:headEnd/>
            <a:tailEnd/>
          </a:ln>
          <a:effectLst/>
        </p:spPr>
        <p:txBody>
          <a:bodyPr wrap="square" anchor="ctr">
            <a:spAutoFit/>
          </a:bodyPr>
          <a:lstStyle/>
          <a:p>
            <a:pPr algn="l"/>
            <a:r>
              <a:rPr lang="en-US" sz="1800" b="1" dirty="0">
                <a:solidFill>
                  <a:srgbClr val="FF0000"/>
                </a:solidFill>
                <a:effectLst/>
                <a:latin typeface="Arial" pitchFamily="34" charset="0"/>
                <a:cs typeface="Arial" pitchFamily="34" charset="0"/>
              </a:rPr>
              <a:t>On “vector” </a:t>
            </a:r>
            <a:r>
              <a:rPr lang="en-US" sz="1800" b="1" dirty="0" smtClean="0">
                <a:solidFill>
                  <a:srgbClr val="FF0000"/>
                </a:solidFill>
                <a:effectLst/>
                <a:latin typeface="Arial" pitchFamily="34" charset="0"/>
                <a:cs typeface="Arial" pitchFamily="34" charset="0"/>
              </a:rPr>
              <a:t>machines, </a:t>
            </a:r>
            <a:r>
              <a:rPr lang="en-US" sz="1800" b="1" dirty="0">
                <a:solidFill>
                  <a:srgbClr val="FF0000"/>
                </a:solidFill>
                <a:effectLst/>
                <a:latin typeface="Arial" pitchFamily="34" charset="0"/>
                <a:cs typeface="Arial" pitchFamily="34" charset="0"/>
              </a:rPr>
              <a:t>scientific codes realized 40-50% of peak performance</a:t>
            </a:r>
          </a:p>
        </p:txBody>
      </p:sp>
      <p:sp>
        <p:nvSpPr>
          <p:cNvPr id="29" name="Text Box 2163"/>
          <p:cNvSpPr txBox="1">
            <a:spLocks noChangeArrowheads="1"/>
          </p:cNvSpPr>
          <p:nvPr/>
        </p:nvSpPr>
        <p:spPr bwMode="auto">
          <a:xfrm>
            <a:off x="7146396" y="2034166"/>
            <a:ext cx="1744394" cy="2308324"/>
          </a:xfrm>
          <a:prstGeom prst="rect">
            <a:avLst/>
          </a:prstGeom>
          <a:noFill/>
          <a:ln w="9525">
            <a:noFill/>
            <a:miter lim="800000"/>
            <a:headEnd/>
            <a:tailEnd/>
          </a:ln>
          <a:effectLst/>
        </p:spPr>
        <p:txBody>
          <a:bodyPr wrap="square" anchor="ctr">
            <a:spAutoFit/>
          </a:bodyPr>
          <a:lstStyle/>
          <a:p>
            <a:pPr algn="l"/>
            <a:r>
              <a:rPr lang="en-US" sz="1800" b="1" dirty="0">
                <a:solidFill>
                  <a:srgbClr val="FF0000"/>
                </a:solidFill>
                <a:effectLst/>
                <a:latin typeface="Arial" pitchFamily="34" charset="0"/>
                <a:cs typeface="Arial" pitchFamily="34" charset="0"/>
              </a:rPr>
              <a:t>On </a:t>
            </a:r>
            <a:r>
              <a:rPr lang="en-US" sz="1800" b="1" dirty="0" smtClean="0">
                <a:solidFill>
                  <a:srgbClr val="FF0000"/>
                </a:solidFill>
                <a:effectLst/>
                <a:latin typeface="Arial" pitchFamily="34" charset="0"/>
                <a:cs typeface="Arial" pitchFamily="34" charset="0"/>
              </a:rPr>
              <a:t>“</a:t>
            </a:r>
            <a:r>
              <a:rPr lang="en-US" sz="1800" b="1" dirty="0">
                <a:solidFill>
                  <a:srgbClr val="FF0000"/>
                </a:solidFill>
                <a:effectLst/>
                <a:latin typeface="Arial" pitchFamily="34" charset="0"/>
                <a:cs typeface="Arial" pitchFamily="34" charset="0"/>
              </a:rPr>
              <a:t>parallel” </a:t>
            </a:r>
            <a:r>
              <a:rPr lang="en-US" sz="1800" b="1" dirty="0" smtClean="0">
                <a:solidFill>
                  <a:srgbClr val="FF0000"/>
                </a:solidFill>
                <a:effectLst/>
                <a:latin typeface="Arial" pitchFamily="34" charset="0"/>
                <a:cs typeface="Arial" pitchFamily="34" charset="0"/>
              </a:rPr>
              <a:t>machines, </a:t>
            </a:r>
            <a:r>
              <a:rPr lang="en-US" sz="1800" b="1" dirty="0">
                <a:solidFill>
                  <a:srgbClr val="FF0000"/>
                </a:solidFill>
                <a:effectLst/>
                <a:latin typeface="Arial" pitchFamily="34" charset="0"/>
                <a:cs typeface="Arial" pitchFamily="34" charset="0"/>
              </a:rPr>
              <a:t>existing scientific codes realize as little as 5-10% of peak performance</a:t>
            </a:r>
          </a:p>
        </p:txBody>
      </p:sp>
      <p:sp>
        <p:nvSpPr>
          <p:cNvPr id="30" name="Rectangle 2169"/>
          <p:cNvSpPr>
            <a:spLocks noChangeArrowheads="1"/>
          </p:cNvSpPr>
          <p:nvPr/>
        </p:nvSpPr>
        <p:spPr bwMode="auto">
          <a:xfrm>
            <a:off x="2750193" y="5281189"/>
            <a:ext cx="400050" cy="274638"/>
          </a:xfrm>
          <a:prstGeom prst="rect">
            <a:avLst/>
          </a:prstGeom>
          <a:noFill/>
          <a:ln w="9525">
            <a:noFill/>
            <a:miter lim="800000"/>
            <a:headEnd/>
            <a:tailEnd/>
          </a:ln>
        </p:spPr>
        <p:txBody>
          <a:bodyPr wrap="none" lIns="0" tIns="0" rIns="0" bIns="0">
            <a:spAutoFit/>
          </a:bodyPr>
          <a:lstStyle/>
          <a:p>
            <a:r>
              <a:rPr lang="en-US" sz="1800">
                <a:solidFill>
                  <a:srgbClr val="000000"/>
                </a:solidFill>
                <a:effectLst/>
                <a:latin typeface="Times New Roman" pitchFamily="18" charset="0"/>
              </a:rPr>
              <a:t>0.01</a:t>
            </a:r>
          </a:p>
        </p:txBody>
      </p:sp>
      <p:sp>
        <p:nvSpPr>
          <p:cNvPr id="31" name="Rectangle 2170"/>
          <p:cNvSpPr>
            <a:spLocks noChangeArrowheads="1"/>
          </p:cNvSpPr>
          <p:nvPr/>
        </p:nvSpPr>
        <p:spPr bwMode="auto">
          <a:xfrm>
            <a:off x="3702693" y="5281189"/>
            <a:ext cx="285750" cy="274638"/>
          </a:xfrm>
          <a:prstGeom prst="rect">
            <a:avLst/>
          </a:prstGeom>
          <a:noFill/>
          <a:ln w="9525">
            <a:noFill/>
            <a:miter lim="800000"/>
            <a:headEnd/>
            <a:tailEnd/>
          </a:ln>
        </p:spPr>
        <p:txBody>
          <a:bodyPr wrap="none" lIns="0" tIns="0" rIns="0" bIns="0">
            <a:spAutoFit/>
          </a:bodyPr>
          <a:lstStyle/>
          <a:p>
            <a:r>
              <a:rPr lang="en-US" sz="1800">
                <a:solidFill>
                  <a:srgbClr val="000000"/>
                </a:solidFill>
                <a:effectLst/>
                <a:latin typeface="Times New Roman" pitchFamily="18" charset="0"/>
              </a:rPr>
              <a:t>0.1</a:t>
            </a:r>
            <a:endParaRPr lang="en-US" sz="1800">
              <a:effectLst/>
              <a:latin typeface="Times New Roman" pitchFamily="18" charset="0"/>
            </a:endParaRPr>
          </a:p>
        </p:txBody>
      </p:sp>
      <p:sp>
        <p:nvSpPr>
          <p:cNvPr id="32" name="Rectangle 2171"/>
          <p:cNvSpPr>
            <a:spLocks noChangeArrowheads="1"/>
          </p:cNvSpPr>
          <p:nvPr/>
        </p:nvSpPr>
        <p:spPr bwMode="auto">
          <a:xfrm>
            <a:off x="4753618" y="5281189"/>
            <a:ext cx="114300" cy="274638"/>
          </a:xfrm>
          <a:prstGeom prst="rect">
            <a:avLst/>
          </a:prstGeom>
          <a:noFill/>
          <a:ln w="9525">
            <a:noFill/>
            <a:miter lim="800000"/>
            <a:headEnd/>
            <a:tailEnd/>
          </a:ln>
        </p:spPr>
        <p:txBody>
          <a:bodyPr wrap="none" lIns="0" tIns="0" rIns="0" bIns="0">
            <a:spAutoFit/>
          </a:bodyPr>
          <a:lstStyle/>
          <a:p>
            <a:r>
              <a:rPr lang="en-US" sz="1800">
                <a:solidFill>
                  <a:srgbClr val="000000"/>
                </a:solidFill>
                <a:effectLst/>
                <a:latin typeface="Times New Roman" pitchFamily="18" charset="0"/>
              </a:rPr>
              <a:t>1</a:t>
            </a:r>
            <a:endParaRPr lang="en-US" sz="1800">
              <a:effectLst/>
              <a:latin typeface="Times New Roman" pitchFamily="18" charset="0"/>
            </a:endParaRPr>
          </a:p>
        </p:txBody>
      </p:sp>
      <p:sp>
        <p:nvSpPr>
          <p:cNvPr id="33" name="Rectangle 2172"/>
          <p:cNvSpPr>
            <a:spLocks noChangeArrowheads="1"/>
          </p:cNvSpPr>
          <p:nvPr/>
        </p:nvSpPr>
        <p:spPr bwMode="auto">
          <a:xfrm>
            <a:off x="5572768" y="5281189"/>
            <a:ext cx="228600" cy="274638"/>
          </a:xfrm>
          <a:prstGeom prst="rect">
            <a:avLst/>
          </a:prstGeom>
          <a:noFill/>
          <a:ln w="9525">
            <a:noFill/>
            <a:miter lim="800000"/>
            <a:headEnd/>
            <a:tailEnd/>
          </a:ln>
        </p:spPr>
        <p:txBody>
          <a:bodyPr wrap="none" lIns="0" tIns="0" rIns="0" bIns="0">
            <a:spAutoFit/>
          </a:bodyPr>
          <a:lstStyle/>
          <a:p>
            <a:r>
              <a:rPr lang="en-US" sz="1800">
                <a:solidFill>
                  <a:srgbClr val="000000"/>
                </a:solidFill>
                <a:effectLst/>
                <a:latin typeface="Times New Roman" pitchFamily="18" charset="0"/>
              </a:rPr>
              <a:t>10</a:t>
            </a:r>
            <a:endParaRPr lang="en-US" sz="1800">
              <a:effectLst/>
              <a:latin typeface="Times New Roman" pitchFamily="18" charset="0"/>
            </a:endParaRPr>
          </a:p>
        </p:txBody>
      </p:sp>
      <p:sp>
        <p:nvSpPr>
          <p:cNvPr id="34" name="Rectangle 2173"/>
          <p:cNvSpPr>
            <a:spLocks noChangeArrowheads="1"/>
          </p:cNvSpPr>
          <p:nvPr/>
        </p:nvSpPr>
        <p:spPr bwMode="auto">
          <a:xfrm>
            <a:off x="6436368" y="5281189"/>
            <a:ext cx="342900" cy="274638"/>
          </a:xfrm>
          <a:prstGeom prst="rect">
            <a:avLst/>
          </a:prstGeom>
          <a:noFill/>
          <a:ln w="9525">
            <a:noFill/>
            <a:miter lim="800000"/>
            <a:headEnd/>
            <a:tailEnd/>
          </a:ln>
        </p:spPr>
        <p:txBody>
          <a:bodyPr wrap="none" lIns="0" tIns="0" rIns="0" bIns="0">
            <a:spAutoFit/>
          </a:bodyPr>
          <a:lstStyle/>
          <a:p>
            <a:r>
              <a:rPr lang="en-US" sz="1800">
                <a:solidFill>
                  <a:srgbClr val="000000"/>
                </a:solidFill>
                <a:effectLst/>
                <a:latin typeface="Times New Roman" pitchFamily="18" charset="0"/>
              </a:rPr>
              <a:t>100</a:t>
            </a:r>
            <a:endParaRPr lang="en-US" sz="1800">
              <a:effectLst/>
              <a:latin typeface="Times New Roman" pitchFamily="18" charset="0"/>
            </a:endParaRPr>
          </a:p>
        </p:txBody>
      </p:sp>
      <p:sp>
        <p:nvSpPr>
          <p:cNvPr id="35" name="Line 2180"/>
          <p:cNvSpPr>
            <a:spLocks noChangeShapeType="1"/>
          </p:cNvSpPr>
          <p:nvPr/>
        </p:nvSpPr>
        <p:spPr bwMode="auto">
          <a:xfrm flipV="1">
            <a:off x="3413768" y="4657302"/>
            <a:ext cx="0" cy="474662"/>
          </a:xfrm>
          <a:prstGeom prst="line">
            <a:avLst/>
          </a:prstGeom>
          <a:noFill/>
          <a:ln w="9525">
            <a:solidFill>
              <a:schemeClr val="tx1"/>
            </a:solidFill>
            <a:round/>
            <a:headEnd/>
            <a:tailEnd/>
          </a:ln>
          <a:effectLst/>
        </p:spPr>
        <p:txBody>
          <a:bodyPr wrap="none" anchor="ctr"/>
          <a:lstStyle/>
          <a:p>
            <a:endParaRPr lang="en-US"/>
          </a:p>
        </p:txBody>
      </p:sp>
      <p:sp>
        <p:nvSpPr>
          <p:cNvPr id="36" name="Line 2183"/>
          <p:cNvSpPr>
            <a:spLocks noChangeShapeType="1"/>
          </p:cNvSpPr>
          <p:nvPr/>
        </p:nvSpPr>
        <p:spPr bwMode="auto">
          <a:xfrm flipV="1">
            <a:off x="3405831" y="1466427"/>
            <a:ext cx="3213100" cy="3200400"/>
          </a:xfrm>
          <a:prstGeom prst="line">
            <a:avLst/>
          </a:prstGeom>
          <a:noFill/>
          <a:ln w="25400">
            <a:solidFill>
              <a:srgbClr val="FF5050"/>
            </a:solidFill>
            <a:round/>
            <a:headEnd/>
            <a:tailEnd/>
          </a:ln>
          <a:effectLst/>
        </p:spPr>
        <p:txBody>
          <a:bodyPr wrap="none" anchor="ctr"/>
          <a:lstStyle/>
          <a:p>
            <a:endParaRPr lang="en-US"/>
          </a:p>
        </p:txBody>
      </p:sp>
      <p:sp>
        <p:nvSpPr>
          <p:cNvPr id="37" name="Line 2185"/>
          <p:cNvSpPr>
            <a:spLocks noChangeShapeType="1"/>
          </p:cNvSpPr>
          <p:nvPr/>
        </p:nvSpPr>
        <p:spPr bwMode="auto">
          <a:xfrm>
            <a:off x="2989906" y="1256877"/>
            <a:ext cx="466725" cy="0"/>
          </a:xfrm>
          <a:prstGeom prst="line">
            <a:avLst/>
          </a:prstGeom>
          <a:noFill/>
          <a:ln w="9525">
            <a:solidFill>
              <a:srgbClr val="000000"/>
            </a:solidFill>
            <a:round/>
            <a:headEnd type="stealth" w="med" len="med"/>
            <a:tailEnd type="stealth" w="med" len="med"/>
          </a:ln>
          <a:effectLst/>
        </p:spPr>
        <p:txBody>
          <a:bodyPr wrap="none" anchor="ctr"/>
          <a:lstStyle/>
          <a:p>
            <a:endParaRPr lang="en-US"/>
          </a:p>
        </p:txBody>
      </p:sp>
      <p:sp>
        <p:nvSpPr>
          <p:cNvPr id="38" name="Line 2186"/>
          <p:cNvSpPr>
            <a:spLocks noChangeShapeType="1"/>
          </p:cNvSpPr>
          <p:nvPr/>
        </p:nvSpPr>
        <p:spPr bwMode="auto">
          <a:xfrm>
            <a:off x="3447106" y="1256877"/>
            <a:ext cx="3190875" cy="0"/>
          </a:xfrm>
          <a:prstGeom prst="line">
            <a:avLst/>
          </a:prstGeom>
          <a:noFill/>
          <a:ln w="9525">
            <a:solidFill>
              <a:srgbClr val="000000"/>
            </a:solidFill>
            <a:round/>
            <a:headEnd type="stealth" w="med" len="med"/>
            <a:tailEnd type="stealth" w="med" len="med"/>
          </a:ln>
          <a:effectLst/>
        </p:spPr>
        <p:txBody>
          <a:bodyPr wrap="none" anchor="ctr"/>
          <a:lstStyle/>
          <a:p>
            <a:endParaRPr lang="en-US"/>
          </a:p>
        </p:txBody>
      </p:sp>
      <p:sp>
        <p:nvSpPr>
          <p:cNvPr id="39" name="Text Box 2187"/>
          <p:cNvSpPr txBox="1">
            <a:spLocks noChangeArrowheads="1"/>
          </p:cNvSpPr>
          <p:nvPr/>
        </p:nvSpPr>
        <p:spPr bwMode="auto">
          <a:xfrm>
            <a:off x="2772418" y="902864"/>
            <a:ext cx="935038" cy="366713"/>
          </a:xfrm>
          <a:prstGeom prst="rect">
            <a:avLst/>
          </a:prstGeom>
          <a:noFill/>
          <a:ln w="9525">
            <a:noFill/>
            <a:miter lim="800000"/>
            <a:headEnd/>
            <a:tailEnd/>
          </a:ln>
          <a:effectLst/>
        </p:spPr>
        <p:txBody>
          <a:bodyPr wrap="none" anchor="ctr">
            <a:spAutoFit/>
          </a:bodyPr>
          <a:lstStyle/>
          <a:p>
            <a:r>
              <a:rPr lang="en-US" sz="1800">
                <a:solidFill>
                  <a:srgbClr val="000000"/>
                </a:solidFill>
                <a:effectLst/>
                <a:latin typeface="Arial Narrow" pitchFamily="34" charset="0"/>
              </a:rPr>
              <a:t>“vector”</a:t>
            </a:r>
          </a:p>
        </p:txBody>
      </p:sp>
      <p:sp>
        <p:nvSpPr>
          <p:cNvPr id="40" name="Text Box 2188"/>
          <p:cNvSpPr txBox="1">
            <a:spLocks noChangeArrowheads="1"/>
          </p:cNvSpPr>
          <p:nvPr/>
        </p:nvSpPr>
        <p:spPr bwMode="auto">
          <a:xfrm>
            <a:off x="4472631" y="912389"/>
            <a:ext cx="1030287" cy="366713"/>
          </a:xfrm>
          <a:prstGeom prst="rect">
            <a:avLst/>
          </a:prstGeom>
          <a:noFill/>
          <a:ln w="9525">
            <a:noFill/>
            <a:miter lim="800000"/>
            <a:headEnd/>
            <a:tailEnd/>
          </a:ln>
          <a:effectLst/>
        </p:spPr>
        <p:txBody>
          <a:bodyPr wrap="none" anchor="ctr">
            <a:spAutoFit/>
          </a:bodyPr>
          <a:lstStyle/>
          <a:p>
            <a:r>
              <a:rPr lang="en-US" sz="1800">
                <a:solidFill>
                  <a:srgbClr val="000000"/>
                </a:solidFill>
                <a:effectLst/>
                <a:latin typeface="Arial Narrow" pitchFamily="34" charset="0"/>
              </a:rPr>
              <a:t>“parallel”</a:t>
            </a:r>
          </a:p>
        </p:txBody>
      </p:sp>
      <p:sp>
        <p:nvSpPr>
          <p:cNvPr id="41" name="Freeform 2197"/>
          <p:cNvSpPr>
            <a:spLocks/>
          </p:cNvSpPr>
          <p:nvPr/>
        </p:nvSpPr>
        <p:spPr bwMode="auto">
          <a:xfrm>
            <a:off x="3861443" y="3250777"/>
            <a:ext cx="2795588" cy="1873250"/>
          </a:xfrm>
          <a:custGeom>
            <a:avLst/>
            <a:gdLst/>
            <a:ahLst/>
            <a:cxnLst>
              <a:cxn ang="0">
                <a:pos x="0" y="1180"/>
              </a:cxn>
              <a:cxn ang="0">
                <a:pos x="582" y="598"/>
              </a:cxn>
              <a:cxn ang="0">
                <a:pos x="1179" y="182"/>
              </a:cxn>
              <a:cxn ang="0">
                <a:pos x="1761" y="0"/>
              </a:cxn>
            </a:cxnLst>
            <a:rect l="0" t="0" r="r" b="b"/>
            <a:pathLst>
              <a:path w="1761" h="1180">
                <a:moveTo>
                  <a:pt x="0" y="1180"/>
                </a:moveTo>
                <a:cubicBezTo>
                  <a:pt x="193" y="976"/>
                  <a:pt x="386" y="764"/>
                  <a:pt x="582" y="598"/>
                </a:cubicBezTo>
                <a:cubicBezTo>
                  <a:pt x="778" y="432"/>
                  <a:pt x="983" y="282"/>
                  <a:pt x="1179" y="182"/>
                </a:cubicBezTo>
                <a:cubicBezTo>
                  <a:pt x="1375" y="82"/>
                  <a:pt x="1640" y="38"/>
                  <a:pt x="1761" y="0"/>
                </a:cubicBezTo>
              </a:path>
            </a:pathLst>
          </a:custGeom>
          <a:noFill/>
          <a:ln w="25400" cap="flat" cmpd="sng">
            <a:solidFill>
              <a:srgbClr val="FF5050"/>
            </a:solidFill>
            <a:prstDash val="dash"/>
            <a:round/>
            <a:headEnd/>
            <a:tailEnd/>
          </a:ln>
          <a:effectLst/>
        </p:spPr>
        <p:txBody>
          <a:bodyPr wrap="none" anchor="ctr"/>
          <a:lstStyle/>
          <a:p>
            <a:endParaRPr lang="en-US"/>
          </a:p>
        </p:txBody>
      </p:sp>
      <p:sp>
        <p:nvSpPr>
          <p:cNvPr id="42" name="Line 2198"/>
          <p:cNvSpPr>
            <a:spLocks noChangeShapeType="1"/>
          </p:cNvSpPr>
          <p:nvPr/>
        </p:nvSpPr>
        <p:spPr bwMode="auto">
          <a:xfrm flipV="1">
            <a:off x="3108968" y="4819227"/>
            <a:ext cx="304800" cy="304800"/>
          </a:xfrm>
          <a:prstGeom prst="line">
            <a:avLst/>
          </a:prstGeom>
          <a:noFill/>
          <a:ln w="25400">
            <a:solidFill>
              <a:srgbClr val="FF5050"/>
            </a:solidFill>
            <a:prstDash val="dash"/>
            <a:round/>
            <a:headEnd/>
            <a:tailEnd/>
          </a:ln>
          <a:effectLst/>
        </p:spPr>
        <p:txBody>
          <a:bodyPr wrap="none" anchor="ctr"/>
          <a:lstStyle/>
          <a:p>
            <a:endParaRPr lang="en-US"/>
          </a:p>
        </p:txBody>
      </p:sp>
      <p:sp>
        <p:nvSpPr>
          <p:cNvPr id="43" name="Rectangle 2150"/>
          <p:cNvSpPr>
            <a:spLocks noChangeArrowheads="1"/>
          </p:cNvSpPr>
          <p:nvPr/>
        </p:nvSpPr>
        <p:spPr bwMode="auto">
          <a:xfrm>
            <a:off x="2950218" y="1471189"/>
            <a:ext cx="3676650" cy="3657600"/>
          </a:xfrm>
          <a:prstGeom prst="rect">
            <a:avLst/>
          </a:prstGeom>
          <a:noFill/>
          <a:ln w="38100">
            <a:solidFill>
              <a:srgbClr val="000000"/>
            </a:solidFill>
            <a:miter lim="800000"/>
            <a:headEnd/>
            <a:tailEnd/>
          </a:ln>
          <a:effectLst/>
        </p:spPr>
        <p:txBody>
          <a:bodyPr wrap="none" anchor="ctr"/>
          <a:lstStyle/>
          <a:p>
            <a:endParaRPr lang="en-US"/>
          </a:p>
        </p:txBody>
      </p:sp>
      <p:sp>
        <p:nvSpPr>
          <p:cNvPr id="44" name="Line 2177"/>
          <p:cNvSpPr>
            <a:spLocks noChangeShapeType="1"/>
          </p:cNvSpPr>
          <p:nvPr/>
        </p:nvSpPr>
        <p:spPr bwMode="auto">
          <a:xfrm flipV="1">
            <a:off x="3413768" y="1466427"/>
            <a:ext cx="0" cy="3657600"/>
          </a:xfrm>
          <a:prstGeom prst="line">
            <a:avLst/>
          </a:prstGeom>
          <a:noFill/>
          <a:ln w="38100">
            <a:solidFill>
              <a:srgbClr val="000000"/>
            </a:solidFill>
            <a:round/>
            <a:headEnd/>
            <a:tailEnd/>
          </a:ln>
          <a:effectLst/>
        </p:spPr>
        <p:txBody>
          <a:bodyPr wrap="none" anchor="ctr"/>
          <a:lstStyle/>
          <a:p>
            <a:endParaRPr lang="en-US"/>
          </a:p>
        </p:txBody>
      </p:sp>
      <p:sp>
        <p:nvSpPr>
          <p:cNvPr id="45" name="Text Box 2199"/>
          <p:cNvSpPr txBox="1">
            <a:spLocks noChangeArrowheads="1"/>
          </p:cNvSpPr>
          <p:nvPr/>
        </p:nvSpPr>
        <p:spPr bwMode="auto">
          <a:xfrm>
            <a:off x="3636018" y="5571433"/>
            <a:ext cx="2603500" cy="457200"/>
          </a:xfrm>
          <a:prstGeom prst="rect">
            <a:avLst/>
          </a:prstGeom>
          <a:noFill/>
          <a:ln w="9525">
            <a:noFill/>
            <a:miter lim="800000"/>
            <a:headEnd/>
            <a:tailEnd/>
          </a:ln>
          <a:effectLst/>
        </p:spPr>
        <p:txBody>
          <a:bodyPr>
            <a:spAutoFit/>
          </a:bodyPr>
          <a:lstStyle/>
          <a:p>
            <a:pPr algn="ctr">
              <a:spcBef>
                <a:spcPct val="50000"/>
              </a:spcBef>
            </a:pPr>
            <a:r>
              <a:rPr lang="en-US" sz="2400" dirty="0">
                <a:solidFill>
                  <a:srgbClr val="000000"/>
                </a:solidFill>
                <a:effectLst/>
                <a:latin typeface="Arial Narrow" pitchFamily="34" charset="0"/>
              </a:rPr>
              <a:t>Peak Teraflops</a:t>
            </a:r>
          </a:p>
        </p:txBody>
      </p:sp>
      <p:sp>
        <p:nvSpPr>
          <p:cNvPr id="46" name="Line 2200"/>
          <p:cNvSpPr>
            <a:spLocks noChangeShapeType="1"/>
          </p:cNvSpPr>
          <p:nvPr/>
        </p:nvSpPr>
        <p:spPr bwMode="auto">
          <a:xfrm>
            <a:off x="3185168" y="4819227"/>
            <a:ext cx="0" cy="228600"/>
          </a:xfrm>
          <a:prstGeom prst="line">
            <a:avLst/>
          </a:prstGeom>
          <a:noFill/>
          <a:ln w="9525">
            <a:solidFill>
              <a:srgbClr val="000000"/>
            </a:solidFill>
            <a:round/>
            <a:headEnd type="stealth" w="med" len="med"/>
            <a:tailEnd type="stealth" w="med" len="med"/>
          </a:ln>
          <a:effectLst/>
        </p:spPr>
        <p:txBody>
          <a:bodyPr wrap="none" anchor="ctr"/>
          <a:lstStyle/>
          <a:p>
            <a:endParaRPr lang="en-US"/>
          </a:p>
        </p:txBody>
      </p:sp>
      <p:sp>
        <p:nvSpPr>
          <p:cNvPr id="47" name="Line 2201"/>
          <p:cNvSpPr>
            <a:spLocks noChangeShapeType="1"/>
          </p:cNvSpPr>
          <p:nvPr/>
        </p:nvSpPr>
        <p:spPr bwMode="auto">
          <a:xfrm>
            <a:off x="4423418" y="3704802"/>
            <a:ext cx="0" cy="790575"/>
          </a:xfrm>
          <a:prstGeom prst="line">
            <a:avLst/>
          </a:prstGeom>
          <a:noFill/>
          <a:ln w="9525">
            <a:solidFill>
              <a:srgbClr val="000000"/>
            </a:solidFill>
            <a:round/>
            <a:headEnd type="stealth" w="med" len="med"/>
            <a:tailEnd type="stealth" w="med" len="med"/>
          </a:ln>
          <a:effectLst/>
        </p:spPr>
        <p:txBody>
          <a:bodyPr wrap="none" anchor="ctr"/>
          <a:lstStyle/>
          <a:p>
            <a:endParaRPr lang="en-US"/>
          </a:p>
        </p:txBody>
      </p:sp>
      <p:sp>
        <p:nvSpPr>
          <p:cNvPr id="49" name="Footer Placeholder 7"/>
          <p:cNvSpPr>
            <a:spLocks noGrp="1"/>
          </p:cNvSpPr>
          <p:nvPr>
            <p:ph type="ftr" sz="quarter" idx="10"/>
          </p:nvPr>
        </p:nvSpPr>
        <p:spPr bwMode="auto">
          <a:xfrm>
            <a:off x="3124200" y="6353969"/>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50" name="Slide Number Placeholder 39"/>
          <p:cNvSpPr>
            <a:spLocks noGrp="1"/>
          </p:cNvSpPr>
          <p:nvPr>
            <p:ph type="sldNum" sz="quarter" idx="11"/>
          </p:nvPr>
        </p:nvSpPr>
        <p:spPr bwMode="auto">
          <a:xfrm>
            <a:off x="8413750" y="6353969"/>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17</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9"/>
          <p:cNvSpPr>
            <a:spLocks noGrp="1"/>
          </p:cNvSpPr>
          <p:nvPr>
            <p:ph type="sldNum" sz="quarter" idx="11"/>
          </p:nvPr>
        </p:nvSpPr>
        <p:spPr bwMode="auto">
          <a:xfrm>
            <a:off x="12212027" y="456736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18</a:t>
            </a:fld>
            <a:endParaRPr lang="en-US" dirty="0" smtClean="0">
              <a:latin typeface="Arial" charset="0"/>
              <a:cs typeface="Arial" charset="0"/>
            </a:endParaRPr>
          </a:p>
        </p:txBody>
      </p:sp>
      <p:sp>
        <p:nvSpPr>
          <p:cNvPr id="6" name="Rectangle 3"/>
          <p:cNvSpPr txBox="1">
            <a:spLocks/>
          </p:cNvSpPr>
          <p:nvPr/>
        </p:nvSpPr>
        <p:spPr bwMode="auto">
          <a:xfrm>
            <a:off x="457200" y="730756"/>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8" name="Rectangle 2050"/>
          <p:cNvSpPr>
            <a:spLocks noChangeArrowheads="1"/>
          </p:cNvSpPr>
          <p:nvPr/>
        </p:nvSpPr>
        <p:spPr bwMode="auto">
          <a:xfrm>
            <a:off x="-14196" y="-56272"/>
            <a:ext cx="9158196" cy="914400"/>
          </a:xfrm>
          <a:prstGeom prst="rect">
            <a:avLst/>
          </a:prstGeom>
          <a:noFill/>
          <a:ln w="9525">
            <a:noFill/>
            <a:miter lim="800000"/>
            <a:headEnd/>
            <a:tailEnd/>
          </a:ln>
        </p:spPr>
        <p:txBody>
          <a:bodyPr anchor="ctr"/>
          <a:lstStyle/>
          <a:p>
            <a:pPr algn="ctr">
              <a:lnSpc>
                <a:spcPct val="85000"/>
              </a:lnSpc>
            </a:pPr>
            <a:r>
              <a:rPr lang="en-US" sz="2400" dirty="0" smtClean="0">
                <a:solidFill>
                  <a:srgbClr val="106636"/>
                </a:solidFill>
                <a:latin typeface="Arial" pitchFamily="34" charset="0"/>
                <a:cs typeface="Arial" pitchFamily="34" charset="0"/>
              </a:rPr>
              <a:t>Changing Memory Hierarchies Create Technical Challenges </a:t>
            </a:r>
            <a:endParaRPr lang="en-US" dirty="0">
              <a:solidFill>
                <a:srgbClr val="106636"/>
              </a:solidFill>
              <a:latin typeface="Arial" pitchFamily="34" charset="0"/>
              <a:cs typeface="Arial" pitchFamily="34" charset="0"/>
            </a:endParaRPr>
          </a:p>
        </p:txBody>
      </p:sp>
      <p:grpSp>
        <p:nvGrpSpPr>
          <p:cNvPr id="9" name="Group 2051"/>
          <p:cNvGrpSpPr>
            <a:grpSpLocks/>
          </p:cNvGrpSpPr>
          <p:nvPr/>
        </p:nvGrpSpPr>
        <p:grpSpPr bwMode="auto">
          <a:xfrm>
            <a:off x="317500" y="2507168"/>
            <a:ext cx="2514600" cy="2438400"/>
            <a:chOff x="432" y="2064"/>
            <a:chExt cx="1584" cy="1536"/>
          </a:xfrm>
        </p:grpSpPr>
        <p:sp>
          <p:nvSpPr>
            <p:cNvPr id="10" name="Rectangle 2052"/>
            <p:cNvSpPr>
              <a:spLocks noChangeArrowheads="1"/>
            </p:cNvSpPr>
            <p:nvPr/>
          </p:nvSpPr>
          <p:spPr bwMode="auto">
            <a:xfrm>
              <a:off x="912" y="2544"/>
              <a:ext cx="624" cy="576"/>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Shared</a:t>
              </a:r>
            </a:p>
            <a:p>
              <a:pPr algn="ctr"/>
              <a:r>
                <a:rPr lang="en-US" sz="900" b="1">
                  <a:solidFill>
                    <a:srgbClr val="000000"/>
                  </a:solidFill>
                  <a:latin typeface="Arial" pitchFamily="34" charset="0"/>
                </a:rPr>
                <a:t>Memory</a:t>
              </a:r>
            </a:p>
          </p:txBody>
        </p:sp>
        <p:sp>
          <p:nvSpPr>
            <p:cNvPr id="13" name="Rectangle 2053"/>
            <p:cNvSpPr>
              <a:spLocks noChangeArrowheads="1"/>
            </p:cNvSpPr>
            <p:nvPr/>
          </p:nvSpPr>
          <p:spPr bwMode="auto">
            <a:xfrm>
              <a:off x="912" y="2304"/>
              <a:ext cx="624"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Vector</a:t>
              </a:r>
            </a:p>
            <a:p>
              <a:pPr algn="ctr"/>
              <a:r>
                <a:rPr lang="en-US" sz="900" b="1">
                  <a:solidFill>
                    <a:srgbClr val="000000"/>
                  </a:solidFill>
                  <a:latin typeface="Arial" pitchFamily="34" charset="0"/>
                </a:rPr>
                <a:t>Register</a:t>
              </a:r>
            </a:p>
          </p:txBody>
        </p:sp>
        <p:sp>
          <p:nvSpPr>
            <p:cNvPr id="14" name="Rectangle 2054"/>
            <p:cNvSpPr>
              <a:spLocks noChangeArrowheads="1"/>
            </p:cNvSpPr>
            <p:nvPr/>
          </p:nvSpPr>
          <p:spPr bwMode="auto">
            <a:xfrm>
              <a:off x="912" y="3120"/>
              <a:ext cx="624"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Vector</a:t>
              </a:r>
            </a:p>
            <a:p>
              <a:pPr algn="ctr"/>
              <a:r>
                <a:rPr lang="en-US" sz="900" b="1">
                  <a:solidFill>
                    <a:srgbClr val="000000"/>
                  </a:solidFill>
                  <a:latin typeface="Arial" pitchFamily="34" charset="0"/>
                </a:rPr>
                <a:t>Register</a:t>
              </a:r>
            </a:p>
          </p:txBody>
        </p:sp>
        <p:sp>
          <p:nvSpPr>
            <p:cNvPr id="15" name="Rectangle 2055"/>
            <p:cNvSpPr>
              <a:spLocks noChangeArrowheads="1"/>
            </p:cNvSpPr>
            <p:nvPr/>
          </p:nvSpPr>
          <p:spPr bwMode="auto">
            <a:xfrm rot="-5400000">
              <a:off x="1368" y="2712"/>
              <a:ext cx="576"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Vector</a:t>
              </a:r>
            </a:p>
            <a:p>
              <a:pPr algn="ctr"/>
              <a:r>
                <a:rPr lang="en-US" sz="900" b="1">
                  <a:solidFill>
                    <a:srgbClr val="000000"/>
                  </a:solidFill>
                  <a:latin typeface="Arial" pitchFamily="34" charset="0"/>
                </a:rPr>
                <a:t>Register</a:t>
              </a:r>
            </a:p>
          </p:txBody>
        </p:sp>
        <p:sp>
          <p:nvSpPr>
            <p:cNvPr id="16" name="Rectangle 2056"/>
            <p:cNvSpPr>
              <a:spLocks noChangeArrowheads="1"/>
            </p:cNvSpPr>
            <p:nvPr/>
          </p:nvSpPr>
          <p:spPr bwMode="auto">
            <a:xfrm rot="-5400000">
              <a:off x="504" y="2712"/>
              <a:ext cx="576"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Vector</a:t>
              </a:r>
            </a:p>
            <a:p>
              <a:pPr algn="ctr"/>
              <a:r>
                <a:rPr lang="en-US" sz="900" b="1">
                  <a:solidFill>
                    <a:srgbClr val="000000"/>
                  </a:solidFill>
                  <a:latin typeface="Arial" pitchFamily="34" charset="0"/>
                </a:rPr>
                <a:t>Register</a:t>
              </a:r>
            </a:p>
          </p:txBody>
        </p:sp>
        <p:sp>
          <p:nvSpPr>
            <p:cNvPr id="17" name="Rectangle 2057"/>
            <p:cNvSpPr>
              <a:spLocks noChangeArrowheads="1"/>
            </p:cNvSpPr>
            <p:nvPr/>
          </p:nvSpPr>
          <p:spPr bwMode="auto">
            <a:xfrm>
              <a:off x="1104" y="2064"/>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18" name="Rectangle 2058"/>
            <p:cNvSpPr>
              <a:spLocks noChangeArrowheads="1"/>
            </p:cNvSpPr>
            <p:nvPr/>
          </p:nvSpPr>
          <p:spPr bwMode="auto">
            <a:xfrm>
              <a:off x="432" y="2712"/>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19" name="Rectangle 2059"/>
            <p:cNvSpPr>
              <a:spLocks noChangeArrowheads="1"/>
            </p:cNvSpPr>
            <p:nvPr/>
          </p:nvSpPr>
          <p:spPr bwMode="auto">
            <a:xfrm>
              <a:off x="1776" y="2712"/>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20" name="Rectangle 2060"/>
            <p:cNvSpPr>
              <a:spLocks noChangeArrowheads="1"/>
            </p:cNvSpPr>
            <p:nvPr/>
          </p:nvSpPr>
          <p:spPr bwMode="auto">
            <a:xfrm>
              <a:off x="1104" y="3360"/>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grpSp>
      <p:sp>
        <p:nvSpPr>
          <p:cNvPr id="22" name="Text Box 2062"/>
          <p:cNvSpPr txBox="1">
            <a:spLocks noChangeArrowheads="1"/>
          </p:cNvSpPr>
          <p:nvPr/>
        </p:nvSpPr>
        <p:spPr bwMode="auto">
          <a:xfrm>
            <a:off x="223544" y="910143"/>
            <a:ext cx="2818400" cy="707886"/>
          </a:xfrm>
          <a:prstGeom prst="rect">
            <a:avLst/>
          </a:prstGeom>
          <a:noFill/>
          <a:ln w="12700">
            <a:noFill/>
            <a:miter lim="800000"/>
            <a:headEnd/>
            <a:tailEnd/>
          </a:ln>
          <a:effectLst/>
        </p:spPr>
        <p:txBody>
          <a:bodyPr wrap="none">
            <a:spAutoFit/>
          </a:bodyPr>
          <a:lstStyle/>
          <a:p>
            <a:pPr algn="ctr"/>
            <a:r>
              <a:rPr lang="en-US" sz="2000">
                <a:solidFill>
                  <a:srgbClr val="000000"/>
                </a:solidFill>
                <a:latin typeface="Arial" pitchFamily="34" charset="0"/>
                <a:cs typeface="Arial" pitchFamily="34" charset="0"/>
              </a:rPr>
              <a:t>The Old Days - c.1990 </a:t>
            </a:r>
          </a:p>
          <a:p>
            <a:pPr algn="ctr"/>
            <a:r>
              <a:rPr lang="en-US" sz="2000">
                <a:solidFill>
                  <a:srgbClr val="000000"/>
                </a:solidFill>
                <a:latin typeface="Arial" pitchFamily="34" charset="0"/>
                <a:cs typeface="Arial" pitchFamily="34" charset="0"/>
              </a:rPr>
              <a:t>Few Processors</a:t>
            </a:r>
          </a:p>
        </p:txBody>
      </p:sp>
      <p:sp>
        <p:nvSpPr>
          <p:cNvPr id="23" name="Line 2063"/>
          <p:cNvSpPr>
            <a:spLocks noChangeShapeType="1"/>
          </p:cNvSpPr>
          <p:nvPr/>
        </p:nvSpPr>
        <p:spPr bwMode="auto">
          <a:xfrm>
            <a:off x="663575" y="1613355"/>
            <a:ext cx="1981200" cy="0"/>
          </a:xfrm>
          <a:prstGeom prst="line">
            <a:avLst/>
          </a:prstGeom>
          <a:noFill/>
          <a:ln w="28575">
            <a:solidFill>
              <a:srgbClr val="000000"/>
            </a:solidFill>
            <a:round/>
            <a:headEnd/>
            <a:tailEnd/>
          </a:ln>
          <a:effectLst/>
        </p:spPr>
        <p:txBody>
          <a:bodyPr wrap="none" anchor="ctr"/>
          <a:lstStyle/>
          <a:p>
            <a:endParaRPr lang="en-US" sz="1600">
              <a:latin typeface="Arial" pitchFamily="34" charset="0"/>
              <a:cs typeface="Arial" pitchFamily="34" charset="0"/>
            </a:endParaRPr>
          </a:p>
        </p:txBody>
      </p:sp>
      <p:sp>
        <p:nvSpPr>
          <p:cNvPr id="24" name="Text Box 2064"/>
          <p:cNvSpPr txBox="1">
            <a:spLocks noChangeArrowheads="1"/>
          </p:cNvSpPr>
          <p:nvPr/>
        </p:nvSpPr>
        <p:spPr bwMode="auto">
          <a:xfrm>
            <a:off x="533400" y="5072568"/>
            <a:ext cx="2216150" cy="403225"/>
          </a:xfrm>
          <a:prstGeom prst="rect">
            <a:avLst/>
          </a:prstGeom>
          <a:noFill/>
          <a:ln w="12700">
            <a:noFill/>
            <a:miter lim="800000"/>
            <a:headEnd/>
            <a:tailEnd/>
          </a:ln>
          <a:effectLst/>
        </p:spPr>
        <p:txBody>
          <a:bodyPr wrap="none">
            <a:spAutoFit/>
          </a:bodyPr>
          <a:lstStyle/>
          <a:p>
            <a:pPr algn="ctr">
              <a:lnSpc>
                <a:spcPct val="85000"/>
              </a:lnSpc>
            </a:pPr>
            <a:r>
              <a:rPr lang="en-US" sz="1200">
                <a:solidFill>
                  <a:srgbClr val="000000"/>
                </a:solidFill>
                <a:latin typeface="Arial Narrow" pitchFamily="34" charset="0"/>
              </a:rPr>
              <a:t>One Level of Memory</a:t>
            </a:r>
          </a:p>
          <a:p>
            <a:pPr algn="ctr">
              <a:lnSpc>
                <a:spcPct val="85000"/>
              </a:lnSpc>
            </a:pPr>
            <a:r>
              <a:rPr lang="en-US" sz="1200">
                <a:solidFill>
                  <a:srgbClr val="000000"/>
                </a:solidFill>
                <a:latin typeface="Arial Narrow" pitchFamily="34" charset="0"/>
              </a:rPr>
              <a:t>Access Time: ~ 1 Word* / CPU cycle</a:t>
            </a:r>
          </a:p>
        </p:txBody>
      </p:sp>
      <p:sp>
        <p:nvSpPr>
          <p:cNvPr id="26" name="Text Box 2066"/>
          <p:cNvSpPr txBox="1">
            <a:spLocks noChangeArrowheads="1"/>
          </p:cNvSpPr>
          <p:nvPr/>
        </p:nvSpPr>
        <p:spPr bwMode="auto">
          <a:xfrm>
            <a:off x="6639684" y="910143"/>
            <a:ext cx="2108269" cy="707886"/>
          </a:xfrm>
          <a:prstGeom prst="rect">
            <a:avLst/>
          </a:prstGeom>
          <a:noFill/>
          <a:ln w="12700">
            <a:noFill/>
            <a:miter lim="800000"/>
            <a:headEnd/>
            <a:tailEnd/>
          </a:ln>
          <a:effectLst/>
        </p:spPr>
        <p:txBody>
          <a:bodyPr wrap="none">
            <a:spAutoFit/>
          </a:bodyPr>
          <a:lstStyle/>
          <a:p>
            <a:pPr algn="ctr"/>
            <a:r>
              <a:rPr lang="en-US" sz="2000">
                <a:solidFill>
                  <a:srgbClr val="000000"/>
                </a:solidFill>
                <a:latin typeface="Arial" pitchFamily="34" charset="0"/>
                <a:cs typeface="Arial" pitchFamily="34" charset="0"/>
              </a:rPr>
              <a:t>Tomorrow </a:t>
            </a:r>
          </a:p>
          <a:p>
            <a:pPr algn="ctr"/>
            <a:r>
              <a:rPr lang="en-US" sz="2000">
                <a:solidFill>
                  <a:srgbClr val="000000"/>
                </a:solidFill>
                <a:latin typeface="Arial" pitchFamily="34" charset="0"/>
                <a:cs typeface="Arial" pitchFamily="34" charset="0"/>
              </a:rPr>
              <a:t>5000 Processors</a:t>
            </a:r>
          </a:p>
        </p:txBody>
      </p:sp>
      <p:sp>
        <p:nvSpPr>
          <p:cNvPr id="27" name="Line 2067"/>
          <p:cNvSpPr>
            <a:spLocks noChangeShapeType="1"/>
          </p:cNvSpPr>
          <p:nvPr/>
        </p:nvSpPr>
        <p:spPr bwMode="auto">
          <a:xfrm>
            <a:off x="6721475" y="1613355"/>
            <a:ext cx="1981200" cy="0"/>
          </a:xfrm>
          <a:prstGeom prst="line">
            <a:avLst/>
          </a:prstGeom>
          <a:noFill/>
          <a:ln w="28575">
            <a:solidFill>
              <a:srgbClr val="000000"/>
            </a:solidFill>
            <a:round/>
            <a:headEnd/>
            <a:tailEnd/>
          </a:ln>
          <a:effectLst/>
        </p:spPr>
        <p:txBody>
          <a:bodyPr wrap="none" anchor="ctr"/>
          <a:lstStyle/>
          <a:p>
            <a:endParaRPr lang="en-US" sz="1600">
              <a:latin typeface="Arial" pitchFamily="34" charset="0"/>
              <a:cs typeface="Arial" pitchFamily="34" charset="0"/>
            </a:endParaRPr>
          </a:p>
        </p:txBody>
      </p:sp>
      <p:sp>
        <p:nvSpPr>
          <p:cNvPr id="29" name="AutoShape 2069"/>
          <p:cNvSpPr>
            <a:spLocks noChangeArrowheads="1"/>
          </p:cNvSpPr>
          <p:nvPr/>
        </p:nvSpPr>
        <p:spPr bwMode="auto">
          <a:xfrm>
            <a:off x="7280275" y="3372963"/>
            <a:ext cx="985838" cy="735013"/>
          </a:xfrm>
          <a:prstGeom prst="cloudCallout">
            <a:avLst>
              <a:gd name="adj1" fmla="val -45185"/>
              <a:gd name="adj2" fmla="val 70023"/>
            </a:avLst>
          </a:prstGeom>
          <a:solidFill>
            <a:srgbClr val="FFFFFF"/>
          </a:solidFill>
          <a:ln w="12700">
            <a:solidFill>
              <a:srgbClr val="000000"/>
            </a:solidFill>
            <a:round/>
            <a:headEnd/>
            <a:tailEnd/>
          </a:ln>
          <a:effectLst/>
        </p:spPr>
        <p:txBody>
          <a:bodyPr anchor="ctr">
            <a:spAutoFit/>
          </a:bodyPr>
          <a:lstStyle/>
          <a:p>
            <a:pPr algn="ctr"/>
            <a:r>
              <a:rPr lang="en-US" sz="900" b="1">
                <a:solidFill>
                  <a:srgbClr val="000000"/>
                </a:solidFill>
                <a:latin typeface="Arial" pitchFamily="34" charset="0"/>
              </a:rPr>
              <a:t>Inter-connect Fabric</a:t>
            </a:r>
          </a:p>
        </p:txBody>
      </p:sp>
      <p:sp>
        <p:nvSpPr>
          <p:cNvPr id="30" name="Rectangle 2070"/>
          <p:cNvSpPr>
            <a:spLocks noChangeArrowheads="1"/>
          </p:cNvSpPr>
          <p:nvPr/>
        </p:nvSpPr>
        <p:spPr bwMode="auto">
          <a:xfrm>
            <a:off x="7336547" y="4161292"/>
            <a:ext cx="304800" cy="304800"/>
          </a:xfrm>
          <a:prstGeom prst="rect">
            <a:avLst/>
          </a:prstGeom>
          <a:solidFill>
            <a:schemeClr val="bg1"/>
          </a:solidFill>
          <a:ln w="12700">
            <a:noFill/>
            <a:miter lim="800000"/>
            <a:headEnd/>
            <a:tailEnd/>
          </a:ln>
          <a:effectLst/>
        </p:spPr>
        <p:txBody>
          <a:bodyPr wrap="none" anchor="ctr"/>
          <a:lstStyle/>
          <a:p>
            <a:endParaRPr lang="en-US"/>
          </a:p>
        </p:txBody>
      </p:sp>
      <p:grpSp>
        <p:nvGrpSpPr>
          <p:cNvPr id="31" name="Group 2071"/>
          <p:cNvGrpSpPr>
            <a:grpSpLocks/>
          </p:cNvGrpSpPr>
          <p:nvPr/>
        </p:nvGrpSpPr>
        <p:grpSpPr bwMode="auto">
          <a:xfrm>
            <a:off x="6819900" y="1973768"/>
            <a:ext cx="1752600" cy="1524000"/>
            <a:chOff x="4608" y="2496"/>
            <a:chExt cx="1104" cy="960"/>
          </a:xfrm>
        </p:grpSpPr>
        <p:sp>
          <p:nvSpPr>
            <p:cNvPr id="49" name="Rectangle 2072"/>
            <p:cNvSpPr>
              <a:spLocks noChangeArrowheads="1"/>
            </p:cNvSpPr>
            <p:nvPr/>
          </p:nvSpPr>
          <p:spPr bwMode="auto">
            <a:xfrm>
              <a:off x="4608" y="3216"/>
              <a:ext cx="1104"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Node Memory</a:t>
              </a:r>
            </a:p>
          </p:txBody>
        </p:sp>
        <p:grpSp>
          <p:nvGrpSpPr>
            <p:cNvPr id="50" name="Group 2073"/>
            <p:cNvGrpSpPr>
              <a:grpSpLocks/>
            </p:cNvGrpSpPr>
            <p:nvPr/>
          </p:nvGrpSpPr>
          <p:grpSpPr bwMode="auto">
            <a:xfrm>
              <a:off x="4896" y="2496"/>
              <a:ext cx="242" cy="720"/>
              <a:chOff x="5088" y="2496"/>
              <a:chExt cx="242" cy="720"/>
            </a:xfrm>
          </p:grpSpPr>
          <p:sp>
            <p:nvSpPr>
              <p:cNvPr id="63" name="Rectangle 2074"/>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64" name="Rectangle 2075"/>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65" name="Rectangle 2076"/>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nvGrpSpPr>
            <p:cNvPr id="51" name="Group 2077"/>
            <p:cNvGrpSpPr>
              <a:grpSpLocks/>
            </p:cNvGrpSpPr>
            <p:nvPr/>
          </p:nvGrpSpPr>
          <p:grpSpPr bwMode="auto">
            <a:xfrm>
              <a:off x="5184" y="2496"/>
              <a:ext cx="242" cy="720"/>
              <a:chOff x="5088" y="2496"/>
              <a:chExt cx="242" cy="720"/>
            </a:xfrm>
          </p:grpSpPr>
          <p:sp>
            <p:nvSpPr>
              <p:cNvPr id="60" name="Rectangle 2078"/>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61" name="Rectangle 2079"/>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62" name="Rectangle 2080"/>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nvGrpSpPr>
            <p:cNvPr id="52" name="Group 2081"/>
            <p:cNvGrpSpPr>
              <a:grpSpLocks/>
            </p:cNvGrpSpPr>
            <p:nvPr/>
          </p:nvGrpSpPr>
          <p:grpSpPr bwMode="auto">
            <a:xfrm>
              <a:off x="4608" y="2496"/>
              <a:ext cx="242" cy="720"/>
              <a:chOff x="5088" y="2496"/>
              <a:chExt cx="242" cy="720"/>
            </a:xfrm>
          </p:grpSpPr>
          <p:sp>
            <p:nvSpPr>
              <p:cNvPr id="57" name="Rectangle 2082"/>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58" name="Rectangle 2083"/>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59" name="Rectangle 2084"/>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nvGrpSpPr>
            <p:cNvPr id="53" name="Group 2085"/>
            <p:cNvGrpSpPr>
              <a:grpSpLocks/>
            </p:cNvGrpSpPr>
            <p:nvPr/>
          </p:nvGrpSpPr>
          <p:grpSpPr bwMode="auto">
            <a:xfrm>
              <a:off x="5470" y="2496"/>
              <a:ext cx="242" cy="720"/>
              <a:chOff x="5088" y="2496"/>
              <a:chExt cx="242" cy="720"/>
            </a:xfrm>
          </p:grpSpPr>
          <p:sp>
            <p:nvSpPr>
              <p:cNvPr id="54" name="Rectangle 2086"/>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55" name="Rectangle 2087"/>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56" name="Rectangle 2088"/>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grpSp>
        <p:nvGrpSpPr>
          <p:cNvPr id="93" name="Group 92"/>
          <p:cNvGrpSpPr/>
          <p:nvPr/>
        </p:nvGrpSpPr>
        <p:grpSpPr>
          <a:xfrm>
            <a:off x="6853896" y="4090952"/>
            <a:ext cx="1752600" cy="1524000"/>
            <a:chOff x="6896100" y="4259768"/>
            <a:chExt cx="1752600" cy="1524000"/>
          </a:xfrm>
        </p:grpSpPr>
        <p:sp>
          <p:nvSpPr>
            <p:cNvPr id="32" name="Rectangle 2089"/>
            <p:cNvSpPr>
              <a:spLocks noChangeArrowheads="1"/>
            </p:cNvSpPr>
            <p:nvPr/>
          </p:nvSpPr>
          <p:spPr bwMode="auto">
            <a:xfrm flipV="1">
              <a:off x="6896100" y="4259768"/>
              <a:ext cx="1752600" cy="38100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dirty="0">
                  <a:solidFill>
                    <a:srgbClr val="000000"/>
                  </a:solidFill>
                  <a:latin typeface="Arial" pitchFamily="34" charset="0"/>
                </a:rPr>
                <a:t>Node Memory</a:t>
              </a:r>
            </a:p>
          </p:txBody>
        </p:sp>
        <p:grpSp>
          <p:nvGrpSpPr>
            <p:cNvPr id="33" name="Group 2090"/>
            <p:cNvGrpSpPr>
              <a:grpSpLocks/>
            </p:cNvGrpSpPr>
            <p:nvPr/>
          </p:nvGrpSpPr>
          <p:grpSpPr bwMode="auto">
            <a:xfrm flipV="1">
              <a:off x="7353300" y="4640768"/>
              <a:ext cx="384175" cy="1143000"/>
              <a:chOff x="5088" y="2496"/>
              <a:chExt cx="242" cy="720"/>
            </a:xfrm>
          </p:grpSpPr>
          <p:sp>
            <p:nvSpPr>
              <p:cNvPr id="46" name="Rectangle 2091"/>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47" name="Rectangle 2092"/>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48" name="Rectangle 2093"/>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nvGrpSpPr>
            <p:cNvPr id="34" name="Group 2094"/>
            <p:cNvGrpSpPr>
              <a:grpSpLocks/>
            </p:cNvGrpSpPr>
            <p:nvPr/>
          </p:nvGrpSpPr>
          <p:grpSpPr bwMode="auto">
            <a:xfrm flipV="1">
              <a:off x="7810500" y="4640768"/>
              <a:ext cx="384175" cy="1143000"/>
              <a:chOff x="5088" y="2496"/>
              <a:chExt cx="242" cy="720"/>
            </a:xfrm>
          </p:grpSpPr>
          <p:sp>
            <p:nvSpPr>
              <p:cNvPr id="43" name="Rectangle 2095"/>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44" name="Rectangle 2096"/>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45" name="Rectangle 2097"/>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nvGrpSpPr>
            <p:cNvPr id="35" name="Group 2098"/>
            <p:cNvGrpSpPr>
              <a:grpSpLocks/>
            </p:cNvGrpSpPr>
            <p:nvPr/>
          </p:nvGrpSpPr>
          <p:grpSpPr bwMode="auto">
            <a:xfrm flipV="1">
              <a:off x="6896100" y="4640768"/>
              <a:ext cx="384175" cy="1143000"/>
              <a:chOff x="5088" y="2496"/>
              <a:chExt cx="242" cy="720"/>
            </a:xfrm>
          </p:grpSpPr>
          <p:sp>
            <p:nvSpPr>
              <p:cNvPr id="40" name="Rectangle 2099"/>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41" name="Rectangle 2100"/>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1</a:t>
                </a:r>
              </a:p>
            </p:txBody>
          </p:sp>
          <p:sp>
            <p:nvSpPr>
              <p:cNvPr id="42" name="Rectangle 2101"/>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nvGrpSpPr>
            <p:cNvPr id="36" name="Group 2102"/>
            <p:cNvGrpSpPr>
              <a:grpSpLocks/>
            </p:cNvGrpSpPr>
            <p:nvPr/>
          </p:nvGrpSpPr>
          <p:grpSpPr bwMode="auto">
            <a:xfrm flipV="1">
              <a:off x="8264525" y="4640768"/>
              <a:ext cx="384175" cy="1143000"/>
              <a:chOff x="5088" y="2496"/>
              <a:chExt cx="242" cy="720"/>
            </a:xfrm>
          </p:grpSpPr>
          <p:sp>
            <p:nvSpPr>
              <p:cNvPr id="37" name="Rectangle 2103"/>
              <p:cNvSpPr>
                <a:spLocks noChangeArrowheads="1"/>
              </p:cNvSpPr>
              <p:nvPr/>
            </p:nvSpPr>
            <p:spPr bwMode="auto">
              <a:xfrm>
                <a:off x="5090" y="249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38" name="Rectangle 2104"/>
              <p:cNvSpPr>
                <a:spLocks noChangeArrowheads="1"/>
              </p:cNvSpPr>
              <p:nvPr/>
            </p:nvSpPr>
            <p:spPr bwMode="auto">
              <a:xfrm>
                <a:off x="5090"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dirty="0">
                    <a:solidFill>
                      <a:srgbClr val="000000"/>
                    </a:solidFill>
                    <a:latin typeface="Arial" pitchFamily="34" charset="0"/>
                  </a:rPr>
                  <a:t>Cache</a:t>
                </a:r>
              </a:p>
              <a:p>
                <a:pPr algn="ctr"/>
                <a:r>
                  <a:rPr lang="en-US" sz="900" b="1" dirty="0">
                    <a:solidFill>
                      <a:srgbClr val="000000"/>
                    </a:solidFill>
                    <a:latin typeface="Arial" pitchFamily="34" charset="0"/>
                  </a:rPr>
                  <a:t>1</a:t>
                </a:r>
              </a:p>
            </p:txBody>
          </p:sp>
          <p:sp>
            <p:nvSpPr>
              <p:cNvPr id="39" name="Rectangle 2105"/>
              <p:cNvSpPr>
                <a:spLocks noChangeArrowheads="1"/>
              </p:cNvSpPr>
              <p:nvPr/>
            </p:nvSpPr>
            <p:spPr bwMode="auto">
              <a:xfrm>
                <a:off x="5088"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a:p>
                <a:pPr algn="ctr"/>
                <a:r>
                  <a:rPr lang="en-US" sz="900" b="1">
                    <a:solidFill>
                      <a:srgbClr val="000000"/>
                    </a:solidFill>
                    <a:latin typeface="Arial" pitchFamily="34" charset="0"/>
                  </a:rPr>
                  <a:t>2</a:t>
                </a:r>
              </a:p>
            </p:txBody>
          </p:sp>
        </p:grpSp>
      </p:grpSp>
      <p:sp>
        <p:nvSpPr>
          <p:cNvPr id="66" name="Text Box 2106"/>
          <p:cNvSpPr txBox="1">
            <a:spLocks noChangeArrowheads="1"/>
          </p:cNvSpPr>
          <p:nvPr/>
        </p:nvSpPr>
        <p:spPr bwMode="auto">
          <a:xfrm>
            <a:off x="6432550" y="5712015"/>
            <a:ext cx="2711450" cy="558800"/>
          </a:xfrm>
          <a:prstGeom prst="rect">
            <a:avLst/>
          </a:prstGeom>
          <a:noFill/>
          <a:ln w="12700">
            <a:noFill/>
            <a:miter lim="800000"/>
            <a:headEnd/>
            <a:tailEnd/>
          </a:ln>
          <a:effectLst/>
        </p:spPr>
        <p:txBody>
          <a:bodyPr>
            <a:spAutoFit/>
          </a:bodyPr>
          <a:lstStyle/>
          <a:p>
            <a:pPr algn="ctr">
              <a:lnSpc>
                <a:spcPct val="85000"/>
              </a:lnSpc>
            </a:pPr>
            <a:r>
              <a:rPr lang="en-US" sz="1200" dirty="0">
                <a:solidFill>
                  <a:srgbClr val="000000"/>
                </a:solidFill>
                <a:latin typeface="Arial Narrow" pitchFamily="34" charset="0"/>
              </a:rPr>
              <a:t>Four Levels of Memory</a:t>
            </a:r>
          </a:p>
          <a:p>
            <a:pPr algn="ctr">
              <a:lnSpc>
                <a:spcPct val="85000"/>
              </a:lnSpc>
            </a:pPr>
            <a:r>
              <a:rPr lang="en-US" sz="1200" dirty="0">
                <a:solidFill>
                  <a:srgbClr val="000000"/>
                </a:solidFill>
                <a:latin typeface="Arial Narrow" pitchFamily="34" charset="0"/>
              </a:rPr>
              <a:t>Access times: 1 Word/ CPU cycle to</a:t>
            </a:r>
            <a:br>
              <a:rPr lang="en-US" sz="1200" dirty="0">
                <a:solidFill>
                  <a:srgbClr val="000000"/>
                </a:solidFill>
                <a:latin typeface="Arial Narrow" pitchFamily="34" charset="0"/>
              </a:rPr>
            </a:br>
            <a:r>
              <a:rPr lang="en-US" sz="1200" dirty="0">
                <a:solidFill>
                  <a:srgbClr val="000000"/>
                </a:solidFill>
                <a:latin typeface="Arial Narrow" pitchFamily="34" charset="0"/>
              </a:rPr>
              <a:t>1 Word/10,000 CPU cycles </a:t>
            </a:r>
          </a:p>
        </p:txBody>
      </p:sp>
      <p:sp>
        <p:nvSpPr>
          <p:cNvPr id="67" name="Text Box 2107"/>
          <p:cNvSpPr txBox="1">
            <a:spLocks noChangeArrowheads="1"/>
          </p:cNvSpPr>
          <p:nvPr/>
        </p:nvSpPr>
        <p:spPr bwMode="auto">
          <a:xfrm>
            <a:off x="182880" y="5869958"/>
            <a:ext cx="1152525" cy="214312"/>
          </a:xfrm>
          <a:prstGeom prst="rect">
            <a:avLst/>
          </a:prstGeom>
          <a:noFill/>
          <a:ln w="9525">
            <a:noFill/>
            <a:miter lim="800000"/>
            <a:headEnd/>
            <a:tailEnd/>
          </a:ln>
          <a:effectLst/>
        </p:spPr>
        <p:txBody>
          <a:bodyPr wrap="none">
            <a:spAutoFit/>
          </a:bodyPr>
          <a:lstStyle/>
          <a:p>
            <a:r>
              <a:rPr lang="en-US" sz="800" dirty="0">
                <a:solidFill>
                  <a:srgbClr val="000000"/>
                </a:solidFill>
                <a:latin typeface="Arial Narrow" pitchFamily="34" charset="0"/>
              </a:rPr>
              <a:t>* 1 Word = 1 piece of data</a:t>
            </a:r>
          </a:p>
        </p:txBody>
      </p:sp>
      <p:sp>
        <p:nvSpPr>
          <p:cNvPr id="69" name="Text Box 2112"/>
          <p:cNvSpPr txBox="1">
            <a:spLocks noChangeArrowheads="1"/>
          </p:cNvSpPr>
          <p:nvPr/>
        </p:nvSpPr>
        <p:spPr bwMode="auto">
          <a:xfrm>
            <a:off x="3590097" y="910143"/>
            <a:ext cx="2108269" cy="707886"/>
          </a:xfrm>
          <a:prstGeom prst="rect">
            <a:avLst/>
          </a:prstGeom>
          <a:noFill/>
          <a:ln w="12700">
            <a:noFill/>
            <a:miter lim="800000"/>
            <a:headEnd/>
            <a:tailEnd/>
          </a:ln>
          <a:effectLst/>
        </p:spPr>
        <p:txBody>
          <a:bodyPr wrap="none">
            <a:spAutoFit/>
          </a:bodyPr>
          <a:lstStyle/>
          <a:p>
            <a:pPr algn="ctr"/>
            <a:r>
              <a:rPr lang="en-US" sz="2000" dirty="0">
                <a:solidFill>
                  <a:srgbClr val="000000"/>
                </a:solidFill>
                <a:latin typeface="Arial" pitchFamily="34" charset="0"/>
                <a:cs typeface="Arial" pitchFamily="34" charset="0"/>
              </a:rPr>
              <a:t>Today</a:t>
            </a:r>
          </a:p>
          <a:p>
            <a:pPr algn="ctr"/>
            <a:r>
              <a:rPr lang="en-US" sz="2000" dirty="0">
                <a:solidFill>
                  <a:srgbClr val="000000"/>
                </a:solidFill>
                <a:latin typeface="Arial" pitchFamily="34" charset="0"/>
                <a:cs typeface="Arial" pitchFamily="34" charset="0"/>
              </a:rPr>
              <a:t>1000 Processors</a:t>
            </a:r>
          </a:p>
        </p:txBody>
      </p:sp>
      <p:sp>
        <p:nvSpPr>
          <p:cNvPr id="70" name="Line 2113"/>
          <p:cNvSpPr>
            <a:spLocks noChangeShapeType="1"/>
          </p:cNvSpPr>
          <p:nvPr/>
        </p:nvSpPr>
        <p:spPr bwMode="auto">
          <a:xfrm>
            <a:off x="3673475" y="1613355"/>
            <a:ext cx="1981200" cy="0"/>
          </a:xfrm>
          <a:prstGeom prst="line">
            <a:avLst/>
          </a:prstGeom>
          <a:noFill/>
          <a:ln w="28575">
            <a:solidFill>
              <a:srgbClr val="000000"/>
            </a:solidFill>
            <a:round/>
            <a:headEnd/>
            <a:tailEnd/>
          </a:ln>
          <a:effectLst/>
        </p:spPr>
        <p:txBody>
          <a:bodyPr wrap="none" anchor="ctr"/>
          <a:lstStyle/>
          <a:p>
            <a:endParaRPr lang="en-US" sz="1600">
              <a:latin typeface="Arial" pitchFamily="34" charset="0"/>
              <a:cs typeface="Arial" pitchFamily="34" charset="0"/>
            </a:endParaRPr>
          </a:p>
        </p:txBody>
      </p:sp>
      <p:grpSp>
        <p:nvGrpSpPr>
          <p:cNvPr id="71" name="Group 2114"/>
          <p:cNvGrpSpPr>
            <a:grpSpLocks/>
          </p:cNvGrpSpPr>
          <p:nvPr/>
        </p:nvGrpSpPr>
        <p:grpSpPr bwMode="auto">
          <a:xfrm>
            <a:off x="3673475" y="2423148"/>
            <a:ext cx="838200" cy="1143000"/>
            <a:chOff x="2592" y="2736"/>
            <a:chExt cx="528" cy="720"/>
          </a:xfrm>
        </p:grpSpPr>
        <p:sp>
          <p:nvSpPr>
            <p:cNvPr id="72" name="Rectangle 2115"/>
            <p:cNvSpPr>
              <a:spLocks noChangeArrowheads="1"/>
            </p:cNvSpPr>
            <p:nvPr/>
          </p:nvSpPr>
          <p:spPr bwMode="auto">
            <a:xfrm>
              <a:off x="2736"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CPU</a:t>
              </a:r>
            </a:p>
          </p:txBody>
        </p:sp>
        <p:sp>
          <p:nvSpPr>
            <p:cNvPr id="73" name="Rectangle 2116"/>
            <p:cNvSpPr>
              <a:spLocks noChangeArrowheads="1"/>
            </p:cNvSpPr>
            <p:nvPr/>
          </p:nvSpPr>
          <p:spPr bwMode="auto">
            <a:xfrm>
              <a:off x="2736"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p:txBody>
        </p:sp>
        <p:sp>
          <p:nvSpPr>
            <p:cNvPr id="74" name="Rectangle 2117"/>
            <p:cNvSpPr>
              <a:spLocks noChangeArrowheads="1"/>
            </p:cNvSpPr>
            <p:nvPr/>
          </p:nvSpPr>
          <p:spPr bwMode="auto">
            <a:xfrm>
              <a:off x="2592" y="3216"/>
              <a:ext cx="528"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Node Memory</a:t>
              </a:r>
            </a:p>
          </p:txBody>
        </p:sp>
      </p:grpSp>
      <p:sp>
        <p:nvSpPr>
          <p:cNvPr id="75" name="AutoShape 2118"/>
          <p:cNvSpPr>
            <a:spLocks noChangeArrowheads="1"/>
          </p:cNvSpPr>
          <p:nvPr/>
        </p:nvSpPr>
        <p:spPr bwMode="auto">
          <a:xfrm>
            <a:off x="3597275" y="3582023"/>
            <a:ext cx="985838" cy="735013"/>
          </a:xfrm>
          <a:prstGeom prst="cloudCallout">
            <a:avLst>
              <a:gd name="adj1" fmla="val -45185"/>
              <a:gd name="adj2" fmla="val 70023"/>
            </a:avLst>
          </a:prstGeom>
          <a:solidFill>
            <a:srgbClr val="FFFFFF"/>
          </a:solidFill>
          <a:ln w="12700">
            <a:solidFill>
              <a:srgbClr val="000000"/>
            </a:solidFill>
            <a:round/>
            <a:headEnd/>
            <a:tailEnd/>
          </a:ln>
          <a:effectLst/>
        </p:spPr>
        <p:txBody>
          <a:bodyPr anchor="ctr">
            <a:spAutoFit/>
          </a:bodyPr>
          <a:lstStyle/>
          <a:p>
            <a:pPr algn="ctr"/>
            <a:r>
              <a:rPr lang="en-US" sz="900" b="1">
                <a:solidFill>
                  <a:srgbClr val="000000"/>
                </a:solidFill>
                <a:latin typeface="Arial" pitchFamily="34" charset="0"/>
              </a:rPr>
              <a:t>Inter-connect Fabric</a:t>
            </a:r>
          </a:p>
        </p:txBody>
      </p:sp>
      <p:sp>
        <p:nvSpPr>
          <p:cNvPr id="76" name="Rectangle 2119"/>
          <p:cNvSpPr>
            <a:spLocks noChangeArrowheads="1"/>
          </p:cNvSpPr>
          <p:nvPr/>
        </p:nvSpPr>
        <p:spPr bwMode="auto">
          <a:xfrm>
            <a:off x="3597275" y="4328148"/>
            <a:ext cx="304800" cy="304800"/>
          </a:xfrm>
          <a:prstGeom prst="rect">
            <a:avLst/>
          </a:prstGeom>
          <a:solidFill>
            <a:schemeClr val="bg1"/>
          </a:solidFill>
          <a:ln w="12700">
            <a:noFill/>
            <a:miter lim="800000"/>
            <a:headEnd/>
            <a:tailEnd/>
          </a:ln>
          <a:effectLst/>
        </p:spPr>
        <p:txBody>
          <a:bodyPr wrap="none" anchor="ctr"/>
          <a:lstStyle/>
          <a:p>
            <a:endParaRPr lang="en-US"/>
          </a:p>
        </p:txBody>
      </p:sp>
      <p:grpSp>
        <p:nvGrpSpPr>
          <p:cNvPr id="77" name="Group 2120"/>
          <p:cNvGrpSpPr>
            <a:grpSpLocks/>
          </p:cNvGrpSpPr>
          <p:nvPr/>
        </p:nvGrpSpPr>
        <p:grpSpPr bwMode="auto">
          <a:xfrm flipV="1">
            <a:off x="3673475" y="4328148"/>
            <a:ext cx="838200" cy="1143000"/>
            <a:chOff x="2592" y="2736"/>
            <a:chExt cx="528" cy="720"/>
          </a:xfrm>
        </p:grpSpPr>
        <p:sp>
          <p:nvSpPr>
            <p:cNvPr id="78" name="Rectangle 2121"/>
            <p:cNvSpPr>
              <a:spLocks noChangeArrowheads="1"/>
            </p:cNvSpPr>
            <p:nvPr/>
          </p:nvSpPr>
          <p:spPr bwMode="auto">
            <a:xfrm>
              <a:off x="2736" y="273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dirty="0">
                  <a:solidFill>
                    <a:srgbClr val="000000"/>
                  </a:solidFill>
                  <a:latin typeface="Arial" pitchFamily="34" charset="0"/>
                </a:rPr>
                <a:t>CPU</a:t>
              </a:r>
            </a:p>
          </p:txBody>
        </p:sp>
        <p:sp>
          <p:nvSpPr>
            <p:cNvPr id="79" name="Rectangle 2122"/>
            <p:cNvSpPr>
              <a:spLocks noChangeArrowheads="1"/>
            </p:cNvSpPr>
            <p:nvPr/>
          </p:nvSpPr>
          <p:spPr bwMode="auto">
            <a:xfrm>
              <a:off x="2736" y="2976"/>
              <a:ext cx="240"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Cache</a:t>
              </a:r>
            </a:p>
          </p:txBody>
        </p:sp>
        <p:sp>
          <p:nvSpPr>
            <p:cNvPr id="80" name="Rectangle 2123"/>
            <p:cNvSpPr>
              <a:spLocks noChangeArrowheads="1"/>
            </p:cNvSpPr>
            <p:nvPr/>
          </p:nvSpPr>
          <p:spPr bwMode="auto">
            <a:xfrm>
              <a:off x="2592" y="3216"/>
              <a:ext cx="528" cy="240"/>
            </a:xfrm>
            <a:prstGeom prst="rect">
              <a:avLst/>
            </a:prstGeom>
            <a:solidFill>
              <a:srgbClr val="FFFFFF"/>
            </a:solidFill>
            <a:ln w="12700">
              <a:solidFill>
                <a:srgbClr val="000000"/>
              </a:solidFill>
              <a:miter lim="800000"/>
              <a:headEnd/>
              <a:tailEnd/>
            </a:ln>
            <a:effectLst/>
          </p:spPr>
          <p:txBody>
            <a:bodyPr wrap="none" anchor="ctr"/>
            <a:lstStyle/>
            <a:p>
              <a:pPr algn="ctr"/>
              <a:r>
                <a:rPr lang="en-US" sz="900" b="1">
                  <a:solidFill>
                    <a:srgbClr val="000000"/>
                  </a:solidFill>
                  <a:latin typeface="Arial" pitchFamily="34" charset="0"/>
                </a:rPr>
                <a:t>Node Memory</a:t>
              </a:r>
            </a:p>
          </p:txBody>
        </p:sp>
      </p:grpSp>
      <p:sp>
        <p:nvSpPr>
          <p:cNvPr id="81" name="Text Box 2124"/>
          <p:cNvSpPr txBox="1">
            <a:spLocks noChangeArrowheads="1"/>
          </p:cNvSpPr>
          <p:nvPr/>
        </p:nvSpPr>
        <p:spPr bwMode="auto">
          <a:xfrm>
            <a:off x="5480050" y="2207248"/>
            <a:ext cx="1011238" cy="274638"/>
          </a:xfrm>
          <a:prstGeom prst="rect">
            <a:avLst/>
          </a:prstGeom>
          <a:noFill/>
          <a:ln w="12700">
            <a:noFill/>
            <a:miter lim="800000"/>
            <a:headEnd/>
            <a:tailEnd/>
          </a:ln>
          <a:effectLst/>
        </p:spPr>
        <p:txBody>
          <a:bodyPr wrap="none">
            <a:spAutoFit/>
          </a:bodyPr>
          <a:lstStyle/>
          <a:p>
            <a:r>
              <a:rPr lang="en-US" sz="1200" b="1">
                <a:solidFill>
                  <a:srgbClr val="000000"/>
                </a:solidFill>
                <a:latin typeface="Arial Narrow" pitchFamily="34" charset="0"/>
              </a:rPr>
              <a:t>~ 1 CPU cycle</a:t>
            </a:r>
          </a:p>
        </p:txBody>
      </p:sp>
      <p:sp>
        <p:nvSpPr>
          <p:cNvPr id="82" name="Text Box 2125"/>
          <p:cNvSpPr txBox="1">
            <a:spLocks noChangeArrowheads="1"/>
          </p:cNvSpPr>
          <p:nvPr/>
        </p:nvSpPr>
        <p:spPr bwMode="auto">
          <a:xfrm>
            <a:off x="5200650" y="3126411"/>
            <a:ext cx="1290638" cy="274637"/>
          </a:xfrm>
          <a:prstGeom prst="rect">
            <a:avLst/>
          </a:prstGeom>
          <a:noFill/>
          <a:ln w="12700">
            <a:noFill/>
            <a:miter lim="800000"/>
            <a:headEnd/>
            <a:tailEnd/>
          </a:ln>
          <a:effectLst/>
        </p:spPr>
        <p:txBody>
          <a:bodyPr wrap="none">
            <a:spAutoFit/>
          </a:bodyPr>
          <a:lstStyle/>
          <a:p>
            <a:r>
              <a:rPr lang="en-US" sz="1200" b="1">
                <a:solidFill>
                  <a:srgbClr val="000000"/>
                </a:solidFill>
                <a:latin typeface="Arial Narrow" pitchFamily="34" charset="0"/>
              </a:rPr>
              <a:t>~ 1000 CPU cycles</a:t>
            </a:r>
          </a:p>
        </p:txBody>
      </p:sp>
      <p:sp>
        <p:nvSpPr>
          <p:cNvPr id="83" name="Text Box 2126"/>
          <p:cNvSpPr txBox="1">
            <a:spLocks noChangeArrowheads="1"/>
          </p:cNvSpPr>
          <p:nvPr/>
        </p:nvSpPr>
        <p:spPr bwMode="auto">
          <a:xfrm>
            <a:off x="3216275" y="5599468"/>
            <a:ext cx="2711450" cy="558800"/>
          </a:xfrm>
          <a:prstGeom prst="rect">
            <a:avLst/>
          </a:prstGeom>
          <a:noFill/>
          <a:ln w="12700">
            <a:noFill/>
            <a:miter lim="800000"/>
            <a:headEnd/>
            <a:tailEnd/>
          </a:ln>
          <a:effectLst/>
        </p:spPr>
        <p:txBody>
          <a:bodyPr>
            <a:spAutoFit/>
          </a:bodyPr>
          <a:lstStyle/>
          <a:p>
            <a:pPr algn="ctr">
              <a:lnSpc>
                <a:spcPct val="85000"/>
              </a:lnSpc>
            </a:pPr>
            <a:r>
              <a:rPr lang="en-US" sz="1200" dirty="0">
                <a:solidFill>
                  <a:srgbClr val="000000"/>
                </a:solidFill>
                <a:latin typeface="Arial Narrow" pitchFamily="34" charset="0"/>
              </a:rPr>
              <a:t>Three Levels of Memory</a:t>
            </a:r>
          </a:p>
          <a:p>
            <a:pPr algn="ctr">
              <a:lnSpc>
                <a:spcPct val="85000"/>
              </a:lnSpc>
            </a:pPr>
            <a:r>
              <a:rPr lang="en-US" sz="1200" dirty="0">
                <a:solidFill>
                  <a:srgbClr val="000000"/>
                </a:solidFill>
                <a:latin typeface="Arial Narrow" pitchFamily="34" charset="0"/>
              </a:rPr>
              <a:t>Access times: 1 Word/ CPU cycle to</a:t>
            </a:r>
            <a:br>
              <a:rPr lang="en-US" sz="1200" dirty="0">
                <a:solidFill>
                  <a:srgbClr val="000000"/>
                </a:solidFill>
                <a:latin typeface="Arial Narrow" pitchFamily="34" charset="0"/>
              </a:rPr>
            </a:br>
            <a:r>
              <a:rPr lang="en-US" sz="1200" dirty="0">
                <a:solidFill>
                  <a:srgbClr val="000000"/>
                </a:solidFill>
                <a:latin typeface="Arial Narrow" pitchFamily="34" charset="0"/>
              </a:rPr>
              <a:t>1 Word/1000 CPU cycles </a:t>
            </a:r>
          </a:p>
        </p:txBody>
      </p:sp>
      <p:sp>
        <p:nvSpPr>
          <p:cNvPr id="84" name="Text Box 2127"/>
          <p:cNvSpPr txBox="1">
            <a:spLocks noChangeArrowheads="1"/>
          </p:cNvSpPr>
          <p:nvPr/>
        </p:nvSpPr>
        <p:spPr bwMode="auto">
          <a:xfrm>
            <a:off x="4602163" y="1711948"/>
            <a:ext cx="1843087" cy="517525"/>
          </a:xfrm>
          <a:prstGeom prst="rect">
            <a:avLst/>
          </a:prstGeom>
          <a:noFill/>
          <a:ln w="9525">
            <a:noFill/>
            <a:miter lim="800000"/>
            <a:headEnd/>
            <a:tailEnd/>
          </a:ln>
          <a:effectLst/>
        </p:spPr>
        <p:txBody>
          <a:bodyPr>
            <a:spAutoFit/>
          </a:bodyPr>
          <a:lstStyle/>
          <a:p>
            <a:r>
              <a:rPr lang="en-US" sz="1400" b="1">
                <a:solidFill>
                  <a:srgbClr val="000000"/>
                </a:solidFill>
                <a:latin typeface="Arial Narrow" pitchFamily="34" charset="0"/>
              </a:rPr>
              <a:t>Access Times for 1 Word from memory:</a:t>
            </a:r>
          </a:p>
        </p:txBody>
      </p:sp>
      <p:sp>
        <p:nvSpPr>
          <p:cNvPr id="85" name="AutoShape 2128"/>
          <p:cNvSpPr>
            <a:spLocks noChangeArrowheads="1"/>
          </p:cNvSpPr>
          <p:nvPr/>
        </p:nvSpPr>
        <p:spPr bwMode="auto">
          <a:xfrm rot="5400000" flipH="1">
            <a:off x="4090987" y="2554911"/>
            <a:ext cx="530225" cy="533400"/>
          </a:xfrm>
          <a:custGeom>
            <a:avLst/>
            <a:gdLst>
              <a:gd name="G0" fmla="+- -275617 0 0"/>
              <a:gd name="G1" fmla="+- 10625756 0 0"/>
              <a:gd name="G2" fmla="+- -275617 0 10625756"/>
              <a:gd name="G3" fmla="+- 10800 0 0"/>
              <a:gd name="G4" fmla="+- 0 0 -275617"/>
              <a:gd name="T0" fmla="*/ 360 256 1"/>
              <a:gd name="T1" fmla="*/ 0 256 1"/>
              <a:gd name="G5" fmla="+- G2 T0 T1"/>
              <a:gd name="G6" fmla="?: G2 G2 G5"/>
              <a:gd name="G7" fmla="+- 0 0 G6"/>
              <a:gd name="G8" fmla="+- 7895 0 0"/>
              <a:gd name="G9" fmla="+- 0 0 10625756"/>
              <a:gd name="G10" fmla="+- 7895 0 2700"/>
              <a:gd name="G11" fmla="cos G10 -275617"/>
              <a:gd name="G12" fmla="sin G10 -275617"/>
              <a:gd name="G13" fmla="cos 13500 -275617"/>
              <a:gd name="G14" fmla="sin 13500 -275617"/>
              <a:gd name="G15" fmla="+- G11 10800 0"/>
              <a:gd name="G16" fmla="+- G12 10800 0"/>
              <a:gd name="G17" fmla="+- G13 10800 0"/>
              <a:gd name="G18" fmla="+- G14 10800 0"/>
              <a:gd name="G19" fmla="*/ 7895 1 2"/>
              <a:gd name="G20" fmla="+- G19 5400 0"/>
              <a:gd name="G21" fmla="cos G20 -275617"/>
              <a:gd name="G22" fmla="sin G20 -275617"/>
              <a:gd name="G23" fmla="+- G21 10800 0"/>
              <a:gd name="G24" fmla="+- G12 G23 G22"/>
              <a:gd name="G25" fmla="+- G22 G23 G11"/>
              <a:gd name="G26" fmla="cos 10800 -275617"/>
              <a:gd name="G27" fmla="sin 10800 -275617"/>
              <a:gd name="G28" fmla="cos 7895 -275617"/>
              <a:gd name="G29" fmla="sin 7895 -275617"/>
              <a:gd name="G30" fmla="+- G26 10800 0"/>
              <a:gd name="G31" fmla="+- G27 10800 0"/>
              <a:gd name="G32" fmla="+- G28 10800 0"/>
              <a:gd name="G33" fmla="+- G29 10800 0"/>
              <a:gd name="G34" fmla="+- G19 5400 0"/>
              <a:gd name="G35" fmla="cos G34 10625756"/>
              <a:gd name="G36" fmla="sin G34 10625756"/>
              <a:gd name="G37" fmla="+/ 10625756 -275617 2"/>
              <a:gd name="T2" fmla="*/ 180 256 1"/>
              <a:gd name="T3" fmla="*/ 0 256 1"/>
              <a:gd name="G38" fmla="+- G37 T2 T3"/>
              <a:gd name="G39" fmla="?: G2 G37 G38"/>
              <a:gd name="G40" fmla="cos 10800 G39"/>
              <a:gd name="G41" fmla="sin 10800 G39"/>
              <a:gd name="G42" fmla="cos 7895 G39"/>
              <a:gd name="G43" fmla="sin 7895 G39"/>
              <a:gd name="G44" fmla="+- G40 10800 0"/>
              <a:gd name="G45" fmla="+- G41 10800 0"/>
              <a:gd name="G46" fmla="+- G42 10800 0"/>
              <a:gd name="G47" fmla="+- G43 10800 0"/>
              <a:gd name="G48" fmla="+- G35 10800 0"/>
              <a:gd name="G49" fmla="+- G36 10800 0"/>
              <a:gd name="T4" fmla="*/ 8732 w 21600"/>
              <a:gd name="T5" fmla="*/ 199 h 21600"/>
              <a:gd name="T6" fmla="*/ 1902 w 21600"/>
              <a:gd name="T7" fmla="*/ 13667 h 21600"/>
              <a:gd name="T8" fmla="*/ 9288 w 21600"/>
              <a:gd name="T9" fmla="*/ 3050 h 21600"/>
              <a:gd name="T10" fmla="*/ 24263 w 21600"/>
              <a:gd name="T11" fmla="*/ 9809 h 21600"/>
              <a:gd name="T12" fmla="*/ 20427 w 21600"/>
              <a:gd name="T13" fmla="*/ 14255 h 21600"/>
              <a:gd name="T14" fmla="*/ 15981 w 21600"/>
              <a:gd name="T15" fmla="*/ 1041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673" y="10221"/>
                </a:moveTo>
                <a:cubicBezTo>
                  <a:pt x="18370" y="6096"/>
                  <a:pt x="14935" y="2905"/>
                  <a:pt x="10800" y="2905"/>
                </a:cubicBezTo>
                <a:cubicBezTo>
                  <a:pt x="6439" y="2905"/>
                  <a:pt x="2905" y="6439"/>
                  <a:pt x="2905" y="10800"/>
                </a:cubicBezTo>
                <a:cubicBezTo>
                  <a:pt x="2904" y="11622"/>
                  <a:pt x="3033" y="12439"/>
                  <a:pt x="3285" y="13221"/>
                </a:cubicBezTo>
                <a:lnTo>
                  <a:pt x="520" y="14112"/>
                </a:lnTo>
                <a:cubicBezTo>
                  <a:pt x="175" y="13042"/>
                  <a:pt x="0" y="11924"/>
                  <a:pt x="0" y="10800"/>
                </a:cubicBezTo>
                <a:cubicBezTo>
                  <a:pt x="0" y="4835"/>
                  <a:pt x="4835" y="0"/>
                  <a:pt x="10800" y="0"/>
                </a:cubicBezTo>
                <a:cubicBezTo>
                  <a:pt x="16457" y="-1"/>
                  <a:pt x="21156" y="4365"/>
                  <a:pt x="21570" y="10007"/>
                </a:cubicBezTo>
                <a:lnTo>
                  <a:pt x="24263" y="9809"/>
                </a:lnTo>
                <a:lnTo>
                  <a:pt x="20427" y="14255"/>
                </a:lnTo>
                <a:lnTo>
                  <a:pt x="15981" y="10419"/>
                </a:lnTo>
                <a:lnTo>
                  <a:pt x="18673" y="10221"/>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86" name="AutoShape 2129"/>
          <p:cNvSpPr>
            <a:spLocks noChangeArrowheads="1"/>
          </p:cNvSpPr>
          <p:nvPr/>
        </p:nvSpPr>
        <p:spPr bwMode="auto">
          <a:xfrm rot="5400000" flipH="1">
            <a:off x="3967162" y="2621586"/>
            <a:ext cx="854075" cy="762000"/>
          </a:xfrm>
          <a:custGeom>
            <a:avLst/>
            <a:gdLst>
              <a:gd name="G0" fmla="+- -233948 0 0"/>
              <a:gd name="G1" fmla="+- -10386826 0 0"/>
              <a:gd name="G2" fmla="+- -233948 0 -10386826"/>
              <a:gd name="G3" fmla="+- 10800 0 0"/>
              <a:gd name="G4" fmla="+- 0 0 -233948"/>
              <a:gd name="T0" fmla="*/ 360 256 1"/>
              <a:gd name="T1" fmla="*/ 0 256 1"/>
              <a:gd name="G5" fmla="+- G2 T0 T1"/>
              <a:gd name="G6" fmla="?: G2 G2 G5"/>
              <a:gd name="G7" fmla="+- 0 0 G6"/>
              <a:gd name="G8" fmla="+- 8688 0 0"/>
              <a:gd name="G9" fmla="+- 0 0 -10386826"/>
              <a:gd name="G10" fmla="+- 8688 0 2700"/>
              <a:gd name="G11" fmla="cos G10 -233948"/>
              <a:gd name="G12" fmla="sin G10 -233948"/>
              <a:gd name="G13" fmla="cos 13500 -233948"/>
              <a:gd name="G14" fmla="sin 13500 -233948"/>
              <a:gd name="G15" fmla="+- G11 10800 0"/>
              <a:gd name="G16" fmla="+- G12 10800 0"/>
              <a:gd name="G17" fmla="+- G13 10800 0"/>
              <a:gd name="G18" fmla="+- G14 10800 0"/>
              <a:gd name="G19" fmla="*/ 8688 1 2"/>
              <a:gd name="G20" fmla="+- G19 5400 0"/>
              <a:gd name="G21" fmla="cos G20 -233948"/>
              <a:gd name="G22" fmla="sin G20 -233948"/>
              <a:gd name="G23" fmla="+- G21 10800 0"/>
              <a:gd name="G24" fmla="+- G12 G23 G22"/>
              <a:gd name="G25" fmla="+- G22 G23 G11"/>
              <a:gd name="G26" fmla="cos 10800 -233948"/>
              <a:gd name="G27" fmla="sin 10800 -233948"/>
              <a:gd name="G28" fmla="cos 8688 -233948"/>
              <a:gd name="G29" fmla="sin 8688 -233948"/>
              <a:gd name="G30" fmla="+- G26 10800 0"/>
              <a:gd name="G31" fmla="+- G27 10800 0"/>
              <a:gd name="G32" fmla="+- G28 10800 0"/>
              <a:gd name="G33" fmla="+- G29 10800 0"/>
              <a:gd name="G34" fmla="+- G19 5400 0"/>
              <a:gd name="G35" fmla="cos G34 -10386826"/>
              <a:gd name="G36" fmla="sin G34 -10386826"/>
              <a:gd name="G37" fmla="+/ -10386826 -233948 2"/>
              <a:gd name="T2" fmla="*/ 180 256 1"/>
              <a:gd name="T3" fmla="*/ 0 256 1"/>
              <a:gd name="G38" fmla="+- G37 T2 T3"/>
              <a:gd name="G39" fmla="?: G2 G37 G38"/>
              <a:gd name="G40" fmla="cos 10800 G39"/>
              <a:gd name="G41" fmla="sin 10800 G39"/>
              <a:gd name="G42" fmla="cos 8688 G39"/>
              <a:gd name="G43" fmla="sin 8688 G39"/>
              <a:gd name="G44" fmla="+- G40 10800 0"/>
              <a:gd name="G45" fmla="+- G41 10800 0"/>
              <a:gd name="G46" fmla="+- G42 10800 0"/>
              <a:gd name="G47" fmla="+- G43 10800 0"/>
              <a:gd name="G48" fmla="+- G35 10800 0"/>
              <a:gd name="G49" fmla="+- G36 10800 0"/>
              <a:gd name="T4" fmla="*/ 12483 w 21600"/>
              <a:gd name="T5" fmla="*/ 132 h 21600"/>
              <a:gd name="T6" fmla="*/ 1734 w 21600"/>
              <a:gd name="T7" fmla="*/ 7227 h 21600"/>
              <a:gd name="T8" fmla="*/ 12154 w 21600"/>
              <a:gd name="T9" fmla="*/ 2218 h 21600"/>
              <a:gd name="T10" fmla="*/ 24273 w 21600"/>
              <a:gd name="T11" fmla="*/ 9959 h 21600"/>
              <a:gd name="T12" fmla="*/ 20759 w 21600"/>
              <a:gd name="T13" fmla="*/ 13942 h 21600"/>
              <a:gd name="T14" fmla="*/ 16776 w 21600"/>
              <a:gd name="T15" fmla="*/ 1042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471" y="10259"/>
                </a:moveTo>
                <a:cubicBezTo>
                  <a:pt x="19185" y="5679"/>
                  <a:pt x="15388" y="2112"/>
                  <a:pt x="10800" y="2112"/>
                </a:cubicBezTo>
                <a:cubicBezTo>
                  <a:pt x="7231" y="2111"/>
                  <a:pt x="4025" y="4294"/>
                  <a:pt x="2717" y="7614"/>
                </a:cubicBezTo>
                <a:lnTo>
                  <a:pt x="752" y="6840"/>
                </a:lnTo>
                <a:cubicBezTo>
                  <a:pt x="2378" y="2712"/>
                  <a:pt x="6363" y="-1"/>
                  <a:pt x="10800" y="0"/>
                </a:cubicBezTo>
                <a:cubicBezTo>
                  <a:pt x="16503" y="0"/>
                  <a:pt x="21223" y="4435"/>
                  <a:pt x="21579" y="10127"/>
                </a:cubicBezTo>
                <a:lnTo>
                  <a:pt x="24273" y="9959"/>
                </a:lnTo>
                <a:lnTo>
                  <a:pt x="20759" y="13942"/>
                </a:lnTo>
                <a:lnTo>
                  <a:pt x="16776" y="10427"/>
                </a:lnTo>
                <a:lnTo>
                  <a:pt x="19471" y="10259"/>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87" name="AutoShape 2130"/>
          <p:cNvSpPr>
            <a:spLocks noChangeArrowheads="1"/>
          </p:cNvSpPr>
          <p:nvPr/>
        </p:nvSpPr>
        <p:spPr bwMode="auto">
          <a:xfrm rot="5400000" flipH="1">
            <a:off x="3432969" y="2750967"/>
            <a:ext cx="2012950" cy="1633538"/>
          </a:xfrm>
          <a:custGeom>
            <a:avLst/>
            <a:gdLst>
              <a:gd name="G0" fmla="+- -226868 0 0"/>
              <a:gd name="G1" fmla="+- -11470678 0 0"/>
              <a:gd name="G2" fmla="+- -226868 0 -11470678"/>
              <a:gd name="G3" fmla="+- 10800 0 0"/>
              <a:gd name="G4" fmla="+- 0 0 -226868"/>
              <a:gd name="T0" fmla="*/ 360 256 1"/>
              <a:gd name="T1" fmla="*/ 0 256 1"/>
              <a:gd name="G5" fmla="+- G2 T0 T1"/>
              <a:gd name="G6" fmla="?: G2 G2 G5"/>
              <a:gd name="G7" fmla="+- 0 0 G6"/>
              <a:gd name="G8" fmla="+- 9324 0 0"/>
              <a:gd name="G9" fmla="+- 0 0 -11470678"/>
              <a:gd name="G10" fmla="+- 9324 0 2700"/>
              <a:gd name="G11" fmla="cos G10 -226868"/>
              <a:gd name="G12" fmla="sin G10 -226868"/>
              <a:gd name="G13" fmla="cos 13500 -226868"/>
              <a:gd name="G14" fmla="sin 13500 -226868"/>
              <a:gd name="G15" fmla="+- G11 10800 0"/>
              <a:gd name="G16" fmla="+- G12 10800 0"/>
              <a:gd name="G17" fmla="+- G13 10800 0"/>
              <a:gd name="G18" fmla="+- G14 10800 0"/>
              <a:gd name="G19" fmla="*/ 9324 1 2"/>
              <a:gd name="G20" fmla="+- G19 5400 0"/>
              <a:gd name="G21" fmla="cos G20 -226868"/>
              <a:gd name="G22" fmla="sin G20 -226868"/>
              <a:gd name="G23" fmla="+- G21 10800 0"/>
              <a:gd name="G24" fmla="+- G12 G23 G22"/>
              <a:gd name="G25" fmla="+- G22 G23 G11"/>
              <a:gd name="G26" fmla="cos 10800 -226868"/>
              <a:gd name="G27" fmla="sin 10800 -226868"/>
              <a:gd name="G28" fmla="cos 9324 -226868"/>
              <a:gd name="G29" fmla="sin 9324 -226868"/>
              <a:gd name="G30" fmla="+- G26 10800 0"/>
              <a:gd name="G31" fmla="+- G27 10800 0"/>
              <a:gd name="G32" fmla="+- G28 10800 0"/>
              <a:gd name="G33" fmla="+- G29 10800 0"/>
              <a:gd name="G34" fmla="+- G19 5400 0"/>
              <a:gd name="G35" fmla="cos G34 -11470678"/>
              <a:gd name="G36" fmla="sin G34 -11470678"/>
              <a:gd name="G37" fmla="+/ -11470678 -226868 2"/>
              <a:gd name="T2" fmla="*/ 180 256 1"/>
              <a:gd name="T3" fmla="*/ 0 256 1"/>
              <a:gd name="G38" fmla="+- G37 T2 T3"/>
              <a:gd name="G39" fmla="?: G2 G37 G38"/>
              <a:gd name="G40" fmla="cos 10800 G39"/>
              <a:gd name="G41" fmla="sin 10800 G39"/>
              <a:gd name="G42" fmla="cos 9324 G39"/>
              <a:gd name="G43" fmla="sin 9324 G39"/>
              <a:gd name="G44" fmla="+- G40 10800 0"/>
              <a:gd name="G45" fmla="+- G41 10800 0"/>
              <a:gd name="G46" fmla="+- G42 10800 0"/>
              <a:gd name="G47" fmla="+- G43 10800 0"/>
              <a:gd name="G48" fmla="+- G35 10800 0"/>
              <a:gd name="G49" fmla="+- G36 10800 0"/>
              <a:gd name="T4" fmla="*/ 10942 w 21600"/>
              <a:gd name="T5" fmla="*/ 0 h 21600"/>
              <a:gd name="T6" fmla="*/ 775 w 21600"/>
              <a:gd name="T7" fmla="*/ 9928 h 21600"/>
              <a:gd name="T8" fmla="*/ 10922 w 21600"/>
              <a:gd name="T9" fmla="*/ 1476 h 21600"/>
              <a:gd name="T10" fmla="*/ 24275 w 21600"/>
              <a:gd name="T11" fmla="*/ 9984 h 21600"/>
              <a:gd name="T12" fmla="*/ 21051 w 21600"/>
              <a:gd name="T13" fmla="*/ 13624 h 21600"/>
              <a:gd name="T14" fmla="*/ 17411 w 21600"/>
              <a:gd name="T15" fmla="*/ 104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106" y="10236"/>
                </a:moveTo>
                <a:cubicBezTo>
                  <a:pt x="19809" y="5315"/>
                  <a:pt x="15730" y="1476"/>
                  <a:pt x="10800" y="1476"/>
                </a:cubicBezTo>
                <a:cubicBezTo>
                  <a:pt x="5963" y="1475"/>
                  <a:pt x="1930" y="5173"/>
                  <a:pt x="1511" y="9992"/>
                </a:cubicBezTo>
                <a:lnTo>
                  <a:pt x="40" y="9864"/>
                </a:lnTo>
                <a:cubicBezTo>
                  <a:pt x="526" y="4283"/>
                  <a:pt x="5198" y="-1"/>
                  <a:pt x="10800" y="0"/>
                </a:cubicBezTo>
                <a:cubicBezTo>
                  <a:pt x="16511" y="0"/>
                  <a:pt x="21235" y="4446"/>
                  <a:pt x="21580" y="10147"/>
                </a:cubicBezTo>
                <a:lnTo>
                  <a:pt x="24275" y="9984"/>
                </a:lnTo>
                <a:lnTo>
                  <a:pt x="21051" y="13624"/>
                </a:lnTo>
                <a:lnTo>
                  <a:pt x="17411" y="10400"/>
                </a:lnTo>
                <a:lnTo>
                  <a:pt x="20106" y="10236"/>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88" name="Line 2131"/>
          <p:cNvSpPr>
            <a:spLocks noChangeShapeType="1"/>
          </p:cNvSpPr>
          <p:nvPr/>
        </p:nvSpPr>
        <p:spPr bwMode="auto">
          <a:xfrm flipV="1">
            <a:off x="4549775" y="2410448"/>
            <a:ext cx="1057275" cy="536575"/>
          </a:xfrm>
          <a:prstGeom prst="line">
            <a:avLst/>
          </a:prstGeom>
          <a:noFill/>
          <a:ln w="9525">
            <a:solidFill>
              <a:srgbClr val="000000"/>
            </a:solidFill>
            <a:round/>
            <a:headEnd type="stealth" w="sm" len="med"/>
            <a:tailEnd/>
          </a:ln>
          <a:effectLst/>
        </p:spPr>
        <p:txBody>
          <a:bodyPr wrap="none" anchor="ctr"/>
          <a:lstStyle/>
          <a:p>
            <a:endParaRPr lang="en-US"/>
          </a:p>
        </p:txBody>
      </p:sp>
      <p:sp>
        <p:nvSpPr>
          <p:cNvPr id="89" name="Text Box 2132"/>
          <p:cNvSpPr txBox="1">
            <a:spLocks noChangeArrowheads="1"/>
          </p:cNvSpPr>
          <p:nvPr/>
        </p:nvSpPr>
        <p:spPr bwMode="auto">
          <a:xfrm>
            <a:off x="5270500" y="2658098"/>
            <a:ext cx="1220788" cy="274638"/>
          </a:xfrm>
          <a:prstGeom prst="rect">
            <a:avLst/>
          </a:prstGeom>
          <a:noFill/>
          <a:ln w="12700">
            <a:noFill/>
            <a:miter lim="800000"/>
            <a:headEnd/>
            <a:tailEnd/>
          </a:ln>
          <a:effectLst/>
        </p:spPr>
        <p:txBody>
          <a:bodyPr wrap="none">
            <a:spAutoFit/>
          </a:bodyPr>
          <a:lstStyle/>
          <a:p>
            <a:r>
              <a:rPr lang="en-US" sz="1200" b="1">
                <a:solidFill>
                  <a:srgbClr val="000000"/>
                </a:solidFill>
                <a:latin typeface="Arial Narrow" pitchFamily="34" charset="0"/>
              </a:rPr>
              <a:t>~ 100 CPU cycles</a:t>
            </a:r>
          </a:p>
        </p:txBody>
      </p:sp>
      <p:sp>
        <p:nvSpPr>
          <p:cNvPr id="90" name="Line 2133"/>
          <p:cNvSpPr>
            <a:spLocks noChangeShapeType="1"/>
          </p:cNvSpPr>
          <p:nvPr/>
        </p:nvSpPr>
        <p:spPr bwMode="auto">
          <a:xfrm flipV="1">
            <a:off x="4702175" y="2850186"/>
            <a:ext cx="646113" cy="258762"/>
          </a:xfrm>
          <a:prstGeom prst="line">
            <a:avLst/>
          </a:prstGeom>
          <a:noFill/>
          <a:ln w="9525">
            <a:solidFill>
              <a:srgbClr val="000000"/>
            </a:solidFill>
            <a:round/>
            <a:headEnd type="stealth" w="sm" len="med"/>
            <a:tailEnd/>
          </a:ln>
          <a:effectLst/>
        </p:spPr>
        <p:txBody>
          <a:bodyPr wrap="none" anchor="ctr"/>
          <a:lstStyle/>
          <a:p>
            <a:endParaRPr lang="en-US"/>
          </a:p>
        </p:txBody>
      </p:sp>
      <p:sp>
        <p:nvSpPr>
          <p:cNvPr id="91" name="Footer Placeholder 7"/>
          <p:cNvSpPr>
            <a:spLocks noGrp="1"/>
          </p:cNvSpPr>
          <p:nvPr>
            <p:ph type="ftr" sz="quarter" idx="10"/>
          </p:nvPr>
        </p:nvSpPr>
        <p:spPr bwMode="auto">
          <a:xfrm>
            <a:off x="3124200" y="6353969"/>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92" name="Slide Number Placeholder 39"/>
          <p:cNvSpPr txBox="1">
            <a:spLocks/>
          </p:cNvSpPr>
          <p:nvPr/>
        </p:nvSpPr>
        <p:spPr bwMode="auto">
          <a:xfrm>
            <a:off x="8413750" y="6353969"/>
            <a:ext cx="381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944929-F3F1-48F8-BC26-BA0BFE417CEF}" type="slidenum">
              <a:rPr kumimoji="0" lang="en-US" sz="1200" b="0" i="0" u="none" strike="noStrike" kern="1200" cap="none" spc="0" normalizeH="0" baseline="0" noProof="0" smtClean="0">
                <a:ln>
                  <a:noFill/>
                </a:ln>
                <a:solidFill>
                  <a:srgbClr val="106636"/>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19</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Rectangle 1026"/>
          <p:cNvSpPr txBox="1">
            <a:spLocks noChangeArrowheads="1"/>
          </p:cNvSpPr>
          <p:nvPr/>
        </p:nvSpPr>
        <p:spPr bwMode="auto">
          <a:xfrm>
            <a:off x="709609" y="-71464"/>
            <a:ext cx="7700962"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106636"/>
                </a:solidFill>
                <a:effectLst/>
                <a:uLnTx/>
                <a:uFillTx/>
                <a:latin typeface="Arial" charset="0"/>
                <a:ea typeface="+mj-ea"/>
                <a:cs typeface="Arial" charset="0"/>
              </a:rPr>
              <a:t>SciDAC</a:t>
            </a: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 Investment Strategy, Year #1</a:t>
            </a:r>
            <a:endParaRPr kumimoji="0" lang="en-US" sz="2400" b="0" i="0" u="none" strike="noStrike" kern="1200" cap="none" spc="0" normalizeH="0" baseline="0" noProof="0" dirty="0">
              <a:ln>
                <a:noFill/>
              </a:ln>
              <a:solidFill>
                <a:srgbClr val="106636"/>
              </a:solidFill>
              <a:effectLst/>
              <a:uLnTx/>
              <a:uFillTx/>
              <a:latin typeface="Arial" charset="0"/>
              <a:ea typeface="+mj-ea"/>
              <a:cs typeface="Arial" charset="0"/>
            </a:endParaRPr>
          </a:p>
        </p:txBody>
      </p:sp>
      <p:sp>
        <p:nvSpPr>
          <p:cNvPr id="8" name="Text Box 1030"/>
          <p:cNvSpPr txBox="1">
            <a:spLocks noChangeArrowheads="1"/>
          </p:cNvSpPr>
          <p:nvPr/>
        </p:nvSpPr>
        <p:spPr bwMode="auto">
          <a:xfrm>
            <a:off x="112881" y="1753630"/>
            <a:ext cx="2180405" cy="707886"/>
          </a:xfrm>
          <a:prstGeom prst="rect">
            <a:avLst/>
          </a:prstGeom>
          <a:noFill/>
          <a:ln w="9525">
            <a:noFill/>
            <a:miter lim="800000"/>
            <a:headEnd/>
            <a:tailEnd/>
          </a:ln>
          <a:effectLst/>
        </p:spPr>
        <p:txBody>
          <a:bodyPr wrap="none" anchor="ctr">
            <a:spAutoFit/>
          </a:bodyPr>
          <a:lstStyle/>
          <a:p>
            <a:r>
              <a:rPr lang="en-US" sz="2000" b="1" dirty="0">
                <a:effectLst/>
                <a:latin typeface="Arial Narrow" pitchFamily="34" charset="0"/>
              </a:rPr>
              <a:t>Scientific Challenge</a:t>
            </a:r>
          </a:p>
          <a:p>
            <a:r>
              <a:rPr lang="en-US" sz="2000" b="1" dirty="0">
                <a:effectLst/>
                <a:latin typeface="Arial Narrow" pitchFamily="34" charset="0"/>
              </a:rPr>
              <a:t>Teams (+$20.0M)</a:t>
            </a:r>
          </a:p>
        </p:txBody>
      </p:sp>
      <p:sp>
        <p:nvSpPr>
          <p:cNvPr id="13" name="Text Box 1033"/>
          <p:cNvSpPr txBox="1">
            <a:spLocks noChangeArrowheads="1"/>
          </p:cNvSpPr>
          <p:nvPr/>
        </p:nvSpPr>
        <p:spPr bwMode="auto">
          <a:xfrm>
            <a:off x="112881" y="2569605"/>
            <a:ext cx="2291653" cy="707886"/>
          </a:xfrm>
          <a:prstGeom prst="rect">
            <a:avLst/>
          </a:prstGeom>
          <a:noFill/>
          <a:ln w="9525">
            <a:noFill/>
            <a:miter lim="800000"/>
            <a:headEnd/>
            <a:tailEnd/>
          </a:ln>
          <a:effectLst/>
        </p:spPr>
        <p:txBody>
          <a:bodyPr wrap="none" anchor="ctr">
            <a:spAutoFit/>
          </a:bodyPr>
          <a:lstStyle/>
          <a:p>
            <a:r>
              <a:rPr lang="en-US" sz="2000" b="1" dirty="0">
                <a:effectLst/>
                <a:latin typeface="Arial Narrow" pitchFamily="34" charset="0"/>
              </a:rPr>
              <a:t>Enabling Technology</a:t>
            </a:r>
          </a:p>
          <a:p>
            <a:r>
              <a:rPr lang="en-US" sz="2000" b="1" dirty="0" smtClean="0">
                <a:effectLst/>
                <a:latin typeface="Arial Narrow" pitchFamily="34" charset="0"/>
              </a:rPr>
              <a:t>(+$</a:t>
            </a:r>
            <a:r>
              <a:rPr lang="en-US" sz="2000" b="1" dirty="0">
                <a:effectLst/>
                <a:latin typeface="Arial Narrow" pitchFamily="34" charset="0"/>
              </a:rPr>
              <a:t>25.0M)</a:t>
            </a:r>
          </a:p>
        </p:txBody>
      </p:sp>
      <p:sp>
        <p:nvSpPr>
          <p:cNvPr id="14" name="Text Box 1034"/>
          <p:cNvSpPr txBox="1">
            <a:spLocks noChangeArrowheads="1"/>
          </p:cNvSpPr>
          <p:nvPr/>
        </p:nvSpPr>
        <p:spPr bwMode="auto">
          <a:xfrm>
            <a:off x="112881" y="3487973"/>
            <a:ext cx="2165978" cy="707886"/>
          </a:xfrm>
          <a:prstGeom prst="rect">
            <a:avLst/>
          </a:prstGeom>
          <a:noFill/>
          <a:ln w="9525">
            <a:noFill/>
            <a:miter lim="800000"/>
            <a:headEnd/>
            <a:tailEnd/>
          </a:ln>
          <a:effectLst/>
        </p:spPr>
        <p:txBody>
          <a:bodyPr wrap="none" anchor="ctr">
            <a:spAutoFit/>
          </a:bodyPr>
          <a:lstStyle/>
          <a:p>
            <a:r>
              <a:rPr lang="en-US" sz="2000" b="1" dirty="0" smtClean="0">
                <a:solidFill>
                  <a:srgbClr val="000000"/>
                </a:solidFill>
                <a:effectLst/>
                <a:latin typeface="Arial Narrow" pitchFamily="34" charset="0"/>
              </a:rPr>
              <a:t>Computing</a:t>
            </a:r>
            <a:endParaRPr lang="en-US" sz="2000" b="1" dirty="0">
              <a:solidFill>
                <a:srgbClr val="000000"/>
              </a:solidFill>
              <a:effectLst/>
              <a:latin typeface="Arial Narrow" pitchFamily="34" charset="0"/>
            </a:endParaRPr>
          </a:p>
          <a:p>
            <a:r>
              <a:rPr lang="en-US" sz="2000" b="1" dirty="0" smtClean="0">
                <a:solidFill>
                  <a:srgbClr val="000000"/>
                </a:solidFill>
                <a:effectLst/>
                <a:latin typeface="Arial Narrow" pitchFamily="34" charset="0"/>
              </a:rPr>
              <a:t>Hardware (+$</a:t>
            </a:r>
            <a:r>
              <a:rPr lang="en-US" sz="2000" b="1" dirty="0">
                <a:solidFill>
                  <a:srgbClr val="000000"/>
                </a:solidFill>
                <a:effectLst/>
                <a:latin typeface="Arial Narrow" pitchFamily="34" charset="0"/>
              </a:rPr>
              <a:t>12.3M)</a:t>
            </a:r>
          </a:p>
        </p:txBody>
      </p:sp>
      <p:sp>
        <p:nvSpPr>
          <p:cNvPr id="27" name="Rectangle 1051"/>
          <p:cNvSpPr>
            <a:spLocks noChangeArrowheads="1"/>
          </p:cNvSpPr>
          <p:nvPr/>
        </p:nvSpPr>
        <p:spPr bwMode="auto">
          <a:xfrm>
            <a:off x="2668755" y="1871035"/>
            <a:ext cx="1325880" cy="457200"/>
          </a:xfrm>
          <a:prstGeom prst="rect">
            <a:avLst/>
          </a:prstGeom>
          <a:gradFill rotWithShape="0">
            <a:gsLst>
              <a:gs pos="0">
                <a:srgbClr val="FF0000"/>
              </a:gs>
              <a:gs pos="50000">
                <a:srgbClr val="FFFFFF"/>
              </a:gs>
              <a:gs pos="100000">
                <a:srgbClr val="FF0000"/>
              </a:gs>
            </a:gsLst>
            <a:lin ang="5400000" scaled="1"/>
          </a:gradFill>
          <a:ln w="9525">
            <a:solidFill>
              <a:srgbClr val="000000"/>
            </a:solidFill>
            <a:miter lim="800000"/>
            <a:headEnd/>
            <a:tailEnd/>
          </a:ln>
          <a:effectLst/>
        </p:spPr>
        <p:txBody>
          <a:bodyPr wrap="none" anchor="ctr"/>
          <a:lstStyle/>
          <a:p>
            <a:pPr algn="ctr"/>
            <a:r>
              <a:rPr lang="en-US" sz="1200" b="1" dirty="0">
                <a:latin typeface="Arial Narrow" pitchFamily="34" charset="0"/>
              </a:rPr>
              <a:t>BES</a:t>
            </a:r>
          </a:p>
          <a:p>
            <a:pPr algn="ctr"/>
            <a:r>
              <a:rPr lang="en-US" sz="1200" b="1" dirty="0">
                <a:latin typeface="Arial Narrow" pitchFamily="34" charset="0"/>
              </a:rPr>
              <a:t>Challenges</a:t>
            </a:r>
          </a:p>
        </p:txBody>
      </p:sp>
      <p:sp>
        <p:nvSpPr>
          <p:cNvPr id="28" name="Rectangle 1052"/>
          <p:cNvSpPr>
            <a:spLocks noChangeArrowheads="1"/>
          </p:cNvSpPr>
          <p:nvPr/>
        </p:nvSpPr>
        <p:spPr bwMode="auto">
          <a:xfrm>
            <a:off x="4116555" y="1871035"/>
            <a:ext cx="1325880" cy="457200"/>
          </a:xfrm>
          <a:prstGeom prst="rect">
            <a:avLst/>
          </a:prstGeom>
          <a:gradFill rotWithShape="0">
            <a:gsLst>
              <a:gs pos="0">
                <a:srgbClr val="FF0000"/>
              </a:gs>
              <a:gs pos="50000">
                <a:srgbClr val="FFFFFF"/>
              </a:gs>
              <a:gs pos="100000">
                <a:srgbClr val="FF0000"/>
              </a:gs>
            </a:gsLst>
            <a:lin ang="5400000" scaled="1"/>
          </a:gradFill>
          <a:ln w="9525">
            <a:solidFill>
              <a:srgbClr val="000000"/>
            </a:solidFill>
            <a:miter lim="800000"/>
            <a:headEnd/>
            <a:tailEnd/>
          </a:ln>
          <a:effectLst/>
        </p:spPr>
        <p:txBody>
          <a:bodyPr wrap="none" anchor="ctr"/>
          <a:lstStyle/>
          <a:p>
            <a:pPr algn="ctr"/>
            <a:r>
              <a:rPr lang="en-US" sz="1200" b="1">
                <a:latin typeface="Arial Narrow" pitchFamily="34" charset="0"/>
              </a:rPr>
              <a:t>BER</a:t>
            </a:r>
          </a:p>
          <a:p>
            <a:pPr algn="ctr"/>
            <a:r>
              <a:rPr lang="en-US" sz="1200" b="1">
                <a:latin typeface="Arial Narrow" pitchFamily="34" charset="0"/>
              </a:rPr>
              <a:t>Challenges</a:t>
            </a:r>
          </a:p>
        </p:txBody>
      </p:sp>
      <p:sp>
        <p:nvSpPr>
          <p:cNvPr id="29" name="Rectangle 1053"/>
          <p:cNvSpPr>
            <a:spLocks noChangeArrowheads="1"/>
          </p:cNvSpPr>
          <p:nvPr/>
        </p:nvSpPr>
        <p:spPr bwMode="auto">
          <a:xfrm>
            <a:off x="7015330" y="1871035"/>
            <a:ext cx="1325880" cy="457200"/>
          </a:xfrm>
          <a:prstGeom prst="rect">
            <a:avLst/>
          </a:prstGeom>
          <a:gradFill rotWithShape="0">
            <a:gsLst>
              <a:gs pos="0">
                <a:srgbClr val="FF0000"/>
              </a:gs>
              <a:gs pos="50000">
                <a:srgbClr val="FFFFFF"/>
              </a:gs>
              <a:gs pos="100000">
                <a:srgbClr val="FF0000"/>
              </a:gs>
            </a:gsLst>
            <a:lin ang="5400000" scaled="1"/>
          </a:gradFill>
          <a:ln w="9525">
            <a:solidFill>
              <a:srgbClr val="000000"/>
            </a:solidFill>
            <a:miter lim="800000"/>
            <a:headEnd/>
            <a:tailEnd/>
          </a:ln>
          <a:effectLst/>
        </p:spPr>
        <p:txBody>
          <a:bodyPr wrap="none" anchor="ctr"/>
          <a:lstStyle/>
          <a:p>
            <a:pPr algn="ctr"/>
            <a:r>
              <a:rPr lang="en-US" sz="1200" b="1" dirty="0">
                <a:latin typeface="Arial Narrow" pitchFamily="34" charset="0"/>
              </a:rPr>
              <a:t>HENP</a:t>
            </a:r>
          </a:p>
          <a:p>
            <a:pPr algn="ctr"/>
            <a:r>
              <a:rPr lang="en-US" sz="1200" b="1" dirty="0">
                <a:latin typeface="Arial Narrow" pitchFamily="34" charset="0"/>
              </a:rPr>
              <a:t>Challenges</a:t>
            </a:r>
          </a:p>
        </p:txBody>
      </p:sp>
      <p:sp>
        <p:nvSpPr>
          <p:cNvPr id="30" name="Rectangle 1054"/>
          <p:cNvSpPr>
            <a:spLocks noChangeArrowheads="1"/>
          </p:cNvSpPr>
          <p:nvPr/>
        </p:nvSpPr>
        <p:spPr bwMode="auto">
          <a:xfrm>
            <a:off x="5565943" y="1871035"/>
            <a:ext cx="1325880" cy="457200"/>
          </a:xfrm>
          <a:prstGeom prst="rect">
            <a:avLst/>
          </a:prstGeom>
          <a:gradFill rotWithShape="0">
            <a:gsLst>
              <a:gs pos="0">
                <a:srgbClr val="FF0000"/>
              </a:gs>
              <a:gs pos="50000">
                <a:srgbClr val="FFFFFF"/>
              </a:gs>
              <a:gs pos="100000">
                <a:srgbClr val="FF0000"/>
              </a:gs>
            </a:gsLst>
            <a:lin ang="5400000" scaled="1"/>
          </a:gradFill>
          <a:ln w="9525">
            <a:solidFill>
              <a:srgbClr val="000000"/>
            </a:solidFill>
            <a:miter lim="800000"/>
            <a:headEnd/>
            <a:tailEnd/>
          </a:ln>
          <a:effectLst/>
        </p:spPr>
        <p:txBody>
          <a:bodyPr wrap="none" anchor="ctr"/>
          <a:lstStyle/>
          <a:p>
            <a:pPr algn="ctr"/>
            <a:r>
              <a:rPr lang="en-US" sz="1200" b="1">
                <a:latin typeface="Arial Narrow" pitchFamily="34" charset="0"/>
              </a:rPr>
              <a:t>FES</a:t>
            </a:r>
          </a:p>
          <a:p>
            <a:pPr algn="ctr"/>
            <a:r>
              <a:rPr lang="en-US" sz="1200" b="1">
                <a:latin typeface="Arial Narrow" pitchFamily="34" charset="0"/>
              </a:rPr>
              <a:t>Challenges</a:t>
            </a:r>
          </a:p>
        </p:txBody>
      </p:sp>
      <p:sp>
        <p:nvSpPr>
          <p:cNvPr id="38" name="Rectangle 1071"/>
          <p:cNvSpPr>
            <a:spLocks noChangeArrowheads="1"/>
          </p:cNvSpPr>
          <p:nvPr/>
        </p:nvSpPr>
        <p:spPr bwMode="auto">
          <a:xfrm>
            <a:off x="2459206" y="1597985"/>
            <a:ext cx="6134100" cy="3086100"/>
          </a:xfrm>
          <a:prstGeom prst="rect">
            <a:avLst/>
          </a:prstGeom>
          <a:noFill/>
          <a:ln w="19050">
            <a:solidFill>
              <a:srgbClr val="000000"/>
            </a:solidFill>
            <a:prstDash val="dash"/>
            <a:miter lim="800000"/>
            <a:headEnd/>
            <a:tailEnd/>
          </a:ln>
          <a:effectLst/>
        </p:spPr>
        <p:txBody>
          <a:bodyPr wrap="none" anchor="ctr"/>
          <a:lstStyle/>
          <a:p>
            <a:endParaRPr lang="en-US"/>
          </a:p>
        </p:txBody>
      </p:sp>
      <p:sp>
        <p:nvSpPr>
          <p:cNvPr id="39" name="Text Box 1072"/>
          <p:cNvSpPr txBox="1">
            <a:spLocks noChangeArrowheads="1"/>
          </p:cNvSpPr>
          <p:nvPr/>
        </p:nvSpPr>
        <p:spPr bwMode="auto">
          <a:xfrm>
            <a:off x="4109479" y="4328763"/>
            <a:ext cx="4474302" cy="369332"/>
          </a:xfrm>
          <a:prstGeom prst="rect">
            <a:avLst/>
          </a:prstGeom>
          <a:noFill/>
          <a:ln w="9525">
            <a:noFill/>
            <a:miter lim="800000"/>
            <a:headEnd/>
            <a:tailEnd/>
          </a:ln>
          <a:effectLst/>
        </p:spPr>
        <p:txBody>
          <a:bodyPr wrap="none" anchor="ctr">
            <a:spAutoFit/>
          </a:bodyPr>
          <a:lstStyle/>
          <a:p>
            <a:pPr algn="r"/>
            <a:r>
              <a:rPr lang="en-US" sz="1800" b="1">
                <a:solidFill>
                  <a:srgbClr val="000000"/>
                </a:solidFill>
                <a:effectLst/>
                <a:latin typeface="Arial Narrow" pitchFamily="34" charset="0"/>
              </a:rPr>
              <a:t>Collaboratory Software Infrastructure (+$10.1M)</a:t>
            </a:r>
          </a:p>
        </p:txBody>
      </p:sp>
      <p:sp>
        <p:nvSpPr>
          <p:cNvPr id="40" name="Text Box 1074"/>
          <p:cNvSpPr txBox="1">
            <a:spLocks noChangeArrowheads="1"/>
          </p:cNvSpPr>
          <p:nvPr/>
        </p:nvSpPr>
        <p:spPr bwMode="auto">
          <a:xfrm>
            <a:off x="2738911" y="4671663"/>
            <a:ext cx="5844870" cy="369332"/>
          </a:xfrm>
          <a:prstGeom prst="rect">
            <a:avLst/>
          </a:prstGeom>
          <a:noFill/>
          <a:ln w="9525">
            <a:noFill/>
            <a:miter lim="800000"/>
            <a:headEnd/>
            <a:tailEnd/>
          </a:ln>
          <a:effectLst/>
        </p:spPr>
        <p:txBody>
          <a:bodyPr wrap="none" anchor="ctr">
            <a:spAutoFit/>
          </a:bodyPr>
          <a:lstStyle/>
          <a:p>
            <a:pPr algn="r"/>
            <a:r>
              <a:rPr lang="en-US" sz="1800" b="1">
                <a:solidFill>
                  <a:srgbClr val="000000"/>
                </a:solidFill>
                <a:effectLst/>
                <a:latin typeface="Arial Narrow" pitchFamily="34" charset="0"/>
              </a:rPr>
              <a:t>Computational Science Graduate Fellowship Program (+$2.0M)</a:t>
            </a:r>
          </a:p>
        </p:txBody>
      </p:sp>
      <p:sp>
        <p:nvSpPr>
          <p:cNvPr id="45" name="Rectangle 1056"/>
          <p:cNvSpPr>
            <a:spLocks noChangeArrowheads="1"/>
          </p:cNvSpPr>
          <p:nvPr/>
        </p:nvSpPr>
        <p:spPr bwMode="auto">
          <a:xfrm>
            <a:off x="5572821" y="2674310"/>
            <a:ext cx="1325880" cy="457200"/>
          </a:xfrm>
          <a:prstGeom prst="rect">
            <a:avLst/>
          </a:prstGeom>
          <a:gradFill rotWithShape="0">
            <a:gsLst>
              <a:gs pos="0">
                <a:srgbClr val="0000FF"/>
              </a:gs>
              <a:gs pos="50000">
                <a:srgbClr val="FFFFFF"/>
              </a:gs>
              <a:gs pos="100000">
                <a:srgbClr val="0000FF"/>
              </a:gs>
            </a:gsLst>
            <a:lin ang="5400000" scaled="1"/>
          </a:gradFill>
          <a:ln w="9525">
            <a:solidFill>
              <a:srgbClr val="000000"/>
            </a:solidFill>
            <a:miter lim="800000"/>
            <a:headEnd/>
            <a:tailEnd/>
          </a:ln>
          <a:effectLst/>
        </p:spPr>
        <p:txBody>
          <a:bodyPr wrap="none" anchor="ctr"/>
          <a:lstStyle/>
          <a:p>
            <a:pPr algn="ctr"/>
            <a:r>
              <a:rPr lang="en-US" sz="1200" b="1">
                <a:latin typeface="Arial Narrow" pitchFamily="34" charset="0"/>
              </a:rPr>
              <a:t>Performance</a:t>
            </a:r>
          </a:p>
          <a:p>
            <a:pPr algn="ctr"/>
            <a:r>
              <a:rPr lang="en-US" sz="1200" b="1">
                <a:latin typeface="Arial Narrow" pitchFamily="34" charset="0"/>
              </a:rPr>
              <a:t>Tuning Tools</a:t>
            </a:r>
          </a:p>
        </p:txBody>
      </p:sp>
      <p:sp>
        <p:nvSpPr>
          <p:cNvPr id="46" name="Rectangle 1064"/>
          <p:cNvSpPr>
            <a:spLocks noChangeArrowheads="1"/>
          </p:cNvSpPr>
          <p:nvPr/>
        </p:nvSpPr>
        <p:spPr bwMode="auto">
          <a:xfrm>
            <a:off x="4120788" y="2674310"/>
            <a:ext cx="1325880" cy="457200"/>
          </a:xfrm>
          <a:prstGeom prst="rect">
            <a:avLst/>
          </a:prstGeom>
          <a:gradFill rotWithShape="0">
            <a:gsLst>
              <a:gs pos="0">
                <a:srgbClr val="0000FF"/>
              </a:gs>
              <a:gs pos="50000">
                <a:srgbClr val="FFFFFF"/>
              </a:gs>
              <a:gs pos="100000">
                <a:srgbClr val="0000FF"/>
              </a:gs>
            </a:gsLst>
            <a:lin ang="5400000" scaled="1"/>
          </a:gradFill>
          <a:ln w="9525">
            <a:solidFill>
              <a:srgbClr val="000000"/>
            </a:solidFill>
            <a:miter lim="800000"/>
            <a:headEnd/>
            <a:tailEnd/>
          </a:ln>
          <a:effectLst/>
        </p:spPr>
        <p:txBody>
          <a:bodyPr wrap="none" anchor="ctr"/>
          <a:lstStyle/>
          <a:p>
            <a:pPr algn="ctr"/>
            <a:r>
              <a:rPr lang="en-US" sz="1200" b="1">
                <a:latin typeface="Arial Narrow" pitchFamily="34" charset="0"/>
              </a:rPr>
              <a:t>Scientific Data</a:t>
            </a:r>
          </a:p>
          <a:p>
            <a:pPr algn="ctr"/>
            <a:r>
              <a:rPr lang="en-US" sz="1200" b="1">
                <a:latin typeface="Arial Narrow" pitchFamily="34" charset="0"/>
              </a:rPr>
              <a:t>Management</a:t>
            </a:r>
          </a:p>
        </p:txBody>
      </p:sp>
      <p:sp>
        <p:nvSpPr>
          <p:cNvPr id="47" name="Rectangle 1065"/>
          <p:cNvSpPr>
            <a:spLocks noChangeArrowheads="1"/>
          </p:cNvSpPr>
          <p:nvPr/>
        </p:nvSpPr>
        <p:spPr bwMode="auto">
          <a:xfrm>
            <a:off x="7024855" y="2674310"/>
            <a:ext cx="1325880" cy="457200"/>
          </a:xfrm>
          <a:prstGeom prst="rect">
            <a:avLst/>
          </a:prstGeom>
          <a:gradFill rotWithShape="0">
            <a:gsLst>
              <a:gs pos="0">
                <a:srgbClr val="0000FF"/>
              </a:gs>
              <a:gs pos="50000">
                <a:srgbClr val="FFFFFF"/>
              </a:gs>
              <a:gs pos="100000">
                <a:srgbClr val="0000FF"/>
              </a:gs>
            </a:gsLst>
            <a:lin ang="5400000" scaled="1"/>
          </a:gradFill>
          <a:ln w="9525">
            <a:solidFill>
              <a:srgbClr val="000000"/>
            </a:solidFill>
            <a:miter lim="800000"/>
            <a:headEnd/>
            <a:tailEnd/>
          </a:ln>
          <a:effectLst/>
        </p:spPr>
        <p:txBody>
          <a:bodyPr wrap="none" anchor="ctr"/>
          <a:lstStyle/>
          <a:p>
            <a:pPr algn="ctr"/>
            <a:r>
              <a:rPr lang="en-US" sz="1200" b="1" dirty="0">
                <a:latin typeface="Arial Narrow" pitchFamily="34" charset="0"/>
              </a:rPr>
              <a:t>Operating System</a:t>
            </a:r>
          </a:p>
          <a:p>
            <a:pPr algn="ctr"/>
            <a:r>
              <a:rPr lang="en-US" sz="1200" b="1" dirty="0">
                <a:latin typeface="Arial Narrow" pitchFamily="34" charset="0"/>
              </a:rPr>
              <a:t>Enhancements</a:t>
            </a:r>
          </a:p>
        </p:txBody>
      </p:sp>
      <p:sp>
        <p:nvSpPr>
          <p:cNvPr id="48" name="Rectangle 1055"/>
          <p:cNvSpPr>
            <a:spLocks noChangeArrowheads="1"/>
          </p:cNvSpPr>
          <p:nvPr/>
        </p:nvSpPr>
        <p:spPr bwMode="auto">
          <a:xfrm>
            <a:off x="2668755" y="2674310"/>
            <a:ext cx="1325880" cy="457200"/>
          </a:xfrm>
          <a:prstGeom prst="rect">
            <a:avLst/>
          </a:prstGeom>
          <a:gradFill rotWithShape="0">
            <a:gsLst>
              <a:gs pos="0">
                <a:srgbClr val="0000FF"/>
              </a:gs>
              <a:gs pos="50000">
                <a:srgbClr val="FFFFFF"/>
              </a:gs>
              <a:gs pos="100000">
                <a:srgbClr val="0000FF"/>
              </a:gs>
            </a:gsLst>
            <a:lin ang="5400000" scaled="1"/>
          </a:gradFill>
          <a:ln w="9525">
            <a:solidFill>
              <a:srgbClr val="000000"/>
            </a:solidFill>
            <a:miter lim="800000"/>
            <a:headEnd/>
            <a:tailEnd/>
          </a:ln>
          <a:effectLst/>
        </p:spPr>
        <p:txBody>
          <a:bodyPr wrap="none" anchor="ctr"/>
          <a:lstStyle/>
          <a:p>
            <a:pPr algn="ctr"/>
            <a:r>
              <a:rPr lang="en-US" sz="1200" b="1">
                <a:latin typeface="Arial Narrow" pitchFamily="34" charset="0"/>
              </a:rPr>
              <a:t>Numerical</a:t>
            </a:r>
          </a:p>
          <a:p>
            <a:pPr algn="ctr"/>
            <a:r>
              <a:rPr lang="en-US" sz="1200" b="1">
                <a:latin typeface="Arial Narrow" pitchFamily="34" charset="0"/>
              </a:rPr>
              <a:t>Algorithms</a:t>
            </a:r>
          </a:p>
        </p:txBody>
      </p:sp>
      <p:sp>
        <p:nvSpPr>
          <p:cNvPr id="35" name="Rectangle 1061"/>
          <p:cNvSpPr>
            <a:spLocks noChangeArrowheads="1"/>
          </p:cNvSpPr>
          <p:nvPr/>
        </p:nvSpPr>
        <p:spPr bwMode="auto">
          <a:xfrm>
            <a:off x="2681456" y="3445835"/>
            <a:ext cx="5667375" cy="355600"/>
          </a:xfrm>
          <a:prstGeom prst="rect">
            <a:avLst/>
          </a:prstGeom>
          <a:gradFill rotWithShape="0">
            <a:gsLst>
              <a:gs pos="0">
                <a:srgbClr val="DDDDDD"/>
              </a:gs>
              <a:gs pos="50000">
                <a:schemeClr val="bg1"/>
              </a:gs>
              <a:gs pos="100000">
                <a:srgbClr val="DDDDDD"/>
              </a:gs>
            </a:gsLst>
            <a:lin ang="5400000" scaled="1"/>
          </a:gradFill>
          <a:ln w="9525">
            <a:solidFill>
              <a:srgbClr val="000000"/>
            </a:solidFill>
            <a:miter lim="800000"/>
            <a:headEnd/>
            <a:tailEnd/>
          </a:ln>
          <a:effectLst/>
        </p:spPr>
        <p:txBody>
          <a:bodyPr wrap="none" anchor="ctr"/>
          <a:lstStyle/>
          <a:p>
            <a:r>
              <a:rPr lang="en-US" sz="1800" b="1">
                <a:solidFill>
                  <a:srgbClr val="000000"/>
                </a:solidFill>
                <a:effectLst>
                  <a:outerShdw blurRad="38100" dist="38100" dir="2700000" algn="tl">
                    <a:srgbClr val="FFFFFF"/>
                  </a:outerShdw>
                </a:effectLst>
                <a:latin typeface="Arial Narrow" pitchFamily="34" charset="0"/>
              </a:rPr>
              <a:t>ESnet</a:t>
            </a:r>
          </a:p>
        </p:txBody>
      </p:sp>
      <p:sp>
        <p:nvSpPr>
          <p:cNvPr id="10" name="Rectangle 1032"/>
          <p:cNvSpPr>
            <a:spLocks noChangeArrowheads="1"/>
          </p:cNvSpPr>
          <p:nvPr/>
        </p:nvSpPr>
        <p:spPr bwMode="auto">
          <a:xfrm>
            <a:off x="2681456" y="3874460"/>
            <a:ext cx="5667375" cy="355600"/>
          </a:xfrm>
          <a:prstGeom prst="rect">
            <a:avLst/>
          </a:prstGeom>
          <a:gradFill rotWithShape="0">
            <a:gsLst>
              <a:gs pos="0">
                <a:srgbClr val="DDDDDD"/>
              </a:gs>
              <a:gs pos="50000">
                <a:schemeClr val="bg1"/>
              </a:gs>
              <a:gs pos="100000">
                <a:srgbClr val="DDDDDD"/>
              </a:gs>
            </a:gsLst>
            <a:lin ang="5400000" scaled="1"/>
          </a:gradFill>
          <a:ln w="9525">
            <a:solidFill>
              <a:srgbClr val="000000"/>
            </a:solidFill>
            <a:miter lim="800000"/>
            <a:headEnd/>
            <a:tailEnd/>
          </a:ln>
          <a:effectLst/>
        </p:spPr>
        <p:txBody>
          <a:bodyPr wrap="none" anchor="ctr"/>
          <a:lstStyle/>
          <a:p>
            <a:r>
              <a:rPr lang="en-US" sz="1800" b="1" dirty="0">
                <a:solidFill>
                  <a:srgbClr val="000000"/>
                </a:solidFill>
                <a:effectLst>
                  <a:outerShdw blurRad="38100" dist="38100" dir="2700000" algn="tl">
                    <a:srgbClr val="FFFFFF"/>
                  </a:outerShdw>
                </a:effectLst>
                <a:latin typeface="Arial Narrow" pitchFamily="34" charset="0"/>
              </a:rPr>
              <a:t>Flagship, </a:t>
            </a:r>
            <a:r>
              <a:rPr lang="en-US" sz="1800" b="1" dirty="0" smtClean="0">
                <a:solidFill>
                  <a:srgbClr val="000000"/>
                </a:solidFill>
                <a:effectLst>
                  <a:outerShdw blurRad="38100" dist="38100" dir="2700000" algn="tl">
                    <a:srgbClr val="FFFFFF"/>
                  </a:outerShdw>
                </a:effectLst>
                <a:latin typeface="Arial Narrow" pitchFamily="34" charset="0"/>
              </a:rPr>
              <a:t>Topical, </a:t>
            </a:r>
            <a:r>
              <a:rPr lang="en-US" sz="1800" b="1" dirty="0">
                <a:solidFill>
                  <a:srgbClr val="000000"/>
                </a:solidFill>
                <a:effectLst>
                  <a:outerShdw blurRad="38100" dist="38100" dir="2700000" algn="tl">
                    <a:srgbClr val="FFFFFF"/>
                  </a:outerShdw>
                </a:effectLst>
                <a:latin typeface="Arial Narrow" pitchFamily="34" charset="0"/>
              </a:rPr>
              <a:t>and Experimental Computing Facilities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42205"/>
            <a:ext cx="9144000" cy="6900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2788338" y="2590799"/>
            <a:ext cx="3707351" cy="3771901"/>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w="28575"/>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 name="Slide Number Placeholder 3"/>
          <p:cNvSpPr txBox="1">
            <a:spLocks noGrp="1"/>
          </p:cNvSpPr>
          <p:nvPr/>
        </p:nvSpPr>
        <p:spPr>
          <a:xfrm>
            <a:off x="8382000" y="6381750"/>
            <a:ext cx="457200" cy="365125"/>
          </a:xfrm>
          <a:prstGeom prst="rect">
            <a:avLst/>
          </a:prstGeom>
          <a:noFill/>
        </p:spPr>
        <p:txBody>
          <a:bodyPr anchor="ctr"/>
          <a:lstStyle/>
          <a:p>
            <a:pPr algn="ctr" fontAlgn="auto">
              <a:spcBef>
                <a:spcPts val="0"/>
              </a:spcBef>
              <a:spcAft>
                <a:spcPts val="0"/>
              </a:spcAft>
              <a:defRPr/>
            </a:pPr>
            <a:fld id="{3A05CF6A-2BC0-4733-A0B4-8A48A5D947BC}" type="slidenum">
              <a:rPr lang="en-US" sz="1200">
                <a:solidFill>
                  <a:srgbClr val="146737"/>
                </a:solidFill>
                <a:latin typeface="+mn-lt"/>
                <a:cs typeface="Arial" pitchFamily="34" charset="0"/>
              </a:rPr>
              <a:pPr algn="ctr" fontAlgn="auto">
                <a:spcBef>
                  <a:spcPts val="0"/>
                </a:spcBef>
                <a:spcAft>
                  <a:spcPts val="0"/>
                </a:spcAft>
                <a:defRPr/>
              </a:pPr>
              <a:t>2</a:t>
            </a:fld>
            <a:endParaRPr lang="en-US" sz="1200" dirty="0">
              <a:solidFill>
                <a:srgbClr val="146737"/>
              </a:solidFill>
              <a:latin typeface="+mn-lt"/>
              <a:cs typeface="Arial" pitchFamily="34" charset="0"/>
            </a:endParaRPr>
          </a:p>
        </p:txBody>
      </p:sp>
      <p:sp>
        <p:nvSpPr>
          <p:cNvPr id="8" name="Rectangle 7"/>
          <p:cNvSpPr/>
          <p:nvPr/>
        </p:nvSpPr>
        <p:spPr>
          <a:xfrm>
            <a:off x="3683000" y="304800"/>
            <a:ext cx="1752600" cy="990600"/>
          </a:xfrm>
          <a:prstGeom prst="rect">
            <a:avLst/>
          </a:prstGeom>
          <a:noFill/>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en-US" sz="1000" b="1">
              <a:latin typeface="Arial" pitchFamily="34" charset="0"/>
            </a:endParaRPr>
          </a:p>
        </p:txBody>
      </p:sp>
      <p:sp>
        <p:nvSpPr>
          <p:cNvPr id="26630" name="TextBox 8"/>
          <p:cNvSpPr txBox="1">
            <a:spLocks noChangeArrowheads="1"/>
          </p:cNvSpPr>
          <p:nvPr/>
        </p:nvSpPr>
        <p:spPr bwMode="auto">
          <a:xfrm>
            <a:off x="3530600" y="374650"/>
            <a:ext cx="2057400" cy="1016000"/>
          </a:xfrm>
          <a:prstGeom prst="rect">
            <a:avLst/>
          </a:prstGeom>
          <a:noFill/>
          <a:ln w="9525">
            <a:noFill/>
            <a:miter lim="800000"/>
            <a:headEnd/>
            <a:tailEnd/>
          </a:ln>
        </p:spPr>
        <p:txBody>
          <a:bodyPr>
            <a:spAutoFit/>
          </a:bodyPr>
          <a:lstStyle/>
          <a:p>
            <a:pPr algn="ctr"/>
            <a:r>
              <a:rPr lang="en-US" sz="1000" b="1"/>
              <a:t>Secretary</a:t>
            </a:r>
          </a:p>
          <a:p>
            <a:pPr algn="ctr"/>
            <a:r>
              <a:rPr lang="en-US" sz="1000" b="1">
                <a:solidFill>
                  <a:srgbClr val="146737"/>
                </a:solidFill>
              </a:rPr>
              <a:t>Steven Chu</a:t>
            </a:r>
          </a:p>
          <a:p>
            <a:pPr algn="ctr"/>
            <a:endParaRPr lang="en-US" sz="1000" b="1"/>
          </a:p>
          <a:p>
            <a:pPr algn="ctr"/>
            <a:r>
              <a:rPr lang="en-US" sz="1000" b="1"/>
              <a:t>Deputy Secretary</a:t>
            </a:r>
          </a:p>
          <a:p>
            <a:pPr algn="ctr"/>
            <a:r>
              <a:rPr lang="en-US" sz="1000" b="1">
                <a:solidFill>
                  <a:srgbClr val="146737"/>
                </a:solidFill>
              </a:rPr>
              <a:t>Daniel B. Poneman</a:t>
            </a:r>
          </a:p>
          <a:p>
            <a:pPr algn="ctr"/>
            <a:endParaRPr lang="en-US" sz="1000" b="1"/>
          </a:p>
        </p:txBody>
      </p:sp>
      <p:sp>
        <p:nvSpPr>
          <p:cNvPr id="26635" name="TextBox 13"/>
          <p:cNvSpPr txBox="1">
            <a:spLocks noChangeArrowheads="1"/>
          </p:cNvSpPr>
          <p:nvPr/>
        </p:nvSpPr>
        <p:spPr bwMode="auto">
          <a:xfrm>
            <a:off x="3543300" y="1692275"/>
            <a:ext cx="2057400" cy="708025"/>
          </a:xfrm>
          <a:prstGeom prst="rect">
            <a:avLst/>
          </a:prstGeom>
          <a:noFill/>
          <a:ln w="9525">
            <a:noFill/>
            <a:miter lim="800000"/>
            <a:headEnd/>
            <a:tailEnd/>
          </a:ln>
        </p:spPr>
        <p:txBody>
          <a:bodyPr>
            <a:spAutoFit/>
          </a:bodyPr>
          <a:lstStyle/>
          <a:p>
            <a:pPr algn="ctr"/>
            <a:r>
              <a:rPr lang="en-US" sz="1000" b="1"/>
              <a:t>Under Secretary</a:t>
            </a:r>
          </a:p>
          <a:p>
            <a:pPr algn="ctr"/>
            <a:r>
              <a:rPr lang="en-US" sz="1000" b="1"/>
              <a:t>for Science</a:t>
            </a:r>
          </a:p>
          <a:p>
            <a:pPr algn="ctr"/>
            <a:endParaRPr lang="en-US" sz="1000" b="1"/>
          </a:p>
          <a:p>
            <a:pPr algn="ctr"/>
            <a:r>
              <a:rPr lang="en-US" sz="1000" b="1">
                <a:solidFill>
                  <a:srgbClr val="146737"/>
                </a:solidFill>
              </a:rPr>
              <a:t>Steven E. Koonin</a:t>
            </a:r>
          </a:p>
        </p:txBody>
      </p:sp>
      <p:grpSp>
        <p:nvGrpSpPr>
          <p:cNvPr id="2" name="Group 42"/>
          <p:cNvGrpSpPr/>
          <p:nvPr/>
        </p:nvGrpSpPr>
        <p:grpSpPr>
          <a:xfrm>
            <a:off x="6864718" y="503238"/>
            <a:ext cx="1762125" cy="640080"/>
            <a:chOff x="6705600" y="2955925"/>
            <a:chExt cx="1762125" cy="640080"/>
          </a:xfrm>
        </p:grpSpPr>
        <p:sp>
          <p:nvSpPr>
            <p:cNvPr id="12" name="Rectangle 11"/>
            <p:cNvSpPr/>
            <p:nvPr/>
          </p:nvSpPr>
          <p:spPr>
            <a:xfrm>
              <a:off x="6705600" y="2955925"/>
              <a:ext cx="1752600" cy="64008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000" b="1">
                <a:latin typeface="Arial" pitchFamily="34" charset="0"/>
                <a:cs typeface="Arial" pitchFamily="34" charset="0"/>
              </a:endParaRPr>
            </a:p>
          </p:txBody>
        </p:sp>
        <p:sp>
          <p:nvSpPr>
            <p:cNvPr id="26636" name="TextBox 14"/>
            <p:cNvSpPr txBox="1">
              <a:spLocks noChangeArrowheads="1"/>
            </p:cNvSpPr>
            <p:nvPr/>
          </p:nvSpPr>
          <p:spPr bwMode="auto">
            <a:xfrm>
              <a:off x="6715125" y="2990850"/>
              <a:ext cx="1752600" cy="553998"/>
            </a:xfrm>
            <a:prstGeom prst="rect">
              <a:avLst/>
            </a:prstGeom>
            <a:noFill/>
            <a:ln w="9525">
              <a:noFill/>
              <a:miter lim="800000"/>
              <a:headEnd/>
              <a:tailEnd/>
            </a:ln>
          </p:spPr>
          <p:txBody>
            <a:bodyPr>
              <a:spAutoFit/>
            </a:bodyPr>
            <a:lstStyle/>
            <a:p>
              <a:pPr algn="ctr"/>
              <a:r>
                <a:rPr lang="en-US" sz="1000" b="1" dirty="0"/>
                <a:t>Advanced Research Projects Agency – Energy </a:t>
              </a:r>
            </a:p>
            <a:p>
              <a:pPr algn="ctr"/>
              <a:r>
                <a:rPr lang="en-US" sz="1000" b="1" dirty="0" err="1">
                  <a:solidFill>
                    <a:srgbClr val="146737"/>
                  </a:solidFill>
                </a:rPr>
                <a:t>Arun</a:t>
              </a:r>
              <a:r>
                <a:rPr lang="en-US" sz="1000" b="1" dirty="0">
                  <a:solidFill>
                    <a:srgbClr val="146737"/>
                  </a:solidFill>
                </a:rPr>
                <a:t> </a:t>
              </a:r>
              <a:r>
                <a:rPr lang="en-US" sz="1000" b="1" dirty="0" err="1">
                  <a:solidFill>
                    <a:srgbClr val="146737"/>
                  </a:solidFill>
                </a:rPr>
                <a:t>Majumdar</a:t>
              </a:r>
              <a:endParaRPr lang="en-US" sz="1000" b="1" dirty="0">
                <a:solidFill>
                  <a:srgbClr val="146737"/>
                </a:solidFill>
              </a:endParaRPr>
            </a:p>
          </p:txBody>
        </p:sp>
      </p:grpSp>
      <p:cxnSp>
        <p:nvCxnSpPr>
          <p:cNvPr id="28" name="Straight Connector 27"/>
          <p:cNvCxnSpPr/>
          <p:nvPr/>
        </p:nvCxnSpPr>
        <p:spPr>
          <a:xfrm>
            <a:off x="1351150" y="1447800"/>
            <a:ext cx="6400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419600" y="1447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459287" y="2563813"/>
            <a:ext cx="219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304123" y="4580836"/>
            <a:ext cx="2691021"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Straight Connector 33"/>
          <p:cNvCxnSpPr>
            <a:stCxn id="26643" idx="3"/>
            <a:endCxn id="26640" idx="1"/>
          </p:cNvCxnSpPr>
          <p:nvPr/>
        </p:nvCxnSpPr>
        <p:spPr>
          <a:xfrm>
            <a:off x="4557554" y="3792429"/>
            <a:ext cx="1668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19600" y="4511675"/>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19600" y="5225993"/>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663" name="Picture 47" descr="New_DOE_Logo_Color_Hi-Res_042808.jpg"/>
          <p:cNvPicPr>
            <a:picLocks noChangeAspect="1"/>
          </p:cNvPicPr>
          <p:nvPr/>
        </p:nvPicPr>
        <p:blipFill>
          <a:blip r:embed="rId3" cstate="print"/>
          <a:srcRect/>
          <a:stretch>
            <a:fillRect/>
          </a:stretch>
        </p:blipFill>
        <p:spPr bwMode="auto">
          <a:xfrm>
            <a:off x="292100" y="0"/>
            <a:ext cx="2540000" cy="638175"/>
          </a:xfrm>
          <a:prstGeom prst="rect">
            <a:avLst/>
          </a:prstGeom>
          <a:noFill/>
          <a:ln w="9525">
            <a:noFill/>
            <a:miter lim="800000"/>
            <a:headEnd/>
            <a:tailEnd/>
          </a:ln>
        </p:spPr>
      </p:pic>
      <p:cxnSp>
        <p:nvCxnSpPr>
          <p:cNvPr id="60" name="Straight Connector 59"/>
          <p:cNvCxnSpPr/>
          <p:nvPr/>
        </p:nvCxnSpPr>
        <p:spPr>
          <a:xfrm>
            <a:off x="4572000" y="5924914"/>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1" name="TextBox 22"/>
          <p:cNvSpPr txBox="1">
            <a:spLocks noChangeArrowheads="1"/>
          </p:cNvSpPr>
          <p:nvPr/>
        </p:nvSpPr>
        <p:spPr bwMode="auto">
          <a:xfrm>
            <a:off x="3886200" y="2673350"/>
            <a:ext cx="1645920" cy="707886"/>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000" b="1" dirty="0">
                <a:latin typeface="Arial" pitchFamily="34" charset="0"/>
                <a:cs typeface="Arial" pitchFamily="34" charset="0"/>
              </a:rPr>
              <a:t>Office of Science</a:t>
            </a:r>
          </a:p>
          <a:p>
            <a:pPr algn="ctr">
              <a:defRPr/>
            </a:pPr>
            <a:endParaRPr lang="en-US" sz="1000" b="1" dirty="0">
              <a:latin typeface="Arial" pitchFamily="34" charset="0"/>
              <a:cs typeface="Arial" pitchFamily="34" charset="0"/>
            </a:endParaRPr>
          </a:p>
          <a:p>
            <a:pPr algn="ctr">
              <a:defRPr/>
            </a:pPr>
            <a:r>
              <a:rPr lang="en-US" sz="1000" b="1" dirty="0">
                <a:solidFill>
                  <a:srgbClr val="146737"/>
                </a:solidFill>
                <a:latin typeface="Arial" pitchFamily="34" charset="0"/>
                <a:cs typeface="Arial" pitchFamily="34" charset="0"/>
              </a:rPr>
              <a:t>William Brinkman</a:t>
            </a:r>
          </a:p>
          <a:p>
            <a:pPr algn="ctr">
              <a:defRPr/>
            </a:pPr>
            <a:r>
              <a:rPr lang="en-US" sz="1000" b="1" dirty="0" smtClean="0">
                <a:solidFill>
                  <a:srgbClr val="146737"/>
                </a:solidFill>
                <a:latin typeface="Arial" pitchFamily="34" charset="0"/>
                <a:cs typeface="Arial" pitchFamily="34" charset="0"/>
              </a:rPr>
              <a:t>Patricia Dehmer</a:t>
            </a:r>
            <a:endParaRPr lang="en-US" sz="1000" b="1" dirty="0">
              <a:solidFill>
                <a:srgbClr val="146737"/>
              </a:solidFill>
              <a:latin typeface="Arial" pitchFamily="34" charset="0"/>
              <a:cs typeface="Arial" pitchFamily="34" charset="0"/>
            </a:endParaRPr>
          </a:p>
        </p:txBody>
      </p:sp>
      <p:sp>
        <p:nvSpPr>
          <p:cNvPr id="26637" name="TextBox 15"/>
          <p:cNvSpPr txBox="1">
            <a:spLocks noChangeArrowheads="1"/>
          </p:cNvSpPr>
          <p:nvPr/>
        </p:nvSpPr>
        <p:spPr bwMode="auto">
          <a:xfrm>
            <a:off x="4724400"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Workforce </a:t>
            </a:r>
            <a:r>
              <a:rPr lang="en-US" sz="1000" b="1" dirty="0" smtClean="0"/>
              <a:t>Develop. </a:t>
            </a:r>
            <a:r>
              <a:rPr lang="en-US" sz="1000" b="1" dirty="0"/>
              <a:t>for Teachers &amp; Scientists</a:t>
            </a:r>
          </a:p>
          <a:p>
            <a:pPr algn="ctr"/>
            <a:r>
              <a:rPr lang="en-US" sz="1000" b="1" dirty="0" smtClean="0">
                <a:solidFill>
                  <a:srgbClr val="146737"/>
                </a:solidFill>
              </a:rPr>
              <a:t>Patricia Dehmer (A)</a:t>
            </a:r>
            <a:endParaRPr lang="en-US" sz="1000" b="1" dirty="0">
              <a:solidFill>
                <a:srgbClr val="146737"/>
              </a:solidFill>
            </a:endParaRPr>
          </a:p>
        </p:txBody>
      </p:sp>
      <p:sp>
        <p:nvSpPr>
          <p:cNvPr id="26638" name="TextBox 16"/>
          <p:cNvSpPr txBox="1">
            <a:spLocks noChangeArrowheads="1"/>
          </p:cNvSpPr>
          <p:nvPr/>
        </p:nvSpPr>
        <p:spPr bwMode="auto">
          <a:xfrm>
            <a:off x="4724400" y="4961199"/>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Fusion Energy Sciences</a:t>
            </a:r>
          </a:p>
          <a:p>
            <a:pPr algn="ctr"/>
            <a:endParaRPr lang="en-US" sz="600" b="1" dirty="0" smtClean="0">
              <a:solidFill>
                <a:srgbClr val="146737"/>
              </a:solidFill>
            </a:endParaRPr>
          </a:p>
          <a:p>
            <a:pPr algn="ctr"/>
            <a:r>
              <a:rPr lang="en-US" sz="1000" b="1" dirty="0" smtClean="0">
                <a:solidFill>
                  <a:srgbClr val="146737"/>
                </a:solidFill>
              </a:rPr>
              <a:t>Ed Synakowski</a:t>
            </a:r>
            <a:endParaRPr lang="en-US" sz="1000" b="1" dirty="0">
              <a:solidFill>
                <a:srgbClr val="146737"/>
              </a:solidFill>
            </a:endParaRPr>
          </a:p>
        </p:txBody>
      </p:sp>
      <p:sp>
        <p:nvSpPr>
          <p:cNvPr id="26639" name="TextBox 17"/>
          <p:cNvSpPr txBox="1">
            <a:spLocks noChangeArrowheads="1"/>
          </p:cNvSpPr>
          <p:nvPr/>
        </p:nvSpPr>
        <p:spPr bwMode="auto">
          <a:xfrm>
            <a:off x="4724400"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Nuclear Physics</a:t>
            </a:r>
          </a:p>
          <a:p>
            <a:pPr algn="ctr"/>
            <a:endParaRPr lang="en-US" sz="600" b="1" dirty="0"/>
          </a:p>
          <a:p>
            <a:pPr algn="ctr"/>
            <a:r>
              <a:rPr lang="en-US" sz="1000" b="1" dirty="0">
                <a:solidFill>
                  <a:srgbClr val="146737"/>
                </a:solidFill>
              </a:rPr>
              <a:t>Tim Hallman</a:t>
            </a:r>
          </a:p>
        </p:txBody>
      </p:sp>
      <p:sp>
        <p:nvSpPr>
          <p:cNvPr id="26640" name="TextBox 18"/>
          <p:cNvSpPr txBox="1">
            <a:spLocks noChangeArrowheads="1"/>
          </p:cNvSpPr>
          <p:nvPr/>
        </p:nvSpPr>
        <p:spPr bwMode="auto">
          <a:xfrm>
            <a:off x="4724400" y="3546208"/>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High Energy Physics</a:t>
            </a:r>
          </a:p>
          <a:p>
            <a:pPr algn="ctr"/>
            <a:endParaRPr lang="en-US" sz="600" b="1" dirty="0"/>
          </a:p>
          <a:p>
            <a:pPr algn="ctr"/>
            <a:r>
              <a:rPr lang="en-US" sz="1000" b="1" dirty="0" smtClean="0">
                <a:solidFill>
                  <a:srgbClr val="146737"/>
                </a:solidFill>
              </a:rPr>
              <a:t>Mike Procario(A)</a:t>
            </a:r>
            <a:endParaRPr lang="en-US" sz="1000" b="1" dirty="0">
              <a:solidFill>
                <a:srgbClr val="146737"/>
              </a:solidFill>
            </a:endParaRPr>
          </a:p>
        </p:txBody>
      </p:sp>
      <p:sp>
        <p:nvSpPr>
          <p:cNvPr id="26641" name="TextBox 19"/>
          <p:cNvSpPr txBox="1">
            <a:spLocks noChangeArrowheads="1"/>
          </p:cNvSpPr>
          <p:nvPr/>
        </p:nvSpPr>
        <p:spPr bwMode="auto">
          <a:xfrm>
            <a:off x="2911634" y="4933100"/>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950" b="1" dirty="0"/>
              <a:t>Biological &amp; </a:t>
            </a:r>
            <a:r>
              <a:rPr lang="en-US" sz="950" b="1" dirty="0" smtClean="0"/>
              <a:t>Environmental </a:t>
            </a:r>
            <a:r>
              <a:rPr lang="en-US" sz="950" b="1" dirty="0"/>
              <a:t>Research</a:t>
            </a:r>
          </a:p>
          <a:p>
            <a:pPr algn="ctr"/>
            <a:r>
              <a:rPr lang="en-US" sz="950" b="1" dirty="0" smtClean="0">
                <a:solidFill>
                  <a:srgbClr val="146737"/>
                </a:solidFill>
              </a:rPr>
              <a:t>Sharlene Weatherwax</a:t>
            </a:r>
            <a:endParaRPr lang="en-US" sz="950" b="1" dirty="0">
              <a:solidFill>
                <a:srgbClr val="146737"/>
              </a:solidFill>
            </a:endParaRPr>
          </a:p>
        </p:txBody>
      </p:sp>
      <p:sp>
        <p:nvSpPr>
          <p:cNvPr id="26642" name="TextBox 20"/>
          <p:cNvSpPr txBox="1">
            <a:spLocks noChangeArrowheads="1"/>
          </p:cNvSpPr>
          <p:nvPr/>
        </p:nvSpPr>
        <p:spPr bwMode="auto">
          <a:xfrm>
            <a:off x="2911634"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Advanced Scientific Computing Research</a:t>
            </a:r>
          </a:p>
          <a:p>
            <a:pPr algn="ctr"/>
            <a:r>
              <a:rPr lang="en-US" sz="1000" b="1" dirty="0" smtClean="0">
                <a:solidFill>
                  <a:srgbClr val="146737"/>
                </a:solidFill>
              </a:rPr>
              <a:t>Daniel Hitchcock (A)</a:t>
            </a:r>
            <a:endParaRPr lang="en-US" sz="1000" b="1" dirty="0">
              <a:solidFill>
                <a:srgbClr val="146737"/>
              </a:solidFill>
            </a:endParaRPr>
          </a:p>
        </p:txBody>
      </p:sp>
      <p:sp>
        <p:nvSpPr>
          <p:cNvPr id="26643" name="TextBox 21"/>
          <p:cNvSpPr txBox="1">
            <a:spLocks noChangeArrowheads="1"/>
          </p:cNvSpPr>
          <p:nvPr/>
        </p:nvSpPr>
        <p:spPr bwMode="auto">
          <a:xfrm>
            <a:off x="2911634" y="3518109"/>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Basic Energy Sciences</a:t>
            </a:r>
          </a:p>
          <a:p>
            <a:pPr algn="ctr"/>
            <a:endParaRPr lang="en-US" sz="600" b="1" dirty="0" smtClean="0">
              <a:solidFill>
                <a:srgbClr val="146737"/>
              </a:solidFill>
            </a:endParaRPr>
          </a:p>
          <a:p>
            <a:pPr algn="ctr"/>
            <a:r>
              <a:rPr lang="en-US" sz="1000" b="1" dirty="0" smtClean="0">
                <a:solidFill>
                  <a:srgbClr val="146737"/>
                </a:solidFill>
              </a:rPr>
              <a:t>Harriet </a:t>
            </a:r>
            <a:r>
              <a:rPr lang="en-US" sz="1000" b="1" dirty="0">
                <a:solidFill>
                  <a:srgbClr val="146737"/>
                </a:solidFill>
              </a:rPr>
              <a:t>Kung</a:t>
            </a:r>
          </a:p>
        </p:txBody>
      </p:sp>
      <p:sp>
        <p:nvSpPr>
          <p:cNvPr id="51" name="TextBox 16"/>
          <p:cNvSpPr txBox="1">
            <a:spLocks noChangeArrowheads="1"/>
          </p:cNvSpPr>
          <p:nvPr/>
        </p:nvSpPr>
        <p:spPr bwMode="auto">
          <a:xfrm>
            <a:off x="2911634"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smtClean="0"/>
              <a:t>SBIR/STTR</a:t>
            </a:r>
            <a:endParaRPr lang="en-US" sz="1000" b="1" dirty="0"/>
          </a:p>
          <a:p>
            <a:pPr algn="ctr"/>
            <a:endParaRPr lang="en-US" sz="600" b="1" dirty="0" smtClean="0">
              <a:solidFill>
                <a:srgbClr val="146737"/>
              </a:solidFill>
            </a:endParaRPr>
          </a:p>
          <a:p>
            <a:pPr algn="ctr"/>
            <a:r>
              <a:rPr lang="en-US" sz="1000" b="1" dirty="0" smtClean="0">
                <a:solidFill>
                  <a:srgbClr val="146737"/>
                </a:solidFill>
              </a:rPr>
              <a:t>Manny Oliver</a:t>
            </a:r>
            <a:endParaRPr lang="en-US" sz="1000" b="1" dirty="0">
              <a:solidFill>
                <a:srgbClr val="146737"/>
              </a:solidFill>
            </a:endParaRPr>
          </a:p>
        </p:txBody>
      </p:sp>
      <p:sp>
        <p:nvSpPr>
          <p:cNvPr id="10" name="Rectangle 9"/>
          <p:cNvSpPr/>
          <p:nvPr/>
        </p:nvSpPr>
        <p:spPr>
          <a:xfrm>
            <a:off x="3695700" y="1608371"/>
            <a:ext cx="1752600" cy="850900"/>
          </a:xfrm>
          <a:prstGeom prst="rect">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11" name="Rectangle 10"/>
          <p:cNvSpPr/>
          <p:nvPr/>
        </p:nvSpPr>
        <p:spPr>
          <a:xfrm>
            <a:off x="6866964"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26634" name="TextBox 12"/>
          <p:cNvSpPr txBox="1">
            <a:spLocks noChangeArrowheads="1"/>
          </p:cNvSpPr>
          <p:nvPr/>
        </p:nvSpPr>
        <p:spPr bwMode="auto">
          <a:xfrm>
            <a:off x="6714564" y="1757082"/>
            <a:ext cx="2057400" cy="553998"/>
          </a:xfrm>
          <a:prstGeom prst="rect">
            <a:avLst/>
          </a:prstGeom>
          <a:noFill/>
          <a:ln w="9525">
            <a:noFill/>
            <a:miter lim="800000"/>
            <a:headEnd/>
            <a:tailEnd/>
          </a:ln>
        </p:spPr>
        <p:txBody>
          <a:bodyPr>
            <a:spAutoFit/>
          </a:bodyPr>
          <a:lstStyle/>
          <a:p>
            <a:pPr algn="ctr"/>
            <a:r>
              <a:rPr lang="en-US" sz="1000" b="1" dirty="0"/>
              <a:t>Under Secretary</a:t>
            </a:r>
          </a:p>
          <a:p>
            <a:pPr algn="ctr"/>
            <a:endParaRPr lang="en-US" sz="1000" b="1" dirty="0"/>
          </a:p>
          <a:p>
            <a:pPr algn="ctr"/>
            <a:r>
              <a:rPr lang="en-US" sz="1000" b="1" dirty="0" smtClean="0">
                <a:solidFill>
                  <a:srgbClr val="146737"/>
                </a:solidFill>
              </a:rPr>
              <a:t>Arun Majumdar (A)</a:t>
            </a:r>
            <a:endParaRPr lang="en-US" sz="1000" b="1" dirty="0">
              <a:solidFill>
                <a:srgbClr val="146737"/>
              </a:solidFill>
            </a:endParaRPr>
          </a:p>
        </p:txBody>
      </p:sp>
      <p:cxnSp>
        <p:nvCxnSpPr>
          <p:cNvPr id="38" name="Straight Connector 37"/>
          <p:cNvCxnSpPr/>
          <p:nvPr/>
        </p:nvCxnSpPr>
        <p:spPr>
          <a:xfrm rot="5400000">
            <a:off x="5966940" y="3506699"/>
            <a:ext cx="2104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7019364" y="3881075"/>
            <a:ext cx="1564951" cy="246221"/>
            <a:chOff x="7019364" y="4521624"/>
            <a:chExt cx="1564951" cy="246221"/>
          </a:xfrm>
        </p:grpSpPr>
        <p:cxnSp>
          <p:nvCxnSpPr>
            <p:cNvPr id="40" name="Straight Connector 39"/>
            <p:cNvCxnSpPr/>
            <p:nvPr/>
          </p:nvCxnSpPr>
          <p:spPr>
            <a:xfrm rot="10800000">
              <a:off x="7019364" y="463950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2" name="TextBox 23"/>
            <p:cNvSpPr txBox="1">
              <a:spLocks noChangeArrowheads="1"/>
            </p:cNvSpPr>
            <p:nvPr/>
          </p:nvSpPr>
          <p:spPr bwMode="auto">
            <a:xfrm>
              <a:off x="7212715" y="4521624"/>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Nuclear Energy</a:t>
              </a:r>
              <a:endParaRPr lang="en-US" sz="1000" b="1" dirty="0">
                <a:latin typeface="Arial" pitchFamily="34" charset="0"/>
                <a:cs typeface="Arial" pitchFamily="34" charset="0"/>
              </a:endParaRPr>
            </a:p>
          </p:txBody>
        </p:sp>
      </p:grpSp>
      <p:grpSp>
        <p:nvGrpSpPr>
          <p:cNvPr id="66" name="Group 65"/>
          <p:cNvGrpSpPr/>
          <p:nvPr/>
        </p:nvGrpSpPr>
        <p:grpSpPr>
          <a:xfrm>
            <a:off x="7019364" y="3391690"/>
            <a:ext cx="1564951" cy="246221"/>
            <a:chOff x="7019364" y="3910249"/>
            <a:chExt cx="1564951" cy="246221"/>
          </a:xfrm>
        </p:grpSpPr>
        <p:cxnSp>
          <p:nvCxnSpPr>
            <p:cNvPr id="39" name="Straight Connector 38"/>
            <p:cNvCxnSpPr/>
            <p:nvPr/>
          </p:nvCxnSpPr>
          <p:spPr>
            <a:xfrm rot="10800000">
              <a:off x="7019364" y="4044722"/>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3" name="TextBox 24"/>
            <p:cNvSpPr txBox="1">
              <a:spLocks noChangeArrowheads="1"/>
            </p:cNvSpPr>
            <p:nvPr/>
          </p:nvSpPr>
          <p:spPr bwMode="auto">
            <a:xfrm>
              <a:off x="7212715" y="3910249"/>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Fossil Energy</a:t>
              </a:r>
              <a:endParaRPr lang="en-US" sz="1000" b="1" dirty="0">
                <a:latin typeface="Arial" pitchFamily="34" charset="0"/>
                <a:cs typeface="Arial" pitchFamily="34" charset="0"/>
              </a:endParaRPr>
            </a:p>
          </p:txBody>
        </p:sp>
      </p:grpSp>
      <p:grpSp>
        <p:nvGrpSpPr>
          <p:cNvPr id="70" name="Group 69"/>
          <p:cNvGrpSpPr/>
          <p:nvPr/>
        </p:nvGrpSpPr>
        <p:grpSpPr>
          <a:xfrm>
            <a:off x="7019364" y="2748416"/>
            <a:ext cx="1564951" cy="400110"/>
            <a:chOff x="7019364" y="3147665"/>
            <a:chExt cx="1564951" cy="400110"/>
          </a:xfrm>
        </p:grpSpPr>
        <p:cxnSp>
          <p:nvCxnSpPr>
            <p:cNvPr id="42" name="Straight Connector 41"/>
            <p:cNvCxnSpPr/>
            <p:nvPr/>
          </p:nvCxnSpPr>
          <p:spPr>
            <a:xfrm rot="10800000">
              <a:off x="7019364" y="3348191"/>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4" name="TextBox 25"/>
            <p:cNvSpPr txBox="1">
              <a:spLocks noChangeArrowheads="1"/>
            </p:cNvSpPr>
            <p:nvPr/>
          </p:nvSpPr>
          <p:spPr bwMode="auto">
            <a:xfrm>
              <a:off x="7212715" y="3147665"/>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Energy </a:t>
              </a:r>
              <a:r>
                <a:rPr lang="en-US" sz="1000" b="1" dirty="0">
                  <a:latin typeface="Arial" pitchFamily="34" charset="0"/>
                  <a:cs typeface="Arial" pitchFamily="34" charset="0"/>
                </a:rPr>
                <a:t>Efficiency &amp; Renewable </a:t>
              </a:r>
              <a:r>
                <a:rPr lang="en-US" sz="1000" b="1" dirty="0" smtClean="0">
                  <a:latin typeface="Arial" pitchFamily="34" charset="0"/>
                  <a:cs typeface="Arial" pitchFamily="34" charset="0"/>
                </a:rPr>
                <a:t>Energy</a:t>
              </a:r>
              <a:endParaRPr lang="en-US" sz="1000" b="1" dirty="0">
                <a:latin typeface="Arial" pitchFamily="34" charset="0"/>
                <a:cs typeface="Arial" pitchFamily="34" charset="0"/>
              </a:endParaRPr>
            </a:p>
          </p:txBody>
        </p:sp>
      </p:grpSp>
      <p:grpSp>
        <p:nvGrpSpPr>
          <p:cNvPr id="64" name="Group 63"/>
          <p:cNvGrpSpPr/>
          <p:nvPr/>
        </p:nvGrpSpPr>
        <p:grpSpPr>
          <a:xfrm>
            <a:off x="7019364" y="4370460"/>
            <a:ext cx="1564951" cy="400110"/>
            <a:chOff x="7019364" y="5130321"/>
            <a:chExt cx="1564951" cy="400110"/>
          </a:xfrm>
        </p:grpSpPr>
        <p:cxnSp>
          <p:nvCxnSpPr>
            <p:cNvPr id="41" name="Straight Connector 40"/>
            <p:cNvCxnSpPr/>
            <p:nvPr/>
          </p:nvCxnSpPr>
          <p:spPr>
            <a:xfrm rot="10800000">
              <a:off x="7019364" y="5323866"/>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5" name="TextBox 26"/>
            <p:cNvSpPr txBox="1">
              <a:spLocks noChangeArrowheads="1"/>
            </p:cNvSpPr>
            <p:nvPr/>
          </p:nvSpPr>
          <p:spPr bwMode="auto">
            <a:xfrm>
              <a:off x="7212715" y="5130321"/>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Electricity </a:t>
              </a:r>
              <a:r>
                <a:rPr lang="en-US" sz="1000" b="1" dirty="0">
                  <a:latin typeface="Arial" pitchFamily="34" charset="0"/>
                  <a:cs typeface="Arial" pitchFamily="34" charset="0"/>
                </a:rPr>
                <a:t>Delivery</a:t>
              </a:r>
            </a:p>
            <a:p>
              <a:pPr algn="ctr">
                <a:defRPr/>
              </a:pPr>
              <a:r>
                <a:rPr lang="en-US" sz="1000" b="1" dirty="0" smtClean="0">
                  <a:latin typeface="Arial" pitchFamily="34" charset="0"/>
                  <a:cs typeface="Arial" pitchFamily="34" charset="0"/>
                </a:rPr>
                <a:t>&amp; Energy Reliability</a:t>
              </a:r>
              <a:endParaRPr lang="en-US" sz="1000" b="1" dirty="0">
                <a:latin typeface="Arial" pitchFamily="34" charset="0"/>
                <a:cs typeface="Arial" pitchFamily="34" charset="0"/>
              </a:endParaRPr>
            </a:p>
          </p:txBody>
        </p:sp>
      </p:grpSp>
      <p:sp>
        <p:nvSpPr>
          <p:cNvPr id="46" name="Rectangle 45"/>
          <p:cNvSpPr/>
          <p:nvPr/>
        </p:nvSpPr>
        <p:spPr>
          <a:xfrm>
            <a:off x="470648"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48" name="TextBox 12"/>
          <p:cNvSpPr txBox="1">
            <a:spLocks noChangeArrowheads="1"/>
          </p:cNvSpPr>
          <p:nvPr/>
        </p:nvSpPr>
        <p:spPr bwMode="auto">
          <a:xfrm>
            <a:off x="318248" y="1596886"/>
            <a:ext cx="2057400" cy="861774"/>
          </a:xfrm>
          <a:prstGeom prst="rect">
            <a:avLst/>
          </a:prstGeom>
          <a:noFill/>
          <a:ln w="9525">
            <a:noFill/>
            <a:miter lim="800000"/>
            <a:headEnd/>
            <a:tailEnd/>
          </a:ln>
        </p:spPr>
        <p:txBody>
          <a:bodyPr>
            <a:spAutoFit/>
          </a:bodyPr>
          <a:lstStyle/>
          <a:p>
            <a:pPr algn="ctr"/>
            <a:r>
              <a:rPr lang="en-US" sz="1000" b="1" dirty="0"/>
              <a:t>Under </a:t>
            </a:r>
            <a:r>
              <a:rPr lang="en-US" sz="1000" b="1" dirty="0" smtClean="0"/>
              <a:t>Secretary for Nuclear Security/Administrator for National Nuclear Security Administration</a:t>
            </a:r>
            <a:endParaRPr lang="en-US" sz="1000" b="1" dirty="0"/>
          </a:p>
          <a:p>
            <a:pPr algn="ctr"/>
            <a:r>
              <a:rPr lang="en-US" sz="1000" b="1" dirty="0" smtClean="0">
                <a:solidFill>
                  <a:srgbClr val="146737"/>
                </a:solidFill>
              </a:rPr>
              <a:t>Thomas P. </a:t>
            </a:r>
            <a:r>
              <a:rPr lang="en-US" sz="1000" b="1" dirty="0" err="1" smtClean="0">
                <a:solidFill>
                  <a:srgbClr val="146737"/>
                </a:solidFill>
              </a:rPr>
              <a:t>D’Agostino</a:t>
            </a:r>
            <a:endParaRPr lang="en-US" sz="1000" b="1" dirty="0">
              <a:solidFill>
                <a:srgbClr val="146737"/>
              </a:solidFill>
            </a:endParaRPr>
          </a:p>
        </p:txBody>
      </p:sp>
      <p:cxnSp>
        <p:nvCxnSpPr>
          <p:cNvPr id="49" name="Straight Connector 48"/>
          <p:cNvCxnSpPr/>
          <p:nvPr/>
        </p:nvCxnSpPr>
        <p:spPr>
          <a:xfrm rot="5400000" flipH="1" flipV="1">
            <a:off x="1262811" y="1541929"/>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539920" y="4627245"/>
            <a:ext cx="1564951" cy="400110"/>
            <a:chOff x="905435" y="4462609"/>
            <a:chExt cx="1564951" cy="400110"/>
          </a:xfrm>
        </p:grpSpPr>
        <p:cxnSp>
          <p:nvCxnSpPr>
            <p:cNvPr id="53" name="Straight Connector 52"/>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Security</a:t>
              </a:r>
              <a:endParaRPr lang="en-US" sz="1000" b="1" dirty="0">
                <a:solidFill>
                  <a:srgbClr val="146737"/>
                </a:solidFill>
                <a:latin typeface="Arial" pitchFamily="34" charset="0"/>
                <a:cs typeface="Arial" pitchFamily="34" charset="0"/>
              </a:endParaRPr>
            </a:p>
          </p:txBody>
        </p:sp>
      </p:grpSp>
      <p:grpSp>
        <p:nvGrpSpPr>
          <p:cNvPr id="4" name="Group 63"/>
          <p:cNvGrpSpPr/>
          <p:nvPr/>
        </p:nvGrpSpPr>
        <p:grpSpPr>
          <a:xfrm>
            <a:off x="539920" y="3728419"/>
            <a:ext cx="1564951" cy="246221"/>
            <a:chOff x="905435" y="3198109"/>
            <a:chExt cx="1564951" cy="246221"/>
          </a:xfrm>
        </p:grpSpPr>
        <p:cxnSp>
          <p:nvCxnSpPr>
            <p:cNvPr id="52" name="Straight Connector 51"/>
            <p:cNvCxnSpPr/>
            <p:nvPr/>
          </p:nvCxnSpPr>
          <p:spPr>
            <a:xfrm rot="10800000">
              <a:off x="905435" y="3302651"/>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4"/>
            <p:cNvSpPr txBox="1">
              <a:spLocks noChangeArrowheads="1"/>
            </p:cNvSpPr>
            <p:nvPr/>
          </p:nvSpPr>
          <p:spPr bwMode="auto">
            <a:xfrm>
              <a:off x="1098786" y="3198109"/>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Naval Reactors</a:t>
              </a:r>
              <a:endParaRPr lang="en-US" sz="1000" b="1" dirty="0">
                <a:solidFill>
                  <a:srgbClr val="146737"/>
                </a:solidFill>
                <a:latin typeface="Arial" pitchFamily="34" charset="0"/>
                <a:cs typeface="Arial" pitchFamily="34" charset="0"/>
              </a:endParaRPr>
            </a:p>
          </p:txBody>
        </p:sp>
      </p:grpSp>
      <p:grpSp>
        <p:nvGrpSpPr>
          <p:cNvPr id="6" name="Group 62"/>
          <p:cNvGrpSpPr/>
          <p:nvPr/>
        </p:nvGrpSpPr>
        <p:grpSpPr>
          <a:xfrm>
            <a:off x="539920" y="2675704"/>
            <a:ext cx="1564951" cy="400110"/>
            <a:chOff x="905435" y="2675704"/>
            <a:chExt cx="1564951" cy="400110"/>
          </a:xfrm>
        </p:grpSpPr>
        <p:cxnSp>
          <p:nvCxnSpPr>
            <p:cNvPr id="55" name="Straight Connector 54"/>
            <p:cNvCxnSpPr/>
            <p:nvPr/>
          </p:nvCxnSpPr>
          <p:spPr>
            <a:xfrm rot="10800000">
              <a:off x="905435" y="2867370"/>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25"/>
            <p:cNvSpPr txBox="1">
              <a:spLocks noChangeArrowheads="1"/>
            </p:cNvSpPr>
            <p:nvPr/>
          </p:nvSpPr>
          <p:spPr bwMode="auto">
            <a:xfrm>
              <a:off x="1098786" y="2675704"/>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Nonproliferation</a:t>
              </a:r>
              <a:endParaRPr lang="en-US" sz="1000" b="1" dirty="0">
                <a:solidFill>
                  <a:srgbClr val="146737"/>
                </a:solidFill>
                <a:latin typeface="Arial" pitchFamily="34" charset="0"/>
                <a:cs typeface="Arial" pitchFamily="34" charset="0"/>
              </a:endParaRPr>
            </a:p>
          </p:txBody>
        </p:sp>
      </p:grpSp>
      <p:grpSp>
        <p:nvGrpSpPr>
          <p:cNvPr id="7" name="Group 64"/>
          <p:cNvGrpSpPr/>
          <p:nvPr/>
        </p:nvGrpSpPr>
        <p:grpSpPr>
          <a:xfrm>
            <a:off x="539920" y="3279006"/>
            <a:ext cx="1564951" cy="246221"/>
            <a:chOff x="905435" y="5073985"/>
            <a:chExt cx="1564951" cy="246221"/>
          </a:xfrm>
        </p:grpSpPr>
        <p:cxnSp>
          <p:nvCxnSpPr>
            <p:cNvPr id="54" name="Straight Connector 53"/>
            <p:cNvCxnSpPr/>
            <p:nvPr/>
          </p:nvCxnSpPr>
          <p:spPr>
            <a:xfrm rot="10800000">
              <a:off x="905435" y="518742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26"/>
            <p:cNvSpPr txBox="1">
              <a:spLocks noChangeArrowheads="1"/>
            </p:cNvSpPr>
            <p:nvPr/>
          </p:nvSpPr>
          <p:spPr bwMode="auto">
            <a:xfrm>
              <a:off x="1098786" y="5073985"/>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Programs</a:t>
              </a:r>
              <a:endParaRPr lang="en-US" sz="1000" b="1" dirty="0">
                <a:solidFill>
                  <a:srgbClr val="146737"/>
                </a:solidFill>
                <a:latin typeface="Arial" pitchFamily="34" charset="0"/>
                <a:cs typeface="Arial" pitchFamily="34" charset="0"/>
              </a:endParaRPr>
            </a:p>
          </p:txBody>
        </p:sp>
      </p:grpSp>
      <p:grpSp>
        <p:nvGrpSpPr>
          <p:cNvPr id="9" name="Group 72"/>
          <p:cNvGrpSpPr/>
          <p:nvPr/>
        </p:nvGrpSpPr>
        <p:grpSpPr>
          <a:xfrm>
            <a:off x="539920" y="4177832"/>
            <a:ext cx="1564951" cy="246221"/>
            <a:chOff x="879705" y="3938116"/>
            <a:chExt cx="1564951" cy="246221"/>
          </a:xfrm>
        </p:grpSpPr>
        <p:cxnSp>
          <p:nvCxnSpPr>
            <p:cNvPr id="68" name="Straight Connector 67"/>
            <p:cNvCxnSpPr/>
            <p:nvPr/>
          </p:nvCxnSpPr>
          <p:spPr>
            <a:xfrm rot="10800000">
              <a:off x="879705" y="4060433"/>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23"/>
            <p:cNvSpPr txBox="1">
              <a:spLocks noChangeArrowheads="1"/>
            </p:cNvSpPr>
            <p:nvPr/>
          </p:nvSpPr>
          <p:spPr bwMode="auto">
            <a:xfrm>
              <a:off x="1073056" y="3938116"/>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Counter-terrorism</a:t>
              </a:r>
              <a:endParaRPr lang="en-US" sz="1000" b="1" dirty="0">
                <a:solidFill>
                  <a:srgbClr val="146737"/>
                </a:solidFill>
                <a:latin typeface="Arial" pitchFamily="34" charset="0"/>
                <a:cs typeface="Arial" pitchFamily="34" charset="0"/>
              </a:endParaRPr>
            </a:p>
          </p:txBody>
        </p:sp>
      </p:grpSp>
      <p:grpSp>
        <p:nvGrpSpPr>
          <p:cNvPr id="13" name="Group 69"/>
          <p:cNvGrpSpPr/>
          <p:nvPr/>
        </p:nvGrpSpPr>
        <p:grpSpPr>
          <a:xfrm>
            <a:off x="539920" y="5230548"/>
            <a:ext cx="1564951" cy="400110"/>
            <a:chOff x="905435" y="4462609"/>
            <a:chExt cx="1564951" cy="400110"/>
          </a:xfrm>
        </p:grpSpPr>
        <p:cxnSp>
          <p:nvCxnSpPr>
            <p:cNvPr id="71" name="Straight Connector 70"/>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Emergency Operations</a:t>
              </a:r>
              <a:endParaRPr lang="en-US" sz="1000" b="1" dirty="0">
                <a:solidFill>
                  <a:srgbClr val="146737"/>
                </a:solidFill>
                <a:latin typeface="Arial" pitchFamily="34" charset="0"/>
                <a:cs typeface="Arial" pitchFamily="34" charset="0"/>
              </a:endParaRPr>
            </a:p>
          </p:txBody>
        </p:sp>
      </p:grpSp>
      <p:cxnSp>
        <p:nvCxnSpPr>
          <p:cNvPr id="50" name="Straight Connector 49"/>
          <p:cNvCxnSpPr/>
          <p:nvPr/>
        </p:nvCxnSpPr>
        <p:spPr>
          <a:xfrm rot="5400000">
            <a:off x="-923120" y="3947118"/>
            <a:ext cx="2926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11" idx="0"/>
          </p:cNvCxnSpPr>
          <p:nvPr/>
        </p:nvCxnSpPr>
        <p:spPr>
          <a:xfrm rot="16200000" flipH="1">
            <a:off x="7509218" y="1375118"/>
            <a:ext cx="465847" cy="2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Footer Placeholder 7"/>
          <p:cNvSpPr txBox="1">
            <a:spLocks/>
          </p:cNvSpPr>
          <p:nvPr/>
        </p:nvSpPr>
        <p:spPr bwMode="auto">
          <a:xfrm>
            <a:off x="3124200" y="6392606"/>
            <a:ext cx="5334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106636"/>
                </a:solidFill>
                <a:effectLst/>
                <a:uLnTx/>
                <a:uFillTx/>
                <a:latin typeface="Arial" charset="0"/>
                <a:ea typeface="+mn-ea"/>
                <a:cs typeface="Arial" charset="0"/>
              </a:rPr>
              <a:t>SciDAC @ 10</a:t>
            </a:r>
            <a:endPar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20</a:t>
            </a:fld>
            <a:endParaRPr lang="en-US" dirty="0" smtClean="0">
              <a:latin typeface="Arial" charset="0"/>
              <a:cs typeface="Arial" charset="0"/>
            </a:endParaRPr>
          </a:p>
        </p:txBody>
      </p:sp>
      <p:sp>
        <p:nvSpPr>
          <p:cNvPr id="6" name="Rectangle 3"/>
          <p:cNvSpPr txBox="1">
            <a:spLocks/>
          </p:cNvSpPr>
          <p:nvPr/>
        </p:nvSpPr>
        <p:spPr bwMode="auto">
          <a:xfrm>
            <a:off x="457200" y="561940"/>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Freeform 9"/>
          <p:cNvSpPr>
            <a:spLocks/>
          </p:cNvSpPr>
          <p:nvPr/>
        </p:nvSpPr>
        <p:spPr bwMode="auto">
          <a:xfrm>
            <a:off x="1423988" y="4549740"/>
            <a:ext cx="1943100" cy="1477962"/>
          </a:xfrm>
          <a:custGeom>
            <a:avLst/>
            <a:gdLst/>
            <a:ahLst/>
            <a:cxnLst>
              <a:cxn ang="0">
                <a:pos x="720" y="0"/>
              </a:cxn>
              <a:cxn ang="0">
                <a:pos x="0" y="672"/>
              </a:cxn>
              <a:cxn ang="0">
                <a:pos x="1152" y="960"/>
              </a:cxn>
              <a:cxn ang="0">
                <a:pos x="720" y="0"/>
              </a:cxn>
            </a:cxnLst>
            <a:rect l="0" t="0" r="r" b="b"/>
            <a:pathLst>
              <a:path w="1152" h="960">
                <a:moveTo>
                  <a:pt x="720" y="0"/>
                </a:moveTo>
                <a:lnTo>
                  <a:pt x="0" y="672"/>
                </a:lnTo>
                <a:lnTo>
                  <a:pt x="1152" y="960"/>
                </a:lnTo>
                <a:lnTo>
                  <a:pt x="720" y="0"/>
                </a:lnTo>
                <a:close/>
              </a:path>
            </a:pathLst>
          </a:custGeom>
          <a:gradFill rotWithShape="0">
            <a:gsLst>
              <a:gs pos="0">
                <a:schemeClr val="bg1"/>
              </a:gs>
              <a:gs pos="100000">
                <a:schemeClr val="accent1"/>
              </a:gs>
            </a:gsLst>
            <a:path path="rect">
              <a:fillToRect l="50000" t="50000" r="50000" b="50000"/>
            </a:path>
          </a:gradFill>
          <a:ln w="9525">
            <a:noFill/>
            <a:round/>
            <a:headEnd/>
            <a:tailEnd/>
          </a:ln>
          <a:effectLst/>
        </p:spPr>
        <p:txBody>
          <a:bodyPr wrap="none" anchor="ctr"/>
          <a:lstStyle/>
          <a:p>
            <a:endParaRPr lang="en-US"/>
          </a:p>
        </p:txBody>
      </p:sp>
      <p:sp>
        <p:nvSpPr>
          <p:cNvPr id="8" name="Rectangle 2"/>
          <p:cNvSpPr txBox="1">
            <a:spLocks noChangeArrowheads="1"/>
          </p:cNvSpPr>
          <p:nvPr/>
        </p:nvSpPr>
        <p:spPr bwMode="auto">
          <a:xfrm>
            <a:off x="799152" y="-61184"/>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Topology of SC and ASCI Programs</a:t>
            </a:r>
            <a:endParaRPr kumimoji="0" lang="en-US" sz="2400" b="0" i="0" u="none" strike="noStrike" kern="1200" cap="none" spc="0" normalizeH="0" baseline="0" noProof="0" dirty="0">
              <a:ln>
                <a:noFill/>
              </a:ln>
              <a:solidFill>
                <a:srgbClr val="106636"/>
              </a:solidFill>
              <a:effectLst/>
              <a:uLnTx/>
              <a:uFillTx/>
              <a:latin typeface="Arial" charset="0"/>
              <a:ea typeface="+mj-ea"/>
              <a:cs typeface="Arial" charset="0"/>
            </a:endParaRPr>
          </a:p>
        </p:txBody>
      </p:sp>
      <p:graphicFrame>
        <p:nvGraphicFramePr>
          <p:cNvPr id="9" name="Object 0"/>
          <p:cNvGraphicFramePr>
            <a:graphicFrameLocks noChangeAspect="1"/>
          </p:cNvGraphicFramePr>
          <p:nvPr/>
        </p:nvGraphicFramePr>
        <p:xfrm>
          <a:off x="2808288" y="2782852"/>
          <a:ext cx="925512" cy="560388"/>
        </p:xfrm>
        <a:graphic>
          <a:graphicData uri="http://schemas.openxmlformats.org/presentationml/2006/ole">
            <p:oleObj spid="_x0000_s76802" name="Clip" r:id="rId3" imgW="1307520" imgH="794520" progId="">
              <p:embed/>
            </p:oleObj>
          </a:graphicData>
        </a:graphic>
      </p:graphicFrame>
      <p:graphicFrame>
        <p:nvGraphicFramePr>
          <p:cNvPr id="10" name="Object 1"/>
          <p:cNvGraphicFramePr>
            <a:graphicFrameLocks noChangeAspect="1"/>
          </p:cNvGraphicFramePr>
          <p:nvPr/>
        </p:nvGraphicFramePr>
        <p:xfrm>
          <a:off x="1790700" y="4002052"/>
          <a:ext cx="1752600" cy="908050"/>
        </p:xfrm>
        <a:graphic>
          <a:graphicData uri="http://schemas.openxmlformats.org/presentationml/2006/ole">
            <p:oleObj spid="_x0000_s76803" name="Clip" r:id="rId4" imgW="5806800" imgH="3009240" progId="">
              <p:embed/>
            </p:oleObj>
          </a:graphicData>
        </a:graphic>
      </p:graphicFrame>
      <p:graphicFrame>
        <p:nvGraphicFramePr>
          <p:cNvPr id="13" name="Object 2"/>
          <p:cNvGraphicFramePr>
            <a:graphicFrameLocks noChangeAspect="1"/>
          </p:cNvGraphicFramePr>
          <p:nvPr/>
        </p:nvGraphicFramePr>
        <p:xfrm>
          <a:off x="2436813" y="5253002"/>
          <a:ext cx="1752600" cy="908050"/>
        </p:xfrm>
        <a:graphic>
          <a:graphicData uri="http://schemas.openxmlformats.org/presentationml/2006/ole">
            <p:oleObj spid="_x0000_s76804" name="Clip" r:id="rId5" imgW="5806800" imgH="3009240" progId="">
              <p:embed/>
            </p:oleObj>
          </a:graphicData>
        </a:graphic>
      </p:graphicFrame>
      <p:graphicFrame>
        <p:nvGraphicFramePr>
          <p:cNvPr id="14" name="Object 3"/>
          <p:cNvGraphicFramePr>
            <a:graphicFrameLocks noChangeAspect="1"/>
          </p:cNvGraphicFramePr>
          <p:nvPr/>
        </p:nvGraphicFramePr>
        <p:xfrm>
          <a:off x="622300" y="4960902"/>
          <a:ext cx="1752600" cy="908050"/>
        </p:xfrm>
        <a:graphic>
          <a:graphicData uri="http://schemas.openxmlformats.org/presentationml/2006/ole">
            <p:oleObj spid="_x0000_s76805" name="Clip" r:id="rId6" imgW="5806800" imgH="3009240" progId="">
              <p:embed/>
            </p:oleObj>
          </a:graphicData>
        </a:graphic>
      </p:graphicFrame>
      <p:graphicFrame>
        <p:nvGraphicFramePr>
          <p:cNvPr id="15" name="Object 4"/>
          <p:cNvGraphicFramePr>
            <a:graphicFrameLocks noChangeAspect="1"/>
          </p:cNvGraphicFramePr>
          <p:nvPr/>
        </p:nvGraphicFramePr>
        <p:xfrm>
          <a:off x="2374900" y="2120865"/>
          <a:ext cx="925513" cy="560387"/>
        </p:xfrm>
        <a:graphic>
          <a:graphicData uri="http://schemas.openxmlformats.org/presentationml/2006/ole">
            <p:oleObj spid="_x0000_s76806" name="Clip" r:id="rId7" imgW="1307520" imgH="794520" progId="">
              <p:embed/>
            </p:oleObj>
          </a:graphicData>
        </a:graphic>
      </p:graphicFrame>
      <p:sp>
        <p:nvSpPr>
          <p:cNvPr id="16" name="Rectangle 14" descr="Horizontal brick"/>
          <p:cNvSpPr>
            <a:spLocks noChangeArrowheads="1"/>
          </p:cNvSpPr>
          <p:nvPr/>
        </p:nvSpPr>
        <p:spPr bwMode="auto">
          <a:xfrm>
            <a:off x="188913" y="3533740"/>
            <a:ext cx="4344987" cy="430212"/>
          </a:xfrm>
          <a:prstGeom prst="rect">
            <a:avLst/>
          </a:prstGeom>
          <a:pattFill prst="horzBrick">
            <a:fgClr>
              <a:srgbClr val="CC3300"/>
            </a:fgClr>
            <a:bgClr>
              <a:srgbClr val="FFFFFF"/>
            </a:bgClr>
          </a:pattFill>
          <a:ln w="9525">
            <a:solidFill>
              <a:schemeClr val="tx1"/>
            </a:solidFill>
            <a:miter lim="800000"/>
            <a:headEnd/>
            <a:tailEnd/>
          </a:ln>
          <a:effectLst/>
        </p:spPr>
        <p:txBody>
          <a:bodyPr wrap="none" anchor="ctr"/>
          <a:lstStyle/>
          <a:p>
            <a:endParaRPr lang="en-US" sz="2400" b="0">
              <a:effectLst/>
            </a:endParaRPr>
          </a:p>
        </p:txBody>
      </p:sp>
      <p:graphicFrame>
        <p:nvGraphicFramePr>
          <p:cNvPr id="17" name="Object 5"/>
          <p:cNvGraphicFramePr>
            <a:graphicFrameLocks noChangeAspect="1"/>
          </p:cNvGraphicFramePr>
          <p:nvPr/>
        </p:nvGraphicFramePr>
        <p:xfrm>
          <a:off x="5270500" y="3128927"/>
          <a:ext cx="925513" cy="560388"/>
        </p:xfrm>
        <a:graphic>
          <a:graphicData uri="http://schemas.openxmlformats.org/presentationml/2006/ole">
            <p:oleObj spid="_x0000_s76807" name="Clip" r:id="rId8" imgW="1307520" imgH="794520" progId="">
              <p:embed/>
            </p:oleObj>
          </a:graphicData>
        </a:graphic>
      </p:graphicFrame>
      <p:graphicFrame>
        <p:nvGraphicFramePr>
          <p:cNvPr id="18" name="Object 6"/>
          <p:cNvGraphicFramePr>
            <a:graphicFrameLocks noChangeAspect="1"/>
          </p:cNvGraphicFramePr>
          <p:nvPr/>
        </p:nvGraphicFramePr>
        <p:xfrm>
          <a:off x="5249863" y="4171915"/>
          <a:ext cx="1295400" cy="671512"/>
        </p:xfrm>
        <a:graphic>
          <a:graphicData uri="http://schemas.openxmlformats.org/presentationml/2006/ole">
            <p:oleObj spid="_x0000_s76808" name="Clip" r:id="rId9" imgW="5806800" imgH="3009240" progId="">
              <p:embed/>
            </p:oleObj>
          </a:graphicData>
        </a:graphic>
      </p:graphicFrame>
      <p:grpSp>
        <p:nvGrpSpPr>
          <p:cNvPr id="19" name="Group 494"/>
          <p:cNvGrpSpPr>
            <a:grpSpLocks/>
          </p:cNvGrpSpPr>
          <p:nvPr/>
        </p:nvGrpSpPr>
        <p:grpSpPr bwMode="auto">
          <a:xfrm>
            <a:off x="7191375" y="2655852"/>
            <a:ext cx="1289050" cy="661988"/>
            <a:chOff x="4530" y="1992"/>
            <a:chExt cx="812" cy="417"/>
          </a:xfrm>
        </p:grpSpPr>
        <p:grpSp>
          <p:nvGrpSpPr>
            <p:cNvPr id="20" name="Group 394"/>
            <p:cNvGrpSpPr>
              <a:grpSpLocks/>
            </p:cNvGrpSpPr>
            <p:nvPr/>
          </p:nvGrpSpPr>
          <p:grpSpPr bwMode="auto">
            <a:xfrm>
              <a:off x="5132" y="1992"/>
              <a:ext cx="88" cy="331"/>
              <a:chOff x="5132" y="1992"/>
              <a:chExt cx="88" cy="331"/>
            </a:xfrm>
          </p:grpSpPr>
          <p:sp>
            <p:nvSpPr>
              <p:cNvPr id="120" name="Freeform 392"/>
              <p:cNvSpPr>
                <a:spLocks/>
              </p:cNvSpPr>
              <p:nvPr/>
            </p:nvSpPr>
            <p:spPr bwMode="auto">
              <a:xfrm>
                <a:off x="5132" y="1992"/>
                <a:ext cx="31" cy="331"/>
              </a:xfrm>
              <a:custGeom>
                <a:avLst/>
                <a:gdLst/>
                <a:ahLst/>
                <a:cxnLst>
                  <a:cxn ang="0">
                    <a:pos x="40" y="0"/>
                  </a:cxn>
                  <a:cxn ang="0">
                    <a:pos x="40" y="263"/>
                  </a:cxn>
                  <a:cxn ang="0">
                    <a:pos x="27" y="263"/>
                  </a:cxn>
                  <a:cxn ang="0">
                    <a:pos x="27" y="526"/>
                  </a:cxn>
                  <a:cxn ang="0">
                    <a:pos x="15" y="526"/>
                  </a:cxn>
                  <a:cxn ang="0">
                    <a:pos x="15" y="772"/>
                  </a:cxn>
                  <a:cxn ang="0">
                    <a:pos x="7" y="772"/>
                  </a:cxn>
                  <a:cxn ang="0">
                    <a:pos x="7" y="1104"/>
                  </a:cxn>
                  <a:cxn ang="0">
                    <a:pos x="0" y="1104"/>
                  </a:cxn>
                  <a:cxn ang="0">
                    <a:pos x="0" y="1655"/>
                  </a:cxn>
                  <a:cxn ang="0">
                    <a:pos x="83" y="1655"/>
                  </a:cxn>
                  <a:cxn ang="0">
                    <a:pos x="153" y="1099"/>
                  </a:cxn>
                  <a:cxn ang="0">
                    <a:pos x="153" y="771"/>
                  </a:cxn>
                  <a:cxn ang="0">
                    <a:pos x="146" y="771"/>
                  </a:cxn>
                  <a:cxn ang="0">
                    <a:pos x="146" y="526"/>
                  </a:cxn>
                  <a:cxn ang="0">
                    <a:pos x="136" y="526"/>
                  </a:cxn>
                  <a:cxn ang="0">
                    <a:pos x="136" y="263"/>
                  </a:cxn>
                  <a:cxn ang="0">
                    <a:pos x="123" y="263"/>
                  </a:cxn>
                  <a:cxn ang="0">
                    <a:pos x="123" y="0"/>
                  </a:cxn>
                  <a:cxn ang="0">
                    <a:pos x="40" y="0"/>
                  </a:cxn>
                </a:cxnLst>
                <a:rect l="0" t="0" r="r" b="b"/>
                <a:pathLst>
                  <a:path w="153" h="1655">
                    <a:moveTo>
                      <a:pt x="40" y="0"/>
                    </a:moveTo>
                    <a:lnTo>
                      <a:pt x="40" y="263"/>
                    </a:lnTo>
                    <a:lnTo>
                      <a:pt x="27" y="263"/>
                    </a:lnTo>
                    <a:lnTo>
                      <a:pt x="27" y="526"/>
                    </a:lnTo>
                    <a:lnTo>
                      <a:pt x="15" y="526"/>
                    </a:lnTo>
                    <a:lnTo>
                      <a:pt x="15" y="772"/>
                    </a:lnTo>
                    <a:lnTo>
                      <a:pt x="7" y="772"/>
                    </a:lnTo>
                    <a:lnTo>
                      <a:pt x="7" y="1104"/>
                    </a:lnTo>
                    <a:lnTo>
                      <a:pt x="0" y="1104"/>
                    </a:lnTo>
                    <a:lnTo>
                      <a:pt x="0" y="1655"/>
                    </a:lnTo>
                    <a:lnTo>
                      <a:pt x="83" y="1655"/>
                    </a:lnTo>
                    <a:lnTo>
                      <a:pt x="153" y="1099"/>
                    </a:lnTo>
                    <a:lnTo>
                      <a:pt x="153" y="771"/>
                    </a:lnTo>
                    <a:lnTo>
                      <a:pt x="146" y="771"/>
                    </a:lnTo>
                    <a:lnTo>
                      <a:pt x="146" y="526"/>
                    </a:lnTo>
                    <a:lnTo>
                      <a:pt x="136" y="526"/>
                    </a:lnTo>
                    <a:lnTo>
                      <a:pt x="136" y="263"/>
                    </a:lnTo>
                    <a:lnTo>
                      <a:pt x="123" y="263"/>
                    </a:lnTo>
                    <a:lnTo>
                      <a:pt x="123" y="0"/>
                    </a:lnTo>
                    <a:lnTo>
                      <a:pt x="40" y="0"/>
                    </a:lnTo>
                    <a:close/>
                  </a:path>
                </a:pathLst>
              </a:custGeom>
              <a:solidFill>
                <a:srgbClr val="DDDDDD"/>
              </a:solidFill>
              <a:ln w="3175">
                <a:solidFill>
                  <a:srgbClr val="000000"/>
                </a:solidFill>
                <a:prstDash val="solid"/>
                <a:round/>
                <a:headEnd/>
                <a:tailEnd/>
              </a:ln>
            </p:spPr>
            <p:txBody>
              <a:bodyPr/>
              <a:lstStyle/>
              <a:p>
                <a:endParaRPr lang="en-US"/>
              </a:p>
            </p:txBody>
          </p:sp>
          <p:sp>
            <p:nvSpPr>
              <p:cNvPr id="121" name="Freeform 393"/>
              <p:cNvSpPr>
                <a:spLocks/>
              </p:cNvSpPr>
              <p:nvPr/>
            </p:nvSpPr>
            <p:spPr bwMode="auto">
              <a:xfrm>
                <a:off x="5187" y="1992"/>
                <a:ext cx="33" cy="331"/>
              </a:xfrm>
              <a:custGeom>
                <a:avLst/>
                <a:gdLst/>
                <a:ahLst/>
                <a:cxnLst>
                  <a:cxn ang="0">
                    <a:pos x="39" y="0"/>
                  </a:cxn>
                  <a:cxn ang="0">
                    <a:pos x="39" y="263"/>
                  </a:cxn>
                  <a:cxn ang="0">
                    <a:pos x="27" y="263"/>
                  </a:cxn>
                  <a:cxn ang="0">
                    <a:pos x="27" y="526"/>
                  </a:cxn>
                  <a:cxn ang="0">
                    <a:pos x="16" y="526"/>
                  </a:cxn>
                  <a:cxn ang="0">
                    <a:pos x="16" y="772"/>
                  </a:cxn>
                  <a:cxn ang="0">
                    <a:pos x="8" y="772"/>
                  </a:cxn>
                  <a:cxn ang="0">
                    <a:pos x="8" y="1104"/>
                  </a:cxn>
                  <a:cxn ang="0">
                    <a:pos x="0" y="1104"/>
                  </a:cxn>
                  <a:cxn ang="0">
                    <a:pos x="0" y="1655"/>
                  </a:cxn>
                  <a:cxn ang="0">
                    <a:pos x="162" y="1655"/>
                  </a:cxn>
                  <a:cxn ang="0">
                    <a:pos x="162" y="1103"/>
                  </a:cxn>
                  <a:cxn ang="0">
                    <a:pos x="154" y="1103"/>
                  </a:cxn>
                  <a:cxn ang="0">
                    <a:pos x="153" y="771"/>
                  </a:cxn>
                  <a:cxn ang="0">
                    <a:pos x="145" y="771"/>
                  </a:cxn>
                  <a:cxn ang="0">
                    <a:pos x="145" y="526"/>
                  </a:cxn>
                  <a:cxn ang="0">
                    <a:pos x="134" y="526"/>
                  </a:cxn>
                  <a:cxn ang="0">
                    <a:pos x="134" y="263"/>
                  </a:cxn>
                  <a:cxn ang="0">
                    <a:pos x="123" y="263"/>
                  </a:cxn>
                  <a:cxn ang="0">
                    <a:pos x="123" y="0"/>
                  </a:cxn>
                  <a:cxn ang="0">
                    <a:pos x="39" y="0"/>
                  </a:cxn>
                </a:cxnLst>
                <a:rect l="0" t="0" r="r" b="b"/>
                <a:pathLst>
                  <a:path w="162" h="1655">
                    <a:moveTo>
                      <a:pt x="39" y="0"/>
                    </a:moveTo>
                    <a:lnTo>
                      <a:pt x="39" y="263"/>
                    </a:lnTo>
                    <a:lnTo>
                      <a:pt x="27" y="263"/>
                    </a:lnTo>
                    <a:lnTo>
                      <a:pt x="27" y="526"/>
                    </a:lnTo>
                    <a:lnTo>
                      <a:pt x="16" y="526"/>
                    </a:lnTo>
                    <a:lnTo>
                      <a:pt x="16" y="772"/>
                    </a:lnTo>
                    <a:lnTo>
                      <a:pt x="8" y="772"/>
                    </a:lnTo>
                    <a:lnTo>
                      <a:pt x="8" y="1104"/>
                    </a:lnTo>
                    <a:lnTo>
                      <a:pt x="0" y="1104"/>
                    </a:lnTo>
                    <a:lnTo>
                      <a:pt x="0" y="1655"/>
                    </a:lnTo>
                    <a:lnTo>
                      <a:pt x="162" y="1655"/>
                    </a:lnTo>
                    <a:lnTo>
                      <a:pt x="162" y="1103"/>
                    </a:lnTo>
                    <a:lnTo>
                      <a:pt x="154" y="1103"/>
                    </a:lnTo>
                    <a:lnTo>
                      <a:pt x="153" y="771"/>
                    </a:lnTo>
                    <a:lnTo>
                      <a:pt x="145" y="771"/>
                    </a:lnTo>
                    <a:lnTo>
                      <a:pt x="145" y="526"/>
                    </a:lnTo>
                    <a:lnTo>
                      <a:pt x="134" y="526"/>
                    </a:lnTo>
                    <a:lnTo>
                      <a:pt x="134" y="263"/>
                    </a:lnTo>
                    <a:lnTo>
                      <a:pt x="123" y="263"/>
                    </a:lnTo>
                    <a:lnTo>
                      <a:pt x="123" y="0"/>
                    </a:lnTo>
                    <a:lnTo>
                      <a:pt x="39" y="0"/>
                    </a:lnTo>
                    <a:close/>
                  </a:path>
                </a:pathLst>
              </a:custGeom>
              <a:solidFill>
                <a:srgbClr val="DDDDDD"/>
              </a:solidFill>
              <a:ln w="3175">
                <a:solidFill>
                  <a:srgbClr val="000000"/>
                </a:solidFill>
                <a:prstDash val="solid"/>
                <a:round/>
                <a:headEnd/>
                <a:tailEnd/>
              </a:ln>
            </p:spPr>
            <p:txBody>
              <a:bodyPr/>
              <a:lstStyle/>
              <a:p>
                <a:endParaRPr lang="en-US"/>
              </a:p>
            </p:txBody>
          </p:sp>
        </p:grpSp>
        <p:grpSp>
          <p:nvGrpSpPr>
            <p:cNvPr id="21" name="Group 406"/>
            <p:cNvGrpSpPr>
              <a:grpSpLocks/>
            </p:cNvGrpSpPr>
            <p:nvPr/>
          </p:nvGrpSpPr>
          <p:grpSpPr bwMode="auto">
            <a:xfrm>
              <a:off x="5199" y="2255"/>
              <a:ext cx="143" cy="142"/>
              <a:chOff x="5199" y="2255"/>
              <a:chExt cx="143" cy="142"/>
            </a:xfrm>
          </p:grpSpPr>
          <p:grpSp>
            <p:nvGrpSpPr>
              <p:cNvPr id="109" name="Group 401"/>
              <p:cNvGrpSpPr>
                <a:grpSpLocks/>
              </p:cNvGrpSpPr>
              <p:nvPr/>
            </p:nvGrpSpPr>
            <p:grpSpPr bwMode="auto">
              <a:xfrm>
                <a:off x="5199" y="2255"/>
                <a:ext cx="143" cy="142"/>
                <a:chOff x="5199" y="2255"/>
                <a:chExt cx="143" cy="142"/>
              </a:xfrm>
            </p:grpSpPr>
            <p:grpSp>
              <p:nvGrpSpPr>
                <p:cNvPr id="114" name="Group 397"/>
                <p:cNvGrpSpPr>
                  <a:grpSpLocks/>
                </p:cNvGrpSpPr>
                <p:nvPr/>
              </p:nvGrpSpPr>
              <p:grpSpPr bwMode="auto">
                <a:xfrm>
                  <a:off x="5235" y="2255"/>
                  <a:ext cx="41" cy="68"/>
                  <a:chOff x="5235" y="2255"/>
                  <a:chExt cx="41" cy="68"/>
                </a:xfrm>
              </p:grpSpPr>
              <p:sp>
                <p:nvSpPr>
                  <p:cNvPr id="118" name="Rectangle 395"/>
                  <p:cNvSpPr>
                    <a:spLocks noChangeArrowheads="1"/>
                  </p:cNvSpPr>
                  <p:nvPr/>
                </p:nvSpPr>
                <p:spPr bwMode="auto">
                  <a:xfrm>
                    <a:off x="5243" y="2255"/>
                    <a:ext cx="25" cy="15"/>
                  </a:xfrm>
                  <a:prstGeom prst="rect">
                    <a:avLst/>
                  </a:prstGeom>
                  <a:solidFill>
                    <a:srgbClr val="DDDDDD"/>
                  </a:solidFill>
                  <a:ln w="3175">
                    <a:solidFill>
                      <a:srgbClr val="000000"/>
                    </a:solidFill>
                    <a:miter lim="800000"/>
                    <a:headEnd/>
                    <a:tailEnd/>
                  </a:ln>
                </p:spPr>
                <p:txBody>
                  <a:bodyPr/>
                  <a:lstStyle/>
                  <a:p>
                    <a:endParaRPr lang="en-US"/>
                  </a:p>
                </p:txBody>
              </p:sp>
              <p:sp>
                <p:nvSpPr>
                  <p:cNvPr id="119" name="Rectangle 396"/>
                  <p:cNvSpPr>
                    <a:spLocks noChangeArrowheads="1"/>
                  </p:cNvSpPr>
                  <p:nvPr/>
                </p:nvSpPr>
                <p:spPr bwMode="auto">
                  <a:xfrm>
                    <a:off x="5235" y="2266"/>
                    <a:ext cx="41" cy="5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115" name="Group 400"/>
                <p:cNvGrpSpPr>
                  <a:grpSpLocks/>
                </p:cNvGrpSpPr>
                <p:nvPr/>
              </p:nvGrpSpPr>
              <p:grpSpPr bwMode="auto">
                <a:xfrm>
                  <a:off x="5199" y="2320"/>
                  <a:ext cx="143" cy="77"/>
                  <a:chOff x="5199" y="2320"/>
                  <a:chExt cx="143" cy="77"/>
                </a:xfrm>
              </p:grpSpPr>
              <p:sp>
                <p:nvSpPr>
                  <p:cNvPr id="116" name="Rectangle 398"/>
                  <p:cNvSpPr>
                    <a:spLocks noChangeArrowheads="1"/>
                  </p:cNvSpPr>
                  <p:nvPr/>
                </p:nvSpPr>
                <p:spPr bwMode="auto">
                  <a:xfrm>
                    <a:off x="5204" y="2328"/>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117" name="Rectangle 399"/>
                  <p:cNvSpPr>
                    <a:spLocks noChangeArrowheads="1"/>
                  </p:cNvSpPr>
                  <p:nvPr/>
                </p:nvSpPr>
                <p:spPr bwMode="auto">
                  <a:xfrm>
                    <a:off x="5199" y="2320"/>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110" name="Group 405"/>
              <p:cNvGrpSpPr>
                <a:grpSpLocks/>
              </p:cNvGrpSpPr>
              <p:nvPr/>
            </p:nvGrpSpPr>
            <p:grpSpPr bwMode="auto">
              <a:xfrm>
                <a:off x="5215" y="2339"/>
                <a:ext cx="108" cy="45"/>
                <a:chOff x="5215" y="2339"/>
                <a:chExt cx="108" cy="45"/>
              </a:xfrm>
            </p:grpSpPr>
            <p:sp>
              <p:nvSpPr>
                <p:cNvPr id="111" name="Rectangle 402"/>
                <p:cNvSpPr>
                  <a:spLocks noChangeArrowheads="1"/>
                </p:cNvSpPr>
                <p:nvPr/>
              </p:nvSpPr>
              <p:spPr bwMode="auto">
                <a:xfrm>
                  <a:off x="5215" y="2339"/>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112" name="Rectangle 403"/>
                <p:cNvSpPr>
                  <a:spLocks noChangeArrowheads="1"/>
                </p:cNvSpPr>
                <p:nvPr/>
              </p:nvSpPr>
              <p:spPr bwMode="auto">
                <a:xfrm>
                  <a:off x="5296" y="2339"/>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113" name="Rectangle 404"/>
                <p:cNvSpPr>
                  <a:spLocks noChangeArrowheads="1"/>
                </p:cNvSpPr>
                <p:nvPr/>
              </p:nvSpPr>
              <p:spPr bwMode="auto">
                <a:xfrm>
                  <a:off x="5256" y="2339"/>
                  <a:ext cx="26"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22" name="Group 416"/>
            <p:cNvGrpSpPr>
              <a:grpSpLocks/>
            </p:cNvGrpSpPr>
            <p:nvPr/>
          </p:nvGrpSpPr>
          <p:grpSpPr bwMode="auto">
            <a:xfrm>
              <a:off x="4530" y="2296"/>
              <a:ext cx="143" cy="101"/>
              <a:chOff x="4530" y="2296"/>
              <a:chExt cx="143" cy="101"/>
            </a:xfrm>
          </p:grpSpPr>
          <p:grpSp>
            <p:nvGrpSpPr>
              <p:cNvPr id="100" name="Group 411"/>
              <p:cNvGrpSpPr>
                <a:grpSpLocks/>
              </p:cNvGrpSpPr>
              <p:nvPr/>
            </p:nvGrpSpPr>
            <p:grpSpPr bwMode="auto">
              <a:xfrm>
                <a:off x="4530" y="2296"/>
                <a:ext cx="143" cy="101"/>
                <a:chOff x="4530" y="2296"/>
                <a:chExt cx="143" cy="101"/>
              </a:xfrm>
            </p:grpSpPr>
            <p:sp>
              <p:nvSpPr>
                <p:cNvPr id="105" name="Rectangle 407"/>
                <p:cNvSpPr>
                  <a:spLocks noChangeArrowheads="1"/>
                </p:cNvSpPr>
                <p:nvPr/>
              </p:nvSpPr>
              <p:spPr bwMode="auto">
                <a:xfrm>
                  <a:off x="4613" y="2296"/>
                  <a:ext cx="44" cy="27"/>
                </a:xfrm>
                <a:prstGeom prst="rect">
                  <a:avLst/>
                </a:prstGeom>
                <a:solidFill>
                  <a:srgbClr val="DDDDDD"/>
                </a:solidFill>
                <a:ln w="3175">
                  <a:solidFill>
                    <a:srgbClr val="000000"/>
                  </a:solidFill>
                  <a:miter lim="800000"/>
                  <a:headEnd/>
                  <a:tailEnd/>
                </a:ln>
              </p:spPr>
              <p:txBody>
                <a:bodyPr/>
                <a:lstStyle/>
                <a:p>
                  <a:endParaRPr lang="en-US"/>
                </a:p>
              </p:txBody>
            </p:sp>
            <p:grpSp>
              <p:nvGrpSpPr>
                <p:cNvPr id="106" name="Group 410"/>
                <p:cNvGrpSpPr>
                  <a:grpSpLocks/>
                </p:cNvGrpSpPr>
                <p:nvPr/>
              </p:nvGrpSpPr>
              <p:grpSpPr bwMode="auto">
                <a:xfrm>
                  <a:off x="4530" y="2320"/>
                  <a:ext cx="143" cy="77"/>
                  <a:chOff x="4530" y="2320"/>
                  <a:chExt cx="143" cy="77"/>
                </a:xfrm>
              </p:grpSpPr>
              <p:sp>
                <p:nvSpPr>
                  <p:cNvPr id="107" name="Rectangle 408"/>
                  <p:cNvSpPr>
                    <a:spLocks noChangeArrowheads="1"/>
                  </p:cNvSpPr>
                  <p:nvPr/>
                </p:nvSpPr>
                <p:spPr bwMode="auto">
                  <a:xfrm>
                    <a:off x="4535" y="2328"/>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108" name="Rectangle 409"/>
                  <p:cNvSpPr>
                    <a:spLocks noChangeArrowheads="1"/>
                  </p:cNvSpPr>
                  <p:nvPr/>
                </p:nvSpPr>
                <p:spPr bwMode="auto">
                  <a:xfrm>
                    <a:off x="4530" y="2320"/>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101" name="Group 415"/>
              <p:cNvGrpSpPr>
                <a:grpSpLocks/>
              </p:cNvGrpSpPr>
              <p:nvPr/>
            </p:nvGrpSpPr>
            <p:grpSpPr bwMode="auto">
              <a:xfrm>
                <a:off x="4544" y="2339"/>
                <a:ext cx="113" cy="45"/>
                <a:chOff x="4544" y="2339"/>
                <a:chExt cx="113" cy="45"/>
              </a:xfrm>
            </p:grpSpPr>
            <p:sp>
              <p:nvSpPr>
                <p:cNvPr id="102" name="Rectangle 412"/>
                <p:cNvSpPr>
                  <a:spLocks noChangeArrowheads="1"/>
                </p:cNvSpPr>
                <p:nvPr/>
              </p:nvSpPr>
              <p:spPr bwMode="auto">
                <a:xfrm>
                  <a:off x="4626" y="2339"/>
                  <a:ext cx="31" cy="45"/>
                </a:xfrm>
                <a:prstGeom prst="rect">
                  <a:avLst/>
                </a:prstGeom>
                <a:solidFill>
                  <a:srgbClr val="DDDDDD"/>
                </a:solidFill>
                <a:ln w="3175">
                  <a:solidFill>
                    <a:srgbClr val="000000"/>
                  </a:solidFill>
                  <a:miter lim="800000"/>
                  <a:headEnd/>
                  <a:tailEnd/>
                </a:ln>
              </p:spPr>
              <p:txBody>
                <a:bodyPr/>
                <a:lstStyle/>
                <a:p>
                  <a:endParaRPr lang="en-US"/>
                </a:p>
              </p:txBody>
            </p:sp>
            <p:sp>
              <p:nvSpPr>
                <p:cNvPr id="103" name="Rectangle 413"/>
                <p:cNvSpPr>
                  <a:spLocks noChangeArrowheads="1"/>
                </p:cNvSpPr>
                <p:nvPr/>
              </p:nvSpPr>
              <p:spPr bwMode="auto">
                <a:xfrm>
                  <a:off x="4544" y="2339"/>
                  <a:ext cx="32" cy="45"/>
                </a:xfrm>
                <a:prstGeom prst="rect">
                  <a:avLst/>
                </a:prstGeom>
                <a:solidFill>
                  <a:srgbClr val="DDDDDD"/>
                </a:solidFill>
                <a:ln w="3175">
                  <a:solidFill>
                    <a:srgbClr val="000000"/>
                  </a:solidFill>
                  <a:miter lim="800000"/>
                  <a:headEnd/>
                  <a:tailEnd/>
                </a:ln>
              </p:spPr>
              <p:txBody>
                <a:bodyPr/>
                <a:lstStyle/>
                <a:p>
                  <a:endParaRPr lang="en-US"/>
                </a:p>
              </p:txBody>
            </p:sp>
            <p:sp>
              <p:nvSpPr>
                <p:cNvPr id="104" name="Rectangle 414"/>
                <p:cNvSpPr>
                  <a:spLocks noChangeArrowheads="1"/>
                </p:cNvSpPr>
                <p:nvPr/>
              </p:nvSpPr>
              <p:spPr bwMode="auto">
                <a:xfrm>
                  <a:off x="4585" y="2339"/>
                  <a:ext cx="32"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23" name="Group 493"/>
            <p:cNvGrpSpPr>
              <a:grpSpLocks/>
            </p:cNvGrpSpPr>
            <p:nvPr/>
          </p:nvGrpSpPr>
          <p:grpSpPr bwMode="auto">
            <a:xfrm>
              <a:off x="4654" y="2168"/>
              <a:ext cx="559" cy="241"/>
              <a:chOff x="4654" y="2168"/>
              <a:chExt cx="559" cy="241"/>
            </a:xfrm>
          </p:grpSpPr>
          <p:grpSp>
            <p:nvGrpSpPr>
              <p:cNvPr id="24" name="Group 422"/>
              <p:cNvGrpSpPr>
                <a:grpSpLocks/>
              </p:cNvGrpSpPr>
              <p:nvPr/>
            </p:nvGrpSpPr>
            <p:grpSpPr bwMode="auto">
              <a:xfrm>
                <a:off x="4654" y="2168"/>
                <a:ext cx="559" cy="241"/>
                <a:chOff x="4654" y="2168"/>
                <a:chExt cx="559" cy="241"/>
              </a:xfrm>
            </p:grpSpPr>
            <p:sp>
              <p:nvSpPr>
                <p:cNvPr id="95" name="Rectangle 417"/>
                <p:cNvSpPr>
                  <a:spLocks noChangeArrowheads="1"/>
                </p:cNvSpPr>
                <p:nvPr/>
              </p:nvSpPr>
              <p:spPr bwMode="auto">
                <a:xfrm>
                  <a:off x="4664" y="2207"/>
                  <a:ext cx="540" cy="202"/>
                </a:xfrm>
                <a:prstGeom prst="rect">
                  <a:avLst/>
                </a:prstGeom>
                <a:solidFill>
                  <a:srgbClr val="DDDDDD"/>
                </a:solidFill>
                <a:ln w="3175">
                  <a:solidFill>
                    <a:srgbClr val="000000"/>
                  </a:solidFill>
                  <a:miter lim="800000"/>
                  <a:headEnd/>
                  <a:tailEnd/>
                </a:ln>
              </p:spPr>
              <p:txBody>
                <a:bodyPr/>
                <a:lstStyle/>
                <a:p>
                  <a:endParaRPr lang="en-US"/>
                </a:p>
              </p:txBody>
            </p:sp>
            <p:sp>
              <p:nvSpPr>
                <p:cNvPr id="96" name="Rectangle 418"/>
                <p:cNvSpPr>
                  <a:spLocks noChangeArrowheads="1"/>
                </p:cNvSpPr>
                <p:nvPr/>
              </p:nvSpPr>
              <p:spPr bwMode="auto">
                <a:xfrm>
                  <a:off x="4798" y="2174"/>
                  <a:ext cx="40" cy="24"/>
                </a:xfrm>
                <a:prstGeom prst="rect">
                  <a:avLst/>
                </a:prstGeom>
                <a:solidFill>
                  <a:srgbClr val="DDDDDD"/>
                </a:solidFill>
                <a:ln w="3175">
                  <a:solidFill>
                    <a:srgbClr val="000000"/>
                  </a:solidFill>
                  <a:miter lim="800000"/>
                  <a:headEnd/>
                  <a:tailEnd/>
                </a:ln>
              </p:spPr>
              <p:txBody>
                <a:bodyPr/>
                <a:lstStyle/>
                <a:p>
                  <a:endParaRPr lang="en-US"/>
                </a:p>
              </p:txBody>
            </p:sp>
            <p:sp>
              <p:nvSpPr>
                <p:cNvPr id="97" name="Rectangle 419"/>
                <p:cNvSpPr>
                  <a:spLocks noChangeArrowheads="1"/>
                </p:cNvSpPr>
                <p:nvPr/>
              </p:nvSpPr>
              <p:spPr bwMode="auto">
                <a:xfrm>
                  <a:off x="4897" y="2168"/>
                  <a:ext cx="53" cy="33"/>
                </a:xfrm>
                <a:prstGeom prst="rect">
                  <a:avLst/>
                </a:prstGeom>
                <a:solidFill>
                  <a:srgbClr val="DDDDDD"/>
                </a:solidFill>
                <a:ln w="3175">
                  <a:solidFill>
                    <a:srgbClr val="000000"/>
                  </a:solidFill>
                  <a:miter lim="800000"/>
                  <a:headEnd/>
                  <a:tailEnd/>
                </a:ln>
              </p:spPr>
              <p:txBody>
                <a:bodyPr/>
                <a:lstStyle/>
                <a:p>
                  <a:endParaRPr lang="en-US"/>
                </a:p>
              </p:txBody>
            </p:sp>
            <p:sp>
              <p:nvSpPr>
                <p:cNvPr id="98" name="Rectangle 420"/>
                <p:cNvSpPr>
                  <a:spLocks noChangeArrowheads="1"/>
                </p:cNvSpPr>
                <p:nvPr/>
              </p:nvSpPr>
              <p:spPr bwMode="auto">
                <a:xfrm>
                  <a:off x="4654" y="2196"/>
                  <a:ext cx="559" cy="16"/>
                </a:xfrm>
                <a:prstGeom prst="rect">
                  <a:avLst/>
                </a:prstGeom>
                <a:solidFill>
                  <a:srgbClr val="DDDDDD"/>
                </a:solidFill>
                <a:ln w="3175">
                  <a:solidFill>
                    <a:srgbClr val="000000"/>
                  </a:solidFill>
                  <a:miter lim="800000"/>
                  <a:headEnd/>
                  <a:tailEnd/>
                </a:ln>
              </p:spPr>
              <p:txBody>
                <a:bodyPr/>
                <a:lstStyle/>
                <a:p>
                  <a:endParaRPr lang="en-US"/>
                </a:p>
              </p:txBody>
            </p:sp>
            <p:sp>
              <p:nvSpPr>
                <p:cNvPr id="99" name="Rectangle 421"/>
                <p:cNvSpPr>
                  <a:spLocks noChangeArrowheads="1"/>
                </p:cNvSpPr>
                <p:nvPr/>
              </p:nvSpPr>
              <p:spPr bwMode="auto">
                <a:xfrm>
                  <a:off x="4664" y="2306"/>
                  <a:ext cx="540" cy="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25" name="Group 488"/>
              <p:cNvGrpSpPr>
                <a:grpSpLocks/>
              </p:cNvGrpSpPr>
              <p:nvPr/>
            </p:nvGrpSpPr>
            <p:grpSpPr bwMode="auto">
              <a:xfrm>
                <a:off x="4673" y="2225"/>
                <a:ext cx="514" cy="165"/>
                <a:chOff x="4673" y="2225"/>
                <a:chExt cx="514" cy="165"/>
              </a:xfrm>
            </p:grpSpPr>
            <p:grpSp>
              <p:nvGrpSpPr>
                <p:cNvPr id="30" name="Group 427"/>
                <p:cNvGrpSpPr>
                  <a:grpSpLocks/>
                </p:cNvGrpSpPr>
                <p:nvPr/>
              </p:nvGrpSpPr>
              <p:grpSpPr bwMode="auto">
                <a:xfrm>
                  <a:off x="4748" y="2324"/>
                  <a:ext cx="66" cy="66"/>
                  <a:chOff x="4748" y="2324"/>
                  <a:chExt cx="66" cy="66"/>
                </a:xfrm>
              </p:grpSpPr>
              <p:sp>
                <p:nvSpPr>
                  <p:cNvPr id="91" name="Rectangle 423"/>
                  <p:cNvSpPr>
                    <a:spLocks noChangeArrowheads="1"/>
                  </p:cNvSpPr>
                  <p:nvPr/>
                </p:nvSpPr>
                <p:spPr bwMode="auto">
                  <a:xfrm>
                    <a:off x="4751" y="2325"/>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92" name="Rectangle 424"/>
                  <p:cNvSpPr>
                    <a:spLocks noChangeArrowheads="1"/>
                  </p:cNvSpPr>
                  <p:nvPr/>
                </p:nvSpPr>
                <p:spPr bwMode="auto">
                  <a:xfrm>
                    <a:off x="4748" y="2385"/>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93" name="Line 425"/>
                  <p:cNvSpPr>
                    <a:spLocks noChangeShapeType="1"/>
                  </p:cNvSpPr>
                  <p:nvPr/>
                </p:nvSpPr>
                <p:spPr bwMode="auto">
                  <a:xfrm>
                    <a:off x="4781" y="2324"/>
                    <a:ext cx="1" cy="59"/>
                  </a:xfrm>
                  <a:prstGeom prst="line">
                    <a:avLst/>
                  </a:prstGeom>
                  <a:noFill/>
                  <a:ln w="3175">
                    <a:solidFill>
                      <a:srgbClr val="000000"/>
                    </a:solidFill>
                    <a:round/>
                    <a:headEnd/>
                    <a:tailEnd/>
                  </a:ln>
                </p:spPr>
                <p:txBody>
                  <a:bodyPr/>
                  <a:lstStyle/>
                  <a:p>
                    <a:endParaRPr lang="en-US"/>
                  </a:p>
                </p:txBody>
              </p:sp>
              <p:sp>
                <p:nvSpPr>
                  <p:cNvPr id="94" name="Line 426"/>
                  <p:cNvSpPr>
                    <a:spLocks noChangeShapeType="1"/>
                  </p:cNvSpPr>
                  <p:nvPr/>
                </p:nvSpPr>
                <p:spPr bwMode="auto">
                  <a:xfrm>
                    <a:off x="4751" y="2354"/>
                    <a:ext cx="60" cy="1"/>
                  </a:xfrm>
                  <a:prstGeom prst="line">
                    <a:avLst/>
                  </a:prstGeom>
                  <a:noFill/>
                  <a:ln w="3175">
                    <a:solidFill>
                      <a:srgbClr val="000000"/>
                    </a:solidFill>
                    <a:round/>
                    <a:headEnd/>
                    <a:tailEnd/>
                  </a:ln>
                </p:spPr>
                <p:txBody>
                  <a:bodyPr/>
                  <a:lstStyle/>
                  <a:p>
                    <a:endParaRPr lang="en-US"/>
                  </a:p>
                </p:txBody>
              </p:sp>
            </p:grpSp>
            <p:grpSp>
              <p:nvGrpSpPr>
                <p:cNvPr id="31" name="Group 432"/>
                <p:cNvGrpSpPr>
                  <a:grpSpLocks/>
                </p:cNvGrpSpPr>
                <p:nvPr/>
              </p:nvGrpSpPr>
              <p:grpSpPr bwMode="auto">
                <a:xfrm>
                  <a:off x="4823" y="2324"/>
                  <a:ext cx="66" cy="66"/>
                  <a:chOff x="4823" y="2324"/>
                  <a:chExt cx="66" cy="66"/>
                </a:xfrm>
              </p:grpSpPr>
              <p:sp>
                <p:nvSpPr>
                  <p:cNvPr id="87" name="Rectangle 428"/>
                  <p:cNvSpPr>
                    <a:spLocks noChangeArrowheads="1"/>
                  </p:cNvSpPr>
                  <p:nvPr/>
                </p:nvSpPr>
                <p:spPr bwMode="auto">
                  <a:xfrm>
                    <a:off x="4826" y="2325"/>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88" name="Rectangle 429"/>
                  <p:cNvSpPr>
                    <a:spLocks noChangeArrowheads="1"/>
                  </p:cNvSpPr>
                  <p:nvPr/>
                </p:nvSpPr>
                <p:spPr bwMode="auto">
                  <a:xfrm>
                    <a:off x="4823" y="2385"/>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89" name="Line 430"/>
                  <p:cNvSpPr>
                    <a:spLocks noChangeShapeType="1"/>
                  </p:cNvSpPr>
                  <p:nvPr/>
                </p:nvSpPr>
                <p:spPr bwMode="auto">
                  <a:xfrm>
                    <a:off x="4855" y="2324"/>
                    <a:ext cx="1" cy="59"/>
                  </a:xfrm>
                  <a:prstGeom prst="line">
                    <a:avLst/>
                  </a:prstGeom>
                  <a:noFill/>
                  <a:ln w="3175">
                    <a:solidFill>
                      <a:srgbClr val="000000"/>
                    </a:solidFill>
                    <a:round/>
                    <a:headEnd/>
                    <a:tailEnd/>
                  </a:ln>
                </p:spPr>
                <p:txBody>
                  <a:bodyPr/>
                  <a:lstStyle/>
                  <a:p>
                    <a:endParaRPr lang="en-US"/>
                  </a:p>
                </p:txBody>
              </p:sp>
              <p:sp>
                <p:nvSpPr>
                  <p:cNvPr id="90" name="Line 431"/>
                  <p:cNvSpPr>
                    <a:spLocks noChangeShapeType="1"/>
                  </p:cNvSpPr>
                  <p:nvPr/>
                </p:nvSpPr>
                <p:spPr bwMode="auto">
                  <a:xfrm>
                    <a:off x="4826" y="2354"/>
                    <a:ext cx="60" cy="1"/>
                  </a:xfrm>
                  <a:prstGeom prst="line">
                    <a:avLst/>
                  </a:prstGeom>
                  <a:noFill/>
                  <a:ln w="3175">
                    <a:solidFill>
                      <a:srgbClr val="000000"/>
                    </a:solidFill>
                    <a:round/>
                    <a:headEnd/>
                    <a:tailEnd/>
                  </a:ln>
                </p:spPr>
                <p:txBody>
                  <a:bodyPr/>
                  <a:lstStyle/>
                  <a:p>
                    <a:endParaRPr lang="en-US"/>
                  </a:p>
                </p:txBody>
              </p:sp>
            </p:grpSp>
            <p:grpSp>
              <p:nvGrpSpPr>
                <p:cNvPr id="32" name="Group 437"/>
                <p:cNvGrpSpPr>
                  <a:grpSpLocks/>
                </p:cNvGrpSpPr>
                <p:nvPr/>
              </p:nvGrpSpPr>
              <p:grpSpPr bwMode="auto">
                <a:xfrm>
                  <a:off x="5120" y="2324"/>
                  <a:ext cx="66" cy="66"/>
                  <a:chOff x="5120" y="2324"/>
                  <a:chExt cx="66" cy="66"/>
                </a:xfrm>
              </p:grpSpPr>
              <p:sp>
                <p:nvSpPr>
                  <p:cNvPr id="83" name="Rectangle 433"/>
                  <p:cNvSpPr>
                    <a:spLocks noChangeArrowheads="1"/>
                  </p:cNvSpPr>
                  <p:nvPr/>
                </p:nvSpPr>
                <p:spPr bwMode="auto">
                  <a:xfrm>
                    <a:off x="5123" y="2325"/>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84" name="Rectangle 434"/>
                  <p:cNvSpPr>
                    <a:spLocks noChangeArrowheads="1"/>
                  </p:cNvSpPr>
                  <p:nvPr/>
                </p:nvSpPr>
                <p:spPr bwMode="auto">
                  <a:xfrm>
                    <a:off x="5120" y="2385"/>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85" name="Line 435"/>
                  <p:cNvSpPr>
                    <a:spLocks noChangeShapeType="1"/>
                  </p:cNvSpPr>
                  <p:nvPr/>
                </p:nvSpPr>
                <p:spPr bwMode="auto">
                  <a:xfrm>
                    <a:off x="5153" y="2324"/>
                    <a:ext cx="1" cy="59"/>
                  </a:xfrm>
                  <a:prstGeom prst="line">
                    <a:avLst/>
                  </a:prstGeom>
                  <a:noFill/>
                  <a:ln w="3175">
                    <a:solidFill>
                      <a:srgbClr val="000000"/>
                    </a:solidFill>
                    <a:round/>
                    <a:headEnd/>
                    <a:tailEnd/>
                  </a:ln>
                </p:spPr>
                <p:txBody>
                  <a:bodyPr/>
                  <a:lstStyle/>
                  <a:p>
                    <a:endParaRPr lang="en-US"/>
                  </a:p>
                </p:txBody>
              </p:sp>
              <p:sp>
                <p:nvSpPr>
                  <p:cNvPr id="86" name="Line 436"/>
                  <p:cNvSpPr>
                    <a:spLocks noChangeShapeType="1"/>
                  </p:cNvSpPr>
                  <p:nvPr/>
                </p:nvSpPr>
                <p:spPr bwMode="auto">
                  <a:xfrm>
                    <a:off x="5123" y="2354"/>
                    <a:ext cx="60" cy="1"/>
                  </a:xfrm>
                  <a:prstGeom prst="line">
                    <a:avLst/>
                  </a:prstGeom>
                  <a:noFill/>
                  <a:ln w="3175">
                    <a:solidFill>
                      <a:srgbClr val="000000"/>
                    </a:solidFill>
                    <a:round/>
                    <a:headEnd/>
                    <a:tailEnd/>
                  </a:ln>
                </p:spPr>
                <p:txBody>
                  <a:bodyPr/>
                  <a:lstStyle/>
                  <a:p>
                    <a:endParaRPr lang="en-US"/>
                  </a:p>
                </p:txBody>
              </p:sp>
            </p:grpSp>
            <p:grpSp>
              <p:nvGrpSpPr>
                <p:cNvPr id="33" name="Group 442"/>
                <p:cNvGrpSpPr>
                  <a:grpSpLocks/>
                </p:cNvGrpSpPr>
                <p:nvPr/>
              </p:nvGrpSpPr>
              <p:grpSpPr bwMode="auto">
                <a:xfrm>
                  <a:off x="4673" y="2324"/>
                  <a:ext cx="66" cy="66"/>
                  <a:chOff x="4673" y="2324"/>
                  <a:chExt cx="66" cy="66"/>
                </a:xfrm>
              </p:grpSpPr>
              <p:sp>
                <p:nvSpPr>
                  <p:cNvPr id="79" name="Rectangle 438"/>
                  <p:cNvSpPr>
                    <a:spLocks noChangeArrowheads="1"/>
                  </p:cNvSpPr>
                  <p:nvPr/>
                </p:nvSpPr>
                <p:spPr bwMode="auto">
                  <a:xfrm>
                    <a:off x="4676" y="2325"/>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80" name="Rectangle 439"/>
                  <p:cNvSpPr>
                    <a:spLocks noChangeArrowheads="1"/>
                  </p:cNvSpPr>
                  <p:nvPr/>
                </p:nvSpPr>
                <p:spPr bwMode="auto">
                  <a:xfrm>
                    <a:off x="4673" y="2385"/>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81" name="Line 440"/>
                  <p:cNvSpPr>
                    <a:spLocks noChangeShapeType="1"/>
                  </p:cNvSpPr>
                  <p:nvPr/>
                </p:nvSpPr>
                <p:spPr bwMode="auto">
                  <a:xfrm>
                    <a:off x="4706" y="2324"/>
                    <a:ext cx="1" cy="59"/>
                  </a:xfrm>
                  <a:prstGeom prst="line">
                    <a:avLst/>
                  </a:prstGeom>
                  <a:noFill/>
                  <a:ln w="3175">
                    <a:solidFill>
                      <a:srgbClr val="000000"/>
                    </a:solidFill>
                    <a:round/>
                    <a:headEnd/>
                    <a:tailEnd/>
                  </a:ln>
                </p:spPr>
                <p:txBody>
                  <a:bodyPr/>
                  <a:lstStyle/>
                  <a:p>
                    <a:endParaRPr lang="en-US"/>
                  </a:p>
                </p:txBody>
              </p:sp>
              <p:sp>
                <p:nvSpPr>
                  <p:cNvPr id="82" name="Line 441"/>
                  <p:cNvSpPr>
                    <a:spLocks noChangeShapeType="1"/>
                  </p:cNvSpPr>
                  <p:nvPr/>
                </p:nvSpPr>
                <p:spPr bwMode="auto">
                  <a:xfrm>
                    <a:off x="4676" y="2354"/>
                    <a:ext cx="59" cy="1"/>
                  </a:xfrm>
                  <a:prstGeom prst="line">
                    <a:avLst/>
                  </a:prstGeom>
                  <a:noFill/>
                  <a:ln w="3175">
                    <a:solidFill>
                      <a:srgbClr val="000000"/>
                    </a:solidFill>
                    <a:round/>
                    <a:headEnd/>
                    <a:tailEnd/>
                  </a:ln>
                </p:spPr>
                <p:txBody>
                  <a:bodyPr/>
                  <a:lstStyle/>
                  <a:p>
                    <a:endParaRPr lang="en-US"/>
                  </a:p>
                </p:txBody>
              </p:sp>
            </p:grpSp>
            <p:grpSp>
              <p:nvGrpSpPr>
                <p:cNvPr id="34" name="Group 447"/>
                <p:cNvGrpSpPr>
                  <a:grpSpLocks/>
                </p:cNvGrpSpPr>
                <p:nvPr/>
              </p:nvGrpSpPr>
              <p:grpSpPr bwMode="auto">
                <a:xfrm>
                  <a:off x="4899" y="2225"/>
                  <a:ext cx="66" cy="66"/>
                  <a:chOff x="4899" y="2225"/>
                  <a:chExt cx="66" cy="66"/>
                </a:xfrm>
              </p:grpSpPr>
              <p:sp>
                <p:nvSpPr>
                  <p:cNvPr id="75" name="Rectangle 443"/>
                  <p:cNvSpPr>
                    <a:spLocks noChangeArrowheads="1"/>
                  </p:cNvSpPr>
                  <p:nvPr/>
                </p:nvSpPr>
                <p:spPr bwMode="auto">
                  <a:xfrm>
                    <a:off x="4902" y="2226"/>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76" name="Rectangle 444"/>
                  <p:cNvSpPr>
                    <a:spLocks noChangeArrowheads="1"/>
                  </p:cNvSpPr>
                  <p:nvPr/>
                </p:nvSpPr>
                <p:spPr bwMode="auto">
                  <a:xfrm>
                    <a:off x="4899"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77" name="Line 445"/>
                  <p:cNvSpPr>
                    <a:spLocks noChangeShapeType="1"/>
                  </p:cNvSpPr>
                  <p:nvPr/>
                </p:nvSpPr>
                <p:spPr bwMode="auto">
                  <a:xfrm>
                    <a:off x="4931" y="2225"/>
                    <a:ext cx="1" cy="59"/>
                  </a:xfrm>
                  <a:prstGeom prst="line">
                    <a:avLst/>
                  </a:prstGeom>
                  <a:noFill/>
                  <a:ln w="3175">
                    <a:solidFill>
                      <a:srgbClr val="000000"/>
                    </a:solidFill>
                    <a:round/>
                    <a:headEnd/>
                    <a:tailEnd/>
                  </a:ln>
                </p:spPr>
                <p:txBody>
                  <a:bodyPr/>
                  <a:lstStyle/>
                  <a:p>
                    <a:endParaRPr lang="en-US"/>
                  </a:p>
                </p:txBody>
              </p:sp>
              <p:sp>
                <p:nvSpPr>
                  <p:cNvPr id="78" name="Line 446"/>
                  <p:cNvSpPr>
                    <a:spLocks noChangeShapeType="1"/>
                  </p:cNvSpPr>
                  <p:nvPr/>
                </p:nvSpPr>
                <p:spPr bwMode="auto">
                  <a:xfrm>
                    <a:off x="4902" y="2256"/>
                    <a:ext cx="59" cy="1"/>
                  </a:xfrm>
                  <a:prstGeom prst="line">
                    <a:avLst/>
                  </a:prstGeom>
                  <a:noFill/>
                  <a:ln w="3175">
                    <a:solidFill>
                      <a:srgbClr val="000000"/>
                    </a:solidFill>
                    <a:round/>
                    <a:headEnd/>
                    <a:tailEnd/>
                  </a:ln>
                </p:spPr>
                <p:txBody>
                  <a:bodyPr/>
                  <a:lstStyle/>
                  <a:p>
                    <a:endParaRPr lang="en-US"/>
                  </a:p>
                </p:txBody>
              </p:sp>
            </p:grpSp>
            <p:grpSp>
              <p:nvGrpSpPr>
                <p:cNvPr id="35" name="Group 452"/>
                <p:cNvGrpSpPr>
                  <a:grpSpLocks/>
                </p:cNvGrpSpPr>
                <p:nvPr/>
              </p:nvGrpSpPr>
              <p:grpSpPr bwMode="auto">
                <a:xfrm>
                  <a:off x="4972" y="2324"/>
                  <a:ext cx="65" cy="66"/>
                  <a:chOff x="4972" y="2324"/>
                  <a:chExt cx="65" cy="66"/>
                </a:xfrm>
              </p:grpSpPr>
              <p:sp>
                <p:nvSpPr>
                  <p:cNvPr id="71" name="Rectangle 448"/>
                  <p:cNvSpPr>
                    <a:spLocks noChangeArrowheads="1"/>
                  </p:cNvSpPr>
                  <p:nvPr/>
                </p:nvSpPr>
                <p:spPr bwMode="auto">
                  <a:xfrm>
                    <a:off x="4975" y="2325"/>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72" name="Rectangle 449"/>
                  <p:cNvSpPr>
                    <a:spLocks noChangeArrowheads="1"/>
                  </p:cNvSpPr>
                  <p:nvPr/>
                </p:nvSpPr>
                <p:spPr bwMode="auto">
                  <a:xfrm>
                    <a:off x="4972" y="2385"/>
                    <a:ext cx="65" cy="5"/>
                  </a:xfrm>
                  <a:prstGeom prst="rect">
                    <a:avLst/>
                  </a:prstGeom>
                  <a:solidFill>
                    <a:srgbClr val="DDDDDD"/>
                  </a:solidFill>
                  <a:ln w="3175">
                    <a:solidFill>
                      <a:srgbClr val="000000"/>
                    </a:solidFill>
                    <a:miter lim="800000"/>
                    <a:headEnd/>
                    <a:tailEnd/>
                  </a:ln>
                </p:spPr>
                <p:txBody>
                  <a:bodyPr/>
                  <a:lstStyle/>
                  <a:p>
                    <a:endParaRPr lang="en-US"/>
                  </a:p>
                </p:txBody>
              </p:sp>
              <p:sp>
                <p:nvSpPr>
                  <p:cNvPr id="73" name="Line 450"/>
                  <p:cNvSpPr>
                    <a:spLocks noChangeShapeType="1"/>
                  </p:cNvSpPr>
                  <p:nvPr/>
                </p:nvSpPr>
                <p:spPr bwMode="auto">
                  <a:xfrm>
                    <a:off x="5004" y="2324"/>
                    <a:ext cx="1" cy="59"/>
                  </a:xfrm>
                  <a:prstGeom prst="line">
                    <a:avLst/>
                  </a:prstGeom>
                  <a:noFill/>
                  <a:ln w="3175">
                    <a:solidFill>
                      <a:srgbClr val="000000"/>
                    </a:solidFill>
                    <a:round/>
                    <a:headEnd/>
                    <a:tailEnd/>
                  </a:ln>
                </p:spPr>
                <p:txBody>
                  <a:bodyPr/>
                  <a:lstStyle/>
                  <a:p>
                    <a:endParaRPr lang="en-US"/>
                  </a:p>
                </p:txBody>
              </p:sp>
              <p:sp>
                <p:nvSpPr>
                  <p:cNvPr id="74" name="Line 451"/>
                  <p:cNvSpPr>
                    <a:spLocks noChangeShapeType="1"/>
                  </p:cNvSpPr>
                  <p:nvPr/>
                </p:nvSpPr>
                <p:spPr bwMode="auto">
                  <a:xfrm>
                    <a:off x="4974" y="2354"/>
                    <a:ext cx="60" cy="1"/>
                  </a:xfrm>
                  <a:prstGeom prst="line">
                    <a:avLst/>
                  </a:prstGeom>
                  <a:noFill/>
                  <a:ln w="3175">
                    <a:solidFill>
                      <a:srgbClr val="000000"/>
                    </a:solidFill>
                    <a:round/>
                    <a:headEnd/>
                    <a:tailEnd/>
                  </a:ln>
                </p:spPr>
                <p:txBody>
                  <a:bodyPr/>
                  <a:lstStyle/>
                  <a:p>
                    <a:endParaRPr lang="en-US"/>
                  </a:p>
                </p:txBody>
              </p:sp>
            </p:grpSp>
            <p:grpSp>
              <p:nvGrpSpPr>
                <p:cNvPr id="36" name="Group 457"/>
                <p:cNvGrpSpPr>
                  <a:grpSpLocks/>
                </p:cNvGrpSpPr>
                <p:nvPr/>
              </p:nvGrpSpPr>
              <p:grpSpPr bwMode="auto">
                <a:xfrm>
                  <a:off x="5046" y="2324"/>
                  <a:ext cx="66" cy="66"/>
                  <a:chOff x="5046" y="2324"/>
                  <a:chExt cx="66" cy="66"/>
                </a:xfrm>
              </p:grpSpPr>
              <p:sp>
                <p:nvSpPr>
                  <p:cNvPr id="67" name="Rectangle 453"/>
                  <p:cNvSpPr>
                    <a:spLocks noChangeArrowheads="1"/>
                  </p:cNvSpPr>
                  <p:nvPr/>
                </p:nvSpPr>
                <p:spPr bwMode="auto">
                  <a:xfrm>
                    <a:off x="5049" y="2325"/>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68" name="Rectangle 454"/>
                  <p:cNvSpPr>
                    <a:spLocks noChangeArrowheads="1"/>
                  </p:cNvSpPr>
                  <p:nvPr/>
                </p:nvSpPr>
                <p:spPr bwMode="auto">
                  <a:xfrm>
                    <a:off x="5046" y="2385"/>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69" name="Line 455"/>
                  <p:cNvSpPr>
                    <a:spLocks noChangeShapeType="1"/>
                  </p:cNvSpPr>
                  <p:nvPr/>
                </p:nvSpPr>
                <p:spPr bwMode="auto">
                  <a:xfrm>
                    <a:off x="5079" y="2324"/>
                    <a:ext cx="1" cy="59"/>
                  </a:xfrm>
                  <a:prstGeom prst="line">
                    <a:avLst/>
                  </a:prstGeom>
                  <a:noFill/>
                  <a:ln w="3175">
                    <a:solidFill>
                      <a:srgbClr val="000000"/>
                    </a:solidFill>
                    <a:round/>
                    <a:headEnd/>
                    <a:tailEnd/>
                  </a:ln>
                </p:spPr>
                <p:txBody>
                  <a:bodyPr/>
                  <a:lstStyle/>
                  <a:p>
                    <a:endParaRPr lang="en-US"/>
                  </a:p>
                </p:txBody>
              </p:sp>
              <p:sp>
                <p:nvSpPr>
                  <p:cNvPr id="70" name="Line 456"/>
                  <p:cNvSpPr>
                    <a:spLocks noChangeShapeType="1"/>
                  </p:cNvSpPr>
                  <p:nvPr/>
                </p:nvSpPr>
                <p:spPr bwMode="auto">
                  <a:xfrm>
                    <a:off x="5049" y="2354"/>
                    <a:ext cx="60" cy="1"/>
                  </a:xfrm>
                  <a:prstGeom prst="line">
                    <a:avLst/>
                  </a:prstGeom>
                  <a:noFill/>
                  <a:ln w="3175">
                    <a:solidFill>
                      <a:srgbClr val="000000"/>
                    </a:solidFill>
                    <a:round/>
                    <a:headEnd/>
                    <a:tailEnd/>
                  </a:ln>
                </p:spPr>
                <p:txBody>
                  <a:bodyPr/>
                  <a:lstStyle/>
                  <a:p>
                    <a:endParaRPr lang="en-US"/>
                  </a:p>
                </p:txBody>
              </p:sp>
            </p:grpSp>
            <p:grpSp>
              <p:nvGrpSpPr>
                <p:cNvPr id="37" name="Group 462"/>
                <p:cNvGrpSpPr>
                  <a:grpSpLocks/>
                </p:cNvGrpSpPr>
                <p:nvPr/>
              </p:nvGrpSpPr>
              <p:grpSpPr bwMode="auto">
                <a:xfrm>
                  <a:off x="4749" y="2225"/>
                  <a:ext cx="66" cy="66"/>
                  <a:chOff x="4749" y="2225"/>
                  <a:chExt cx="66" cy="66"/>
                </a:xfrm>
              </p:grpSpPr>
              <p:sp>
                <p:nvSpPr>
                  <p:cNvPr id="63" name="Rectangle 458"/>
                  <p:cNvSpPr>
                    <a:spLocks noChangeArrowheads="1"/>
                  </p:cNvSpPr>
                  <p:nvPr/>
                </p:nvSpPr>
                <p:spPr bwMode="auto">
                  <a:xfrm>
                    <a:off x="4752" y="2226"/>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64" name="Rectangle 459"/>
                  <p:cNvSpPr>
                    <a:spLocks noChangeArrowheads="1"/>
                  </p:cNvSpPr>
                  <p:nvPr/>
                </p:nvSpPr>
                <p:spPr bwMode="auto">
                  <a:xfrm>
                    <a:off x="4749"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65" name="Line 460"/>
                  <p:cNvSpPr>
                    <a:spLocks noChangeShapeType="1"/>
                  </p:cNvSpPr>
                  <p:nvPr/>
                </p:nvSpPr>
                <p:spPr bwMode="auto">
                  <a:xfrm>
                    <a:off x="4781" y="2225"/>
                    <a:ext cx="1" cy="59"/>
                  </a:xfrm>
                  <a:prstGeom prst="line">
                    <a:avLst/>
                  </a:prstGeom>
                  <a:noFill/>
                  <a:ln w="3175">
                    <a:solidFill>
                      <a:srgbClr val="000000"/>
                    </a:solidFill>
                    <a:round/>
                    <a:headEnd/>
                    <a:tailEnd/>
                  </a:ln>
                </p:spPr>
                <p:txBody>
                  <a:bodyPr/>
                  <a:lstStyle/>
                  <a:p>
                    <a:endParaRPr lang="en-US"/>
                  </a:p>
                </p:txBody>
              </p:sp>
              <p:sp>
                <p:nvSpPr>
                  <p:cNvPr id="66" name="Line 461"/>
                  <p:cNvSpPr>
                    <a:spLocks noChangeShapeType="1"/>
                  </p:cNvSpPr>
                  <p:nvPr/>
                </p:nvSpPr>
                <p:spPr bwMode="auto">
                  <a:xfrm>
                    <a:off x="4752" y="2256"/>
                    <a:ext cx="59" cy="1"/>
                  </a:xfrm>
                  <a:prstGeom prst="line">
                    <a:avLst/>
                  </a:prstGeom>
                  <a:noFill/>
                  <a:ln w="3175">
                    <a:solidFill>
                      <a:srgbClr val="000000"/>
                    </a:solidFill>
                    <a:round/>
                    <a:headEnd/>
                    <a:tailEnd/>
                  </a:ln>
                </p:spPr>
                <p:txBody>
                  <a:bodyPr/>
                  <a:lstStyle/>
                  <a:p>
                    <a:endParaRPr lang="en-US"/>
                  </a:p>
                </p:txBody>
              </p:sp>
            </p:grpSp>
            <p:grpSp>
              <p:nvGrpSpPr>
                <p:cNvPr id="38" name="Group 467"/>
                <p:cNvGrpSpPr>
                  <a:grpSpLocks/>
                </p:cNvGrpSpPr>
                <p:nvPr/>
              </p:nvGrpSpPr>
              <p:grpSpPr bwMode="auto">
                <a:xfrm>
                  <a:off x="4824" y="2225"/>
                  <a:ext cx="66" cy="66"/>
                  <a:chOff x="4824" y="2225"/>
                  <a:chExt cx="66" cy="66"/>
                </a:xfrm>
              </p:grpSpPr>
              <p:sp>
                <p:nvSpPr>
                  <p:cNvPr id="59" name="Rectangle 463"/>
                  <p:cNvSpPr>
                    <a:spLocks noChangeArrowheads="1"/>
                  </p:cNvSpPr>
                  <p:nvPr/>
                </p:nvSpPr>
                <p:spPr bwMode="auto">
                  <a:xfrm>
                    <a:off x="4827" y="2226"/>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60" name="Rectangle 464"/>
                  <p:cNvSpPr>
                    <a:spLocks noChangeArrowheads="1"/>
                  </p:cNvSpPr>
                  <p:nvPr/>
                </p:nvSpPr>
                <p:spPr bwMode="auto">
                  <a:xfrm>
                    <a:off x="4824"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61" name="Line 465"/>
                  <p:cNvSpPr>
                    <a:spLocks noChangeShapeType="1"/>
                  </p:cNvSpPr>
                  <p:nvPr/>
                </p:nvSpPr>
                <p:spPr bwMode="auto">
                  <a:xfrm>
                    <a:off x="4857" y="2225"/>
                    <a:ext cx="1" cy="59"/>
                  </a:xfrm>
                  <a:prstGeom prst="line">
                    <a:avLst/>
                  </a:prstGeom>
                  <a:noFill/>
                  <a:ln w="3175">
                    <a:solidFill>
                      <a:srgbClr val="000000"/>
                    </a:solidFill>
                    <a:round/>
                    <a:headEnd/>
                    <a:tailEnd/>
                  </a:ln>
                </p:spPr>
                <p:txBody>
                  <a:bodyPr/>
                  <a:lstStyle/>
                  <a:p>
                    <a:endParaRPr lang="en-US"/>
                  </a:p>
                </p:txBody>
              </p:sp>
              <p:sp>
                <p:nvSpPr>
                  <p:cNvPr id="62" name="Line 466"/>
                  <p:cNvSpPr>
                    <a:spLocks noChangeShapeType="1"/>
                  </p:cNvSpPr>
                  <p:nvPr/>
                </p:nvSpPr>
                <p:spPr bwMode="auto">
                  <a:xfrm>
                    <a:off x="4827" y="2256"/>
                    <a:ext cx="59" cy="1"/>
                  </a:xfrm>
                  <a:prstGeom prst="line">
                    <a:avLst/>
                  </a:prstGeom>
                  <a:noFill/>
                  <a:ln w="3175">
                    <a:solidFill>
                      <a:srgbClr val="000000"/>
                    </a:solidFill>
                    <a:round/>
                    <a:headEnd/>
                    <a:tailEnd/>
                  </a:ln>
                </p:spPr>
                <p:txBody>
                  <a:bodyPr/>
                  <a:lstStyle/>
                  <a:p>
                    <a:endParaRPr lang="en-US"/>
                  </a:p>
                </p:txBody>
              </p:sp>
            </p:grpSp>
            <p:grpSp>
              <p:nvGrpSpPr>
                <p:cNvPr id="39" name="Group 472"/>
                <p:cNvGrpSpPr>
                  <a:grpSpLocks/>
                </p:cNvGrpSpPr>
                <p:nvPr/>
              </p:nvGrpSpPr>
              <p:grpSpPr bwMode="auto">
                <a:xfrm>
                  <a:off x="5121" y="2225"/>
                  <a:ext cx="66" cy="66"/>
                  <a:chOff x="5121" y="2225"/>
                  <a:chExt cx="66" cy="66"/>
                </a:xfrm>
              </p:grpSpPr>
              <p:sp>
                <p:nvSpPr>
                  <p:cNvPr id="55" name="Rectangle 468"/>
                  <p:cNvSpPr>
                    <a:spLocks noChangeArrowheads="1"/>
                  </p:cNvSpPr>
                  <p:nvPr/>
                </p:nvSpPr>
                <p:spPr bwMode="auto">
                  <a:xfrm>
                    <a:off x="5124" y="2226"/>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56" name="Rectangle 469"/>
                  <p:cNvSpPr>
                    <a:spLocks noChangeArrowheads="1"/>
                  </p:cNvSpPr>
                  <p:nvPr/>
                </p:nvSpPr>
                <p:spPr bwMode="auto">
                  <a:xfrm>
                    <a:off x="5121"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57" name="Line 470"/>
                  <p:cNvSpPr>
                    <a:spLocks noChangeShapeType="1"/>
                  </p:cNvSpPr>
                  <p:nvPr/>
                </p:nvSpPr>
                <p:spPr bwMode="auto">
                  <a:xfrm>
                    <a:off x="5154" y="2225"/>
                    <a:ext cx="1" cy="59"/>
                  </a:xfrm>
                  <a:prstGeom prst="line">
                    <a:avLst/>
                  </a:prstGeom>
                  <a:noFill/>
                  <a:ln w="3175">
                    <a:solidFill>
                      <a:srgbClr val="000000"/>
                    </a:solidFill>
                    <a:round/>
                    <a:headEnd/>
                    <a:tailEnd/>
                  </a:ln>
                </p:spPr>
                <p:txBody>
                  <a:bodyPr/>
                  <a:lstStyle/>
                  <a:p>
                    <a:endParaRPr lang="en-US"/>
                  </a:p>
                </p:txBody>
              </p:sp>
              <p:sp>
                <p:nvSpPr>
                  <p:cNvPr id="58" name="Line 471"/>
                  <p:cNvSpPr>
                    <a:spLocks noChangeShapeType="1"/>
                  </p:cNvSpPr>
                  <p:nvPr/>
                </p:nvSpPr>
                <p:spPr bwMode="auto">
                  <a:xfrm>
                    <a:off x="5124" y="2256"/>
                    <a:ext cx="60" cy="1"/>
                  </a:xfrm>
                  <a:prstGeom prst="line">
                    <a:avLst/>
                  </a:prstGeom>
                  <a:noFill/>
                  <a:ln w="3175">
                    <a:solidFill>
                      <a:srgbClr val="000000"/>
                    </a:solidFill>
                    <a:round/>
                    <a:headEnd/>
                    <a:tailEnd/>
                  </a:ln>
                </p:spPr>
                <p:txBody>
                  <a:bodyPr/>
                  <a:lstStyle/>
                  <a:p>
                    <a:endParaRPr lang="en-US"/>
                  </a:p>
                </p:txBody>
              </p:sp>
            </p:grpSp>
            <p:grpSp>
              <p:nvGrpSpPr>
                <p:cNvPr id="40" name="Group 477"/>
                <p:cNvGrpSpPr>
                  <a:grpSpLocks/>
                </p:cNvGrpSpPr>
                <p:nvPr/>
              </p:nvGrpSpPr>
              <p:grpSpPr bwMode="auto">
                <a:xfrm>
                  <a:off x="4674" y="2225"/>
                  <a:ext cx="66" cy="66"/>
                  <a:chOff x="4674" y="2225"/>
                  <a:chExt cx="66" cy="66"/>
                </a:xfrm>
              </p:grpSpPr>
              <p:sp>
                <p:nvSpPr>
                  <p:cNvPr id="51" name="Rectangle 473"/>
                  <p:cNvSpPr>
                    <a:spLocks noChangeArrowheads="1"/>
                  </p:cNvSpPr>
                  <p:nvPr/>
                </p:nvSpPr>
                <p:spPr bwMode="auto">
                  <a:xfrm>
                    <a:off x="4677" y="2226"/>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52" name="Rectangle 474"/>
                  <p:cNvSpPr>
                    <a:spLocks noChangeArrowheads="1"/>
                  </p:cNvSpPr>
                  <p:nvPr/>
                </p:nvSpPr>
                <p:spPr bwMode="auto">
                  <a:xfrm>
                    <a:off x="4674"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53" name="Line 475"/>
                  <p:cNvSpPr>
                    <a:spLocks noChangeShapeType="1"/>
                  </p:cNvSpPr>
                  <p:nvPr/>
                </p:nvSpPr>
                <p:spPr bwMode="auto">
                  <a:xfrm>
                    <a:off x="4706" y="2225"/>
                    <a:ext cx="1" cy="59"/>
                  </a:xfrm>
                  <a:prstGeom prst="line">
                    <a:avLst/>
                  </a:prstGeom>
                  <a:noFill/>
                  <a:ln w="3175">
                    <a:solidFill>
                      <a:srgbClr val="000000"/>
                    </a:solidFill>
                    <a:round/>
                    <a:headEnd/>
                    <a:tailEnd/>
                  </a:ln>
                </p:spPr>
                <p:txBody>
                  <a:bodyPr/>
                  <a:lstStyle/>
                  <a:p>
                    <a:endParaRPr lang="en-US"/>
                  </a:p>
                </p:txBody>
              </p:sp>
              <p:sp>
                <p:nvSpPr>
                  <p:cNvPr id="54" name="Line 476"/>
                  <p:cNvSpPr>
                    <a:spLocks noChangeShapeType="1"/>
                  </p:cNvSpPr>
                  <p:nvPr/>
                </p:nvSpPr>
                <p:spPr bwMode="auto">
                  <a:xfrm>
                    <a:off x="4677" y="2256"/>
                    <a:ext cx="60" cy="1"/>
                  </a:xfrm>
                  <a:prstGeom prst="line">
                    <a:avLst/>
                  </a:prstGeom>
                  <a:noFill/>
                  <a:ln w="3175">
                    <a:solidFill>
                      <a:srgbClr val="000000"/>
                    </a:solidFill>
                    <a:round/>
                    <a:headEnd/>
                    <a:tailEnd/>
                  </a:ln>
                </p:spPr>
                <p:txBody>
                  <a:bodyPr/>
                  <a:lstStyle/>
                  <a:p>
                    <a:endParaRPr lang="en-US"/>
                  </a:p>
                </p:txBody>
              </p:sp>
            </p:grpSp>
            <p:grpSp>
              <p:nvGrpSpPr>
                <p:cNvPr id="41" name="Group 482"/>
                <p:cNvGrpSpPr>
                  <a:grpSpLocks/>
                </p:cNvGrpSpPr>
                <p:nvPr/>
              </p:nvGrpSpPr>
              <p:grpSpPr bwMode="auto">
                <a:xfrm>
                  <a:off x="4972" y="2225"/>
                  <a:ext cx="66" cy="66"/>
                  <a:chOff x="4972" y="2225"/>
                  <a:chExt cx="66" cy="66"/>
                </a:xfrm>
              </p:grpSpPr>
              <p:sp>
                <p:nvSpPr>
                  <p:cNvPr id="47" name="Rectangle 478"/>
                  <p:cNvSpPr>
                    <a:spLocks noChangeArrowheads="1"/>
                  </p:cNvSpPr>
                  <p:nvPr/>
                </p:nvSpPr>
                <p:spPr bwMode="auto">
                  <a:xfrm>
                    <a:off x="4975" y="2226"/>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48" name="Rectangle 479"/>
                  <p:cNvSpPr>
                    <a:spLocks noChangeArrowheads="1"/>
                  </p:cNvSpPr>
                  <p:nvPr/>
                </p:nvSpPr>
                <p:spPr bwMode="auto">
                  <a:xfrm>
                    <a:off x="4972"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49" name="Line 480"/>
                  <p:cNvSpPr>
                    <a:spLocks noChangeShapeType="1"/>
                  </p:cNvSpPr>
                  <p:nvPr/>
                </p:nvSpPr>
                <p:spPr bwMode="auto">
                  <a:xfrm>
                    <a:off x="5005" y="2225"/>
                    <a:ext cx="1" cy="59"/>
                  </a:xfrm>
                  <a:prstGeom prst="line">
                    <a:avLst/>
                  </a:prstGeom>
                  <a:noFill/>
                  <a:ln w="3175">
                    <a:solidFill>
                      <a:srgbClr val="000000"/>
                    </a:solidFill>
                    <a:round/>
                    <a:headEnd/>
                    <a:tailEnd/>
                  </a:ln>
                </p:spPr>
                <p:txBody>
                  <a:bodyPr/>
                  <a:lstStyle/>
                  <a:p>
                    <a:endParaRPr lang="en-US"/>
                  </a:p>
                </p:txBody>
              </p:sp>
              <p:sp>
                <p:nvSpPr>
                  <p:cNvPr id="50" name="Line 481"/>
                  <p:cNvSpPr>
                    <a:spLocks noChangeShapeType="1"/>
                  </p:cNvSpPr>
                  <p:nvPr/>
                </p:nvSpPr>
                <p:spPr bwMode="auto">
                  <a:xfrm>
                    <a:off x="4975" y="2256"/>
                    <a:ext cx="60" cy="1"/>
                  </a:xfrm>
                  <a:prstGeom prst="line">
                    <a:avLst/>
                  </a:prstGeom>
                  <a:noFill/>
                  <a:ln w="3175">
                    <a:solidFill>
                      <a:srgbClr val="000000"/>
                    </a:solidFill>
                    <a:round/>
                    <a:headEnd/>
                    <a:tailEnd/>
                  </a:ln>
                </p:spPr>
                <p:txBody>
                  <a:bodyPr/>
                  <a:lstStyle/>
                  <a:p>
                    <a:endParaRPr lang="en-US"/>
                  </a:p>
                </p:txBody>
              </p:sp>
            </p:grpSp>
            <p:grpSp>
              <p:nvGrpSpPr>
                <p:cNvPr id="42" name="Group 487"/>
                <p:cNvGrpSpPr>
                  <a:grpSpLocks/>
                </p:cNvGrpSpPr>
                <p:nvPr/>
              </p:nvGrpSpPr>
              <p:grpSpPr bwMode="auto">
                <a:xfrm>
                  <a:off x="5047" y="2225"/>
                  <a:ext cx="66" cy="66"/>
                  <a:chOff x="5047" y="2225"/>
                  <a:chExt cx="66" cy="66"/>
                </a:xfrm>
              </p:grpSpPr>
              <p:sp>
                <p:nvSpPr>
                  <p:cNvPr id="43" name="Rectangle 483"/>
                  <p:cNvSpPr>
                    <a:spLocks noChangeArrowheads="1"/>
                  </p:cNvSpPr>
                  <p:nvPr/>
                </p:nvSpPr>
                <p:spPr bwMode="auto">
                  <a:xfrm>
                    <a:off x="5050" y="2226"/>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44" name="Rectangle 484"/>
                  <p:cNvSpPr>
                    <a:spLocks noChangeArrowheads="1"/>
                  </p:cNvSpPr>
                  <p:nvPr/>
                </p:nvSpPr>
                <p:spPr bwMode="auto">
                  <a:xfrm>
                    <a:off x="5047" y="2287"/>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45" name="Line 485"/>
                  <p:cNvSpPr>
                    <a:spLocks noChangeShapeType="1"/>
                  </p:cNvSpPr>
                  <p:nvPr/>
                </p:nvSpPr>
                <p:spPr bwMode="auto">
                  <a:xfrm>
                    <a:off x="5079" y="2225"/>
                    <a:ext cx="1" cy="59"/>
                  </a:xfrm>
                  <a:prstGeom prst="line">
                    <a:avLst/>
                  </a:prstGeom>
                  <a:noFill/>
                  <a:ln w="3175">
                    <a:solidFill>
                      <a:srgbClr val="000000"/>
                    </a:solidFill>
                    <a:round/>
                    <a:headEnd/>
                    <a:tailEnd/>
                  </a:ln>
                </p:spPr>
                <p:txBody>
                  <a:bodyPr/>
                  <a:lstStyle/>
                  <a:p>
                    <a:endParaRPr lang="en-US"/>
                  </a:p>
                </p:txBody>
              </p:sp>
              <p:sp>
                <p:nvSpPr>
                  <p:cNvPr id="46" name="Line 486"/>
                  <p:cNvSpPr>
                    <a:spLocks noChangeShapeType="1"/>
                  </p:cNvSpPr>
                  <p:nvPr/>
                </p:nvSpPr>
                <p:spPr bwMode="auto">
                  <a:xfrm>
                    <a:off x="5050" y="2256"/>
                    <a:ext cx="59" cy="1"/>
                  </a:xfrm>
                  <a:prstGeom prst="line">
                    <a:avLst/>
                  </a:prstGeom>
                  <a:noFill/>
                  <a:ln w="3175">
                    <a:solidFill>
                      <a:srgbClr val="000000"/>
                    </a:solidFill>
                    <a:round/>
                    <a:headEnd/>
                    <a:tailEnd/>
                  </a:ln>
                </p:spPr>
                <p:txBody>
                  <a:bodyPr/>
                  <a:lstStyle/>
                  <a:p>
                    <a:endParaRPr lang="en-US"/>
                  </a:p>
                </p:txBody>
              </p:sp>
            </p:grpSp>
          </p:grpSp>
          <p:grpSp>
            <p:nvGrpSpPr>
              <p:cNvPr id="26" name="Group 492"/>
              <p:cNvGrpSpPr>
                <a:grpSpLocks/>
              </p:cNvGrpSpPr>
              <p:nvPr/>
            </p:nvGrpSpPr>
            <p:grpSpPr bwMode="auto">
              <a:xfrm>
                <a:off x="4900" y="2319"/>
                <a:ext cx="62" cy="90"/>
                <a:chOff x="4900" y="2319"/>
                <a:chExt cx="62" cy="90"/>
              </a:xfrm>
            </p:grpSpPr>
            <p:sp>
              <p:nvSpPr>
                <p:cNvPr id="27" name="Rectangle 489"/>
                <p:cNvSpPr>
                  <a:spLocks noChangeArrowheads="1"/>
                </p:cNvSpPr>
                <p:nvPr/>
              </p:nvSpPr>
              <p:spPr bwMode="auto">
                <a:xfrm>
                  <a:off x="4900" y="2319"/>
                  <a:ext cx="62" cy="90"/>
                </a:xfrm>
                <a:prstGeom prst="rect">
                  <a:avLst/>
                </a:prstGeom>
                <a:solidFill>
                  <a:srgbClr val="DDDDDD"/>
                </a:solidFill>
                <a:ln w="3175">
                  <a:solidFill>
                    <a:srgbClr val="000000"/>
                  </a:solidFill>
                  <a:miter lim="800000"/>
                  <a:headEnd/>
                  <a:tailEnd/>
                </a:ln>
              </p:spPr>
              <p:txBody>
                <a:bodyPr/>
                <a:lstStyle/>
                <a:p>
                  <a:endParaRPr lang="en-US"/>
                </a:p>
              </p:txBody>
            </p:sp>
            <p:sp>
              <p:nvSpPr>
                <p:cNvPr id="28" name="Rectangle 490"/>
                <p:cNvSpPr>
                  <a:spLocks noChangeArrowheads="1"/>
                </p:cNvSpPr>
                <p:nvPr/>
              </p:nvSpPr>
              <p:spPr bwMode="auto">
                <a:xfrm>
                  <a:off x="4906" y="2328"/>
                  <a:ext cx="48" cy="75"/>
                </a:xfrm>
                <a:prstGeom prst="rect">
                  <a:avLst/>
                </a:prstGeom>
                <a:solidFill>
                  <a:srgbClr val="DDDDDD"/>
                </a:solidFill>
                <a:ln w="3175">
                  <a:solidFill>
                    <a:srgbClr val="000000"/>
                  </a:solidFill>
                  <a:miter lim="800000"/>
                  <a:headEnd/>
                  <a:tailEnd/>
                </a:ln>
              </p:spPr>
              <p:txBody>
                <a:bodyPr/>
                <a:lstStyle/>
                <a:p>
                  <a:endParaRPr lang="en-US"/>
                </a:p>
              </p:txBody>
            </p:sp>
            <p:sp>
              <p:nvSpPr>
                <p:cNvPr id="29" name="Oval 491"/>
                <p:cNvSpPr>
                  <a:spLocks noChangeArrowheads="1"/>
                </p:cNvSpPr>
                <p:nvPr/>
              </p:nvSpPr>
              <p:spPr bwMode="auto">
                <a:xfrm>
                  <a:off x="4945" y="2365"/>
                  <a:ext cx="3" cy="3"/>
                </a:xfrm>
                <a:prstGeom prst="ellipse">
                  <a:avLst/>
                </a:prstGeom>
                <a:solidFill>
                  <a:srgbClr val="DDDDDD"/>
                </a:solidFill>
                <a:ln w="3175">
                  <a:solidFill>
                    <a:srgbClr val="000000"/>
                  </a:solidFill>
                  <a:round/>
                  <a:headEnd/>
                  <a:tailEnd/>
                </a:ln>
              </p:spPr>
              <p:txBody>
                <a:bodyPr/>
                <a:lstStyle/>
                <a:p>
                  <a:endParaRPr lang="en-US"/>
                </a:p>
              </p:txBody>
            </p:sp>
          </p:grpSp>
        </p:grpSp>
      </p:grpSp>
      <p:graphicFrame>
        <p:nvGraphicFramePr>
          <p:cNvPr id="122" name="Object 7"/>
          <p:cNvGraphicFramePr>
            <a:graphicFrameLocks noChangeAspect="1"/>
          </p:cNvGraphicFramePr>
          <p:nvPr/>
        </p:nvGraphicFramePr>
        <p:xfrm>
          <a:off x="7797800" y="3517865"/>
          <a:ext cx="925513" cy="560387"/>
        </p:xfrm>
        <a:graphic>
          <a:graphicData uri="http://schemas.openxmlformats.org/presentationml/2006/ole">
            <p:oleObj spid="_x0000_s76809" name="Clip" r:id="rId10" imgW="1307520" imgH="794520" progId="">
              <p:embed/>
            </p:oleObj>
          </a:graphicData>
        </a:graphic>
      </p:graphicFrame>
      <p:graphicFrame>
        <p:nvGraphicFramePr>
          <p:cNvPr id="123" name="Object 8"/>
          <p:cNvGraphicFramePr>
            <a:graphicFrameLocks noChangeAspect="1"/>
          </p:cNvGraphicFramePr>
          <p:nvPr/>
        </p:nvGraphicFramePr>
        <p:xfrm>
          <a:off x="7623175" y="4511640"/>
          <a:ext cx="925513" cy="560387"/>
        </p:xfrm>
        <a:graphic>
          <a:graphicData uri="http://schemas.openxmlformats.org/presentationml/2006/ole">
            <p:oleObj spid="_x0000_s76810" name="Clip" r:id="rId11" imgW="1307520" imgH="794520" progId="">
              <p:embed/>
            </p:oleObj>
          </a:graphicData>
        </a:graphic>
      </p:graphicFrame>
      <p:graphicFrame>
        <p:nvGraphicFramePr>
          <p:cNvPr id="124" name="Object 9"/>
          <p:cNvGraphicFramePr>
            <a:graphicFrameLocks noChangeAspect="1"/>
          </p:cNvGraphicFramePr>
          <p:nvPr/>
        </p:nvGraphicFramePr>
        <p:xfrm>
          <a:off x="6346825" y="5054565"/>
          <a:ext cx="925513" cy="560387"/>
        </p:xfrm>
        <a:graphic>
          <a:graphicData uri="http://schemas.openxmlformats.org/presentationml/2006/ole">
            <p:oleObj spid="_x0000_s76811" name="Clip" r:id="rId12" imgW="1307520" imgH="794520" progId="">
              <p:embed/>
            </p:oleObj>
          </a:graphicData>
        </a:graphic>
      </p:graphicFrame>
      <p:sp>
        <p:nvSpPr>
          <p:cNvPr id="125" name="Text Box 50"/>
          <p:cNvSpPr txBox="1">
            <a:spLocks noChangeArrowheads="1"/>
          </p:cNvSpPr>
          <p:nvPr/>
        </p:nvSpPr>
        <p:spPr bwMode="auto">
          <a:xfrm>
            <a:off x="381000" y="941352"/>
            <a:ext cx="1962150" cy="457200"/>
          </a:xfrm>
          <a:prstGeom prst="rect">
            <a:avLst/>
          </a:prstGeom>
          <a:noFill/>
          <a:ln w="9525">
            <a:noFill/>
            <a:miter lim="800000"/>
            <a:headEnd/>
            <a:tailEnd/>
          </a:ln>
          <a:effectLst/>
        </p:spPr>
        <p:txBody>
          <a:bodyPr wrap="none">
            <a:spAutoFit/>
          </a:bodyPr>
          <a:lstStyle/>
          <a:p>
            <a:pPr algn="l"/>
            <a:r>
              <a:rPr lang="en-US" sz="2400">
                <a:solidFill>
                  <a:srgbClr val="000000"/>
                </a:solidFill>
                <a:effectLst/>
                <a:latin typeface="Arial Narrow" pitchFamily="34" charset="0"/>
              </a:rPr>
              <a:t>ASCI Program:</a:t>
            </a:r>
          </a:p>
        </p:txBody>
      </p:sp>
      <p:sp>
        <p:nvSpPr>
          <p:cNvPr id="126" name="Text Box 51"/>
          <p:cNvSpPr txBox="1">
            <a:spLocks noChangeArrowheads="1"/>
          </p:cNvSpPr>
          <p:nvPr/>
        </p:nvSpPr>
        <p:spPr bwMode="auto">
          <a:xfrm>
            <a:off x="5135563" y="941352"/>
            <a:ext cx="1711325" cy="457200"/>
          </a:xfrm>
          <a:prstGeom prst="rect">
            <a:avLst/>
          </a:prstGeom>
          <a:noFill/>
          <a:ln w="9525">
            <a:noFill/>
            <a:miter lim="800000"/>
            <a:headEnd/>
            <a:tailEnd/>
          </a:ln>
          <a:effectLst/>
        </p:spPr>
        <p:txBody>
          <a:bodyPr wrap="none">
            <a:spAutoFit/>
          </a:bodyPr>
          <a:lstStyle/>
          <a:p>
            <a:pPr algn="l"/>
            <a:r>
              <a:rPr lang="en-US" sz="2400">
                <a:solidFill>
                  <a:srgbClr val="000000"/>
                </a:solidFill>
                <a:effectLst/>
                <a:latin typeface="Arial Narrow" pitchFamily="34" charset="0"/>
              </a:rPr>
              <a:t>SC Program:</a:t>
            </a:r>
          </a:p>
        </p:txBody>
      </p:sp>
      <p:sp>
        <p:nvSpPr>
          <p:cNvPr id="127" name="Text Box 52"/>
          <p:cNvSpPr txBox="1">
            <a:spLocks noChangeArrowheads="1"/>
          </p:cNvSpPr>
          <p:nvPr/>
        </p:nvSpPr>
        <p:spPr bwMode="auto">
          <a:xfrm>
            <a:off x="6149975" y="3751227"/>
            <a:ext cx="1603375" cy="457200"/>
          </a:xfrm>
          <a:prstGeom prst="rect">
            <a:avLst/>
          </a:prstGeom>
          <a:noFill/>
          <a:ln w="9525">
            <a:noFill/>
            <a:miter lim="800000"/>
            <a:headEnd/>
            <a:tailEnd/>
          </a:ln>
          <a:effectLst/>
        </p:spPr>
        <p:txBody>
          <a:bodyPr wrap="none">
            <a:spAutoFit/>
          </a:bodyPr>
          <a:lstStyle/>
          <a:p>
            <a:r>
              <a:rPr lang="en-US" sz="2400">
                <a:solidFill>
                  <a:srgbClr val="000000"/>
                </a:solidFill>
                <a:effectLst/>
                <a:latin typeface="Arial Narrow" pitchFamily="34" charset="0"/>
              </a:rPr>
              <a:t>“The Team”</a:t>
            </a:r>
            <a:endParaRPr lang="en-US" sz="2400" b="0">
              <a:solidFill>
                <a:srgbClr val="000000"/>
              </a:solidFill>
              <a:effectLst/>
              <a:latin typeface="Arial Narrow" pitchFamily="34" charset="0"/>
            </a:endParaRPr>
          </a:p>
        </p:txBody>
      </p:sp>
      <p:sp>
        <p:nvSpPr>
          <p:cNvPr id="128" name="Text Box 66"/>
          <p:cNvSpPr txBox="1">
            <a:spLocks noChangeArrowheads="1"/>
          </p:cNvSpPr>
          <p:nvPr/>
        </p:nvSpPr>
        <p:spPr bwMode="auto">
          <a:xfrm>
            <a:off x="2349500" y="855627"/>
            <a:ext cx="1614488" cy="639763"/>
          </a:xfrm>
          <a:prstGeom prst="rect">
            <a:avLst/>
          </a:prstGeom>
          <a:noFill/>
          <a:ln w="9525">
            <a:noFill/>
            <a:miter lim="800000"/>
            <a:headEnd/>
            <a:tailEnd/>
          </a:ln>
          <a:effectLst/>
        </p:spPr>
        <p:txBody>
          <a:bodyPr wrap="none">
            <a:spAutoFit/>
          </a:bodyPr>
          <a:lstStyle/>
          <a:p>
            <a:pPr algn="l"/>
            <a:r>
              <a:rPr lang="en-US" sz="1200" b="0">
                <a:solidFill>
                  <a:srgbClr val="000000"/>
                </a:solidFill>
                <a:effectLst/>
                <a:latin typeface="Times New Roman" pitchFamily="18" charset="0"/>
              </a:rPr>
              <a:t>Secure Network</a:t>
            </a:r>
          </a:p>
          <a:p>
            <a:pPr algn="l"/>
            <a:r>
              <a:rPr lang="en-US" sz="1200" b="0">
                <a:solidFill>
                  <a:srgbClr val="000000"/>
                </a:solidFill>
                <a:effectLst/>
                <a:latin typeface="Times New Roman" pitchFamily="18" charset="0"/>
              </a:rPr>
              <a:t>Classified Computers</a:t>
            </a:r>
          </a:p>
          <a:p>
            <a:pPr algn="l"/>
            <a:r>
              <a:rPr lang="en-US" sz="1200" b="0">
                <a:solidFill>
                  <a:srgbClr val="000000"/>
                </a:solidFill>
                <a:effectLst/>
                <a:latin typeface="Times New Roman" pitchFamily="18" charset="0"/>
              </a:rPr>
              <a:t>Classified Applications</a:t>
            </a:r>
            <a:endParaRPr lang="en-US" sz="1200">
              <a:solidFill>
                <a:srgbClr val="000000"/>
              </a:solidFill>
              <a:effectLst/>
              <a:latin typeface="Times New Roman" pitchFamily="18" charset="0"/>
            </a:endParaRPr>
          </a:p>
        </p:txBody>
      </p:sp>
      <p:sp>
        <p:nvSpPr>
          <p:cNvPr id="129" name="Text Box 67"/>
          <p:cNvSpPr txBox="1">
            <a:spLocks noChangeArrowheads="1"/>
          </p:cNvSpPr>
          <p:nvPr/>
        </p:nvSpPr>
        <p:spPr bwMode="auto">
          <a:xfrm>
            <a:off x="6854825" y="749265"/>
            <a:ext cx="2001838" cy="1004887"/>
          </a:xfrm>
          <a:prstGeom prst="rect">
            <a:avLst/>
          </a:prstGeom>
          <a:noFill/>
          <a:ln w="9525">
            <a:noFill/>
            <a:miter lim="800000"/>
            <a:headEnd/>
            <a:tailEnd/>
          </a:ln>
          <a:effectLst/>
        </p:spPr>
        <p:txBody>
          <a:bodyPr wrap="none">
            <a:spAutoFit/>
          </a:bodyPr>
          <a:lstStyle/>
          <a:p>
            <a:pPr algn="l"/>
            <a:r>
              <a:rPr lang="en-US" sz="1200" b="0">
                <a:solidFill>
                  <a:srgbClr val="000000"/>
                </a:solidFill>
                <a:effectLst/>
                <a:latin typeface="Times New Roman" pitchFamily="18" charset="0"/>
              </a:rPr>
              <a:t>Open Networks</a:t>
            </a:r>
          </a:p>
          <a:p>
            <a:pPr algn="l"/>
            <a:r>
              <a:rPr lang="en-US" sz="1200" b="0">
                <a:solidFill>
                  <a:srgbClr val="000000"/>
                </a:solidFill>
                <a:effectLst/>
                <a:latin typeface="Times New Roman" pitchFamily="18" charset="0"/>
              </a:rPr>
              <a:t>Open Computers</a:t>
            </a:r>
          </a:p>
          <a:p>
            <a:pPr algn="l"/>
            <a:r>
              <a:rPr lang="en-US" sz="1200" b="0">
                <a:solidFill>
                  <a:srgbClr val="000000"/>
                </a:solidFill>
                <a:effectLst/>
                <a:latin typeface="Times New Roman" pitchFamily="18" charset="0"/>
              </a:rPr>
              <a:t>Broad Scientific Applications</a:t>
            </a:r>
          </a:p>
          <a:p>
            <a:pPr algn="l"/>
            <a:r>
              <a:rPr lang="en-US" sz="1200" b="0">
                <a:solidFill>
                  <a:srgbClr val="000000"/>
                </a:solidFill>
                <a:effectLst/>
                <a:latin typeface="Times New Roman" pitchFamily="18" charset="0"/>
              </a:rPr>
              <a:t>Community Codes</a:t>
            </a:r>
          </a:p>
          <a:p>
            <a:pPr algn="l"/>
            <a:r>
              <a:rPr lang="en-US" sz="1200" b="0">
                <a:solidFill>
                  <a:srgbClr val="000000"/>
                </a:solidFill>
                <a:effectLst/>
                <a:latin typeface="Times New Roman" pitchFamily="18" charset="0"/>
              </a:rPr>
              <a:t>Fully Integrated Teams</a:t>
            </a:r>
          </a:p>
        </p:txBody>
      </p:sp>
      <p:sp>
        <p:nvSpPr>
          <p:cNvPr id="130" name="Text Box 68"/>
          <p:cNvSpPr txBox="1">
            <a:spLocks noChangeArrowheads="1"/>
          </p:cNvSpPr>
          <p:nvPr/>
        </p:nvSpPr>
        <p:spPr bwMode="auto">
          <a:xfrm>
            <a:off x="2324100" y="1704940"/>
            <a:ext cx="1046163" cy="274637"/>
          </a:xfrm>
          <a:prstGeom prst="rect">
            <a:avLst/>
          </a:prstGeom>
          <a:noFill/>
          <a:ln w="9525">
            <a:noFill/>
            <a:miter lim="800000"/>
            <a:headEnd/>
            <a:tailEnd/>
          </a:ln>
          <a:effectLst/>
        </p:spPr>
        <p:txBody>
          <a:bodyPr wrap="none">
            <a:spAutoFit/>
          </a:bodyPr>
          <a:lstStyle/>
          <a:p>
            <a:pPr algn="l"/>
            <a:r>
              <a:rPr lang="en-US" sz="1200">
                <a:solidFill>
                  <a:srgbClr val="000000"/>
                </a:solidFill>
                <a:effectLst/>
                <a:latin typeface="Arial" pitchFamily="34" charset="0"/>
              </a:rPr>
              <a:t>Universities</a:t>
            </a:r>
            <a:endParaRPr lang="en-US" sz="1200" b="0">
              <a:solidFill>
                <a:srgbClr val="000000"/>
              </a:solidFill>
              <a:effectLst/>
              <a:latin typeface="Arial" pitchFamily="34" charset="0"/>
            </a:endParaRPr>
          </a:p>
        </p:txBody>
      </p:sp>
      <p:sp>
        <p:nvSpPr>
          <p:cNvPr id="131" name="Text Box 69"/>
          <p:cNvSpPr txBox="1">
            <a:spLocks noChangeArrowheads="1"/>
          </p:cNvSpPr>
          <p:nvPr/>
        </p:nvSpPr>
        <p:spPr bwMode="auto">
          <a:xfrm>
            <a:off x="342900" y="5959608"/>
            <a:ext cx="1579563" cy="274638"/>
          </a:xfrm>
          <a:prstGeom prst="rect">
            <a:avLst/>
          </a:prstGeom>
          <a:noFill/>
          <a:ln w="9525">
            <a:noFill/>
            <a:miter lim="800000"/>
            <a:headEnd/>
            <a:tailEnd/>
          </a:ln>
          <a:effectLst/>
        </p:spPr>
        <p:txBody>
          <a:bodyPr wrap="none">
            <a:spAutoFit/>
          </a:bodyPr>
          <a:lstStyle/>
          <a:p>
            <a:pPr algn="l"/>
            <a:r>
              <a:rPr lang="en-US" sz="1200" dirty="0">
                <a:solidFill>
                  <a:srgbClr val="000000"/>
                </a:solidFill>
                <a:effectLst/>
                <a:latin typeface="Arial" pitchFamily="34" charset="0"/>
              </a:rPr>
              <a:t>NNSA Laboratories</a:t>
            </a:r>
          </a:p>
        </p:txBody>
      </p:sp>
      <p:grpSp>
        <p:nvGrpSpPr>
          <p:cNvPr id="132" name="Group 288"/>
          <p:cNvGrpSpPr>
            <a:grpSpLocks/>
          </p:cNvGrpSpPr>
          <p:nvPr/>
        </p:nvGrpSpPr>
        <p:grpSpPr bwMode="auto">
          <a:xfrm>
            <a:off x="892175" y="2676490"/>
            <a:ext cx="1289050" cy="661987"/>
            <a:chOff x="562" y="2005"/>
            <a:chExt cx="812" cy="417"/>
          </a:xfrm>
        </p:grpSpPr>
        <p:grpSp>
          <p:nvGrpSpPr>
            <p:cNvPr id="133" name="Group 188"/>
            <p:cNvGrpSpPr>
              <a:grpSpLocks/>
            </p:cNvGrpSpPr>
            <p:nvPr/>
          </p:nvGrpSpPr>
          <p:grpSpPr bwMode="auto">
            <a:xfrm>
              <a:off x="1164" y="2005"/>
              <a:ext cx="88" cy="331"/>
              <a:chOff x="1164" y="2005"/>
              <a:chExt cx="88" cy="331"/>
            </a:xfrm>
          </p:grpSpPr>
          <p:sp>
            <p:nvSpPr>
              <p:cNvPr id="233" name="Freeform 186"/>
              <p:cNvSpPr>
                <a:spLocks/>
              </p:cNvSpPr>
              <p:nvPr/>
            </p:nvSpPr>
            <p:spPr bwMode="auto">
              <a:xfrm>
                <a:off x="1164" y="2005"/>
                <a:ext cx="31" cy="331"/>
              </a:xfrm>
              <a:custGeom>
                <a:avLst/>
                <a:gdLst/>
                <a:ahLst/>
                <a:cxnLst>
                  <a:cxn ang="0">
                    <a:pos x="40" y="0"/>
                  </a:cxn>
                  <a:cxn ang="0">
                    <a:pos x="40" y="263"/>
                  </a:cxn>
                  <a:cxn ang="0">
                    <a:pos x="27" y="263"/>
                  </a:cxn>
                  <a:cxn ang="0">
                    <a:pos x="27" y="526"/>
                  </a:cxn>
                  <a:cxn ang="0">
                    <a:pos x="15" y="526"/>
                  </a:cxn>
                  <a:cxn ang="0">
                    <a:pos x="15" y="772"/>
                  </a:cxn>
                  <a:cxn ang="0">
                    <a:pos x="7" y="772"/>
                  </a:cxn>
                  <a:cxn ang="0">
                    <a:pos x="7" y="1104"/>
                  </a:cxn>
                  <a:cxn ang="0">
                    <a:pos x="0" y="1104"/>
                  </a:cxn>
                  <a:cxn ang="0">
                    <a:pos x="0" y="1655"/>
                  </a:cxn>
                  <a:cxn ang="0">
                    <a:pos x="83" y="1655"/>
                  </a:cxn>
                  <a:cxn ang="0">
                    <a:pos x="153" y="1099"/>
                  </a:cxn>
                  <a:cxn ang="0">
                    <a:pos x="153" y="771"/>
                  </a:cxn>
                  <a:cxn ang="0">
                    <a:pos x="146" y="771"/>
                  </a:cxn>
                  <a:cxn ang="0">
                    <a:pos x="146" y="526"/>
                  </a:cxn>
                  <a:cxn ang="0">
                    <a:pos x="136" y="526"/>
                  </a:cxn>
                  <a:cxn ang="0">
                    <a:pos x="136" y="263"/>
                  </a:cxn>
                  <a:cxn ang="0">
                    <a:pos x="123" y="263"/>
                  </a:cxn>
                  <a:cxn ang="0">
                    <a:pos x="123" y="0"/>
                  </a:cxn>
                  <a:cxn ang="0">
                    <a:pos x="40" y="0"/>
                  </a:cxn>
                </a:cxnLst>
                <a:rect l="0" t="0" r="r" b="b"/>
                <a:pathLst>
                  <a:path w="153" h="1655">
                    <a:moveTo>
                      <a:pt x="40" y="0"/>
                    </a:moveTo>
                    <a:lnTo>
                      <a:pt x="40" y="263"/>
                    </a:lnTo>
                    <a:lnTo>
                      <a:pt x="27" y="263"/>
                    </a:lnTo>
                    <a:lnTo>
                      <a:pt x="27" y="526"/>
                    </a:lnTo>
                    <a:lnTo>
                      <a:pt x="15" y="526"/>
                    </a:lnTo>
                    <a:lnTo>
                      <a:pt x="15" y="772"/>
                    </a:lnTo>
                    <a:lnTo>
                      <a:pt x="7" y="772"/>
                    </a:lnTo>
                    <a:lnTo>
                      <a:pt x="7" y="1104"/>
                    </a:lnTo>
                    <a:lnTo>
                      <a:pt x="0" y="1104"/>
                    </a:lnTo>
                    <a:lnTo>
                      <a:pt x="0" y="1655"/>
                    </a:lnTo>
                    <a:lnTo>
                      <a:pt x="83" y="1655"/>
                    </a:lnTo>
                    <a:lnTo>
                      <a:pt x="153" y="1099"/>
                    </a:lnTo>
                    <a:lnTo>
                      <a:pt x="153" y="771"/>
                    </a:lnTo>
                    <a:lnTo>
                      <a:pt x="146" y="771"/>
                    </a:lnTo>
                    <a:lnTo>
                      <a:pt x="146" y="526"/>
                    </a:lnTo>
                    <a:lnTo>
                      <a:pt x="136" y="526"/>
                    </a:lnTo>
                    <a:lnTo>
                      <a:pt x="136" y="263"/>
                    </a:lnTo>
                    <a:lnTo>
                      <a:pt x="123" y="263"/>
                    </a:lnTo>
                    <a:lnTo>
                      <a:pt x="123" y="0"/>
                    </a:lnTo>
                    <a:lnTo>
                      <a:pt x="40" y="0"/>
                    </a:lnTo>
                    <a:close/>
                  </a:path>
                </a:pathLst>
              </a:custGeom>
              <a:solidFill>
                <a:srgbClr val="DDDDDD"/>
              </a:solidFill>
              <a:ln w="3175">
                <a:solidFill>
                  <a:srgbClr val="000000"/>
                </a:solidFill>
                <a:prstDash val="solid"/>
                <a:round/>
                <a:headEnd/>
                <a:tailEnd/>
              </a:ln>
            </p:spPr>
            <p:txBody>
              <a:bodyPr/>
              <a:lstStyle/>
              <a:p>
                <a:endParaRPr lang="en-US"/>
              </a:p>
            </p:txBody>
          </p:sp>
          <p:sp>
            <p:nvSpPr>
              <p:cNvPr id="234" name="Freeform 187"/>
              <p:cNvSpPr>
                <a:spLocks/>
              </p:cNvSpPr>
              <p:nvPr/>
            </p:nvSpPr>
            <p:spPr bwMode="auto">
              <a:xfrm>
                <a:off x="1219" y="2005"/>
                <a:ext cx="33" cy="331"/>
              </a:xfrm>
              <a:custGeom>
                <a:avLst/>
                <a:gdLst/>
                <a:ahLst/>
                <a:cxnLst>
                  <a:cxn ang="0">
                    <a:pos x="39" y="0"/>
                  </a:cxn>
                  <a:cxn ang="0">
                    <a:pos x="39" y="263"/>
                  </a:cxn>
                  <a:cxn ang="0">
                    <a:pos x="27" y="263"/>
                  </a:cxn>
                  <a:cxn ang="0">
                    <a:pos x="27" y="526"/>
                  </a:cxn>
                  <a:cxn ang="0">
                    <a:pos x="16" y="526"/>
                  </a:cxn>
                  <a:cxn ang="0">
                    <a:pos x="16" y="772"/>
                  </a:cxn>
                  <a:cxn ang="0">
                    <a:pos x="8" y="772"/>
                  </a:cxn>
                  <a:cxn ang="0">
                    <a:pos x="8" y="1104"/>
                  </a:cxn>
                  <a:cxn ang="0">
                    <a:pos x="0" y="1104"/>
                  </a:cxn>
                  <a:cxn ang="0">
                    <a:pos x="0" y="1655"/>
                  </a:cxn>
                  <a:cxn ang="0">
                    <a:pos x="162" y="1655"/>
                  </a:cxn>
                  <a:cxn ang="0">
                    <a:pos x="162" y="1103"/>
                  </a:cxn>
                  <a:cxn ang="0">
                    <a:pos x="154" y="1103"/>
                  </a:cxn>
                  <a:cxn ang="0">
                    <a:pos x="153" y="771"/>
                  </a:cxn>
                  <a:cxn ang="0">
                    <a:pos x="145" y="771"/>
                  </a:cxn>
                  <a:cxn ang="0">
                    <a:pos x="145" y="526"/>
                  </a:cxn>
                  <a:cxn ang="0">
                    <a:pos x="134" y="526"/>
                  </a:cxn>
                  <a:cxn ang="0">
                    <a:pos x="134" y="263"/>
                  </a:cxn>
                  <a:cxn ang="0">
                    <a:pos x="123" y="263"/>
                  </a:cxn>
                  <a:cxn ang="0">
                    <a:pos x="123" y="0"/>
                  </a:cxn>
                  <a:cxn ang="0">
                    <a:pos x="39" y="0"/>
                  </a:cxn>
                </a:cxnLst>
                <a:rect l="0" t="0" r="r" b="b"/>
                <a:pathLst>
                  <a:path w="162" h="1655">
                    <a:moveTo>
                      <a:pt x="39" y="0"/>
                    </a:moveTo>
                    <a:lnTo>
                      <a:pt x="39" y="263"/>
                    </a:lnTo>
                    <a:lnTo>
                      <a:pt x="27" y="263"/>
                    </a:lnTo>
                    <a:lnTo>
                      <a:pt x="27" y="526"/>
                    </a:lnTo>
                    <a:lnTo>
                      <a:pt x="16" y="526"/>
                    </a:lnTo>
                    <a:lnTo>
                      <a:pt x="16" y="772"/>
                    </a:lnTo>
                    <a:lnTo>
                      <a:pt x="8" y="772"/>
                    </a:lnTo>
                    <a:lnTo>
                      <a:pt x="8" y="1104"/>
                    </a:lnTo>
                    <a:lnTo>
                      <a:pt x="0" y="1104"/>
                    </a:lnTo>
                    <a:lnTo>
                      <a:pt x="0" y="1655"/>
                    </a:lnTo>
                    <a:lnTo>
                      <a:pt x="162" y="1655"/>
                    </a:lnTo>
                    <a:lnTo>
                      <a:pt x="162" y="1103"/>
                    </a:lnTo>
                    <a:lnTo>
                      <a:pt x="154" y="1103"/>
                    </a:lnTo>
                    <a:lnTo>
                      <a:pt x="153" y="771"/>
                    </a:lnTo>
                    <a:lnTo>
                      <a:pt x="145" y="771"/>
                    </a:lnTo>
                    <a:lnTo>
                      <a:pt x="145" y="526"/>
                    </a:lnTo>
                    <a:lnTo>
                      <a:pt x="134" y="526"/>
                    </a:lnTo>
                    <a:lnTo>
                      <a:pt x="134" y="263"/>
                    </a:lnTo>
                    <a:lnTo>
                      <a:pt x="123" y="263"/>
                    </a:lnTo>
                    <a:lnTo>
                      <a:pt x="123" y="0"/>
                    </a:lnTo>
                    <a:lnTo>
                      <a:pt x="39" y="0"/>
                    </a:lnTo>
                    <a:close/>
                  </a:path>
                </a:pathLst>
              </a:custGeom>
              <a:solidFill>
                <a:srgbClr val="DDDDDD"/>
              </a:solidFill>
              <a:ln w="3175">
                <a:solidFill>
                  <a:srgbClr val="000000"/>
                </a:solidFill>
                <a:prstDash val="solid"/>
                <a:round/>
                <a:headEnd/>
                <a:tailEnd/>
              </a:ln>
            </p:spPr>
            <p:txBody>
              <a:bodyPr/>
              <a:lstStyle/>
              <a:p>
                <a:endParaRPr lang="en-US"/>
              </a:p>
            </p:txBody>
          </p:sp>
        </p:grpSp>
        <p:grpSp>
          <p:nvGrpSpPr>
            <p:cNvPr id="134" name="Group 200"/>
            <p:cNvGrpSpPr>
              <a:grpSpLocks/>
            </p:cNvGrpSpPr>
            <p:nvPr/>
          </p:nvGrpSpPr>
          <p:grpSpPr bwMode="auto">
            <a:xfrm>
              <a:off x="1231" y="2268"/>
              <a:ext cx="143" cy="142"/>
              <a:chOff x="1231" y="2268"/>
              <a:chExt cx="143" cy="142"/>
            </a:xfrm>
          </p:grpSpPr>
          <p:grpSp>
            <p:nvGrpSpPr>
              <p:cNvPr id="222" name="Group 195"/>
              <p:cNvGrpSpPr>
                <a:grpSpLocks/>
              </p:cNvGrpSpPr>
              <p:nvPr/>
            </p:nvGrpSpPr>
            <p:grpSpPr bwMode="auto">
              <a:xfrm>
                <a:off x="1231" y="2268"/>
                <a:ext cx="143" cy="142"/>
                <a:chOff x="1231" y="2268"/>
                <a:chExt cx="143" cy="142"/>
              </a:xfrm>
            </p:grpSpPr>
            <p:grpSp>
              <p:nvGrpSpPr>
                <p:cNvPr id="227" name="Group 191"/>
                <p:cNvGrpSpPr>
                  <a:grpSpLocks/>
                </p:cNvGrpSpPr>
                <p:nvPr/>
              </p:nvGrpSpPr>
              <p:grpSpPr bwMode="auto">
                <a:xfrm>
                  <a:off x="1267" y="2268"/>
                  <a:ext cx="41" cy="68"/>
                  <a:chOff x="1267" y="2268"/>
                  <a:chExt cx="41" cy="68"/>
                </a:xfrm>
              </p:grpSpPr>
              <p:sp>
                <p:nvSpPr>
                  <p:cNvPr id="231" name="Rectangle 189"/>
                  <p:cNvSpPr>
                    <a:spLocks noChangeArrowheads="1"/>
                  </p:cNvSpPr>
                  <p:nvPr/>
                </p:nvSpPr>
                <p:spPr bwMode="auto">
                  <a:xfrm>
                    <a:off x="1275" y="2268"/>
                    <a:ext cx="25" cy="15"/>
                  </a:xfrm>
                  <a:prstGeom prst="rect">
                    <a:avLst/>
                  </a:prstGeom>
                  <a:solidFill>
                    <a:srgbClr val="DDDDDD"/>
                  </a:solidFill>
                  <a:ln w="3175">
                    <a:solidFill>
                      <a:srgbClr val="000000"/>
                    </a:solidFill>
                    <a:miter lim="800000"/>
                    <a:headEnd/>
                    <a:tailEnd/>
                  </a:ln>
                </p:spPr>
                <p:txBody>
                  <a:bodyPr/>
                  <a:lstStyle/>
                  <a:p>
                    <a:endParaRPr lang="en-US"/>
                  </a:p>
                </p:txBody>
              </p:sp>
              <p:sp>
                <p:nvSpPr>
                  <p:cNvPr id="232" name="Rectangle 190"/>
                  <p:cNvSpPr>
                    <a:spLocks noChangeArrowheads="1"/>
                  </p:cNvSpPr>
                  <p:nvPr/>
                </p:nvSpPr>
                <p:spPr bwMode="auto">
                  <a:xfrm>
                    <a:off x="1267" y="2279"/>
                    <a:ext cx="41" cy="5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228" name="Group 194"/>
                <p:cNvGrpSpPr>
                  <a:grpSpLocks/>
                </p:cNvGrpSpPr>
                <p:nvPr/>
              </p:nvGrpSpPr>
              <p:grpSpPr bwMode="auto">
                <a:xfrm>
                  <a:off x="1231" y="2333"/>
                  <a:ext cx="143" cy="77"/>
                  <a:chOff x="1231" y="2333"/>
                  <a:chExt cx="143" cy="77"/>
                </a:xfrm>
              </p:grpSpPr>
              <p:sp>
                <p:nvSpPr>
                  <p:cNvPr id="229" name="Rectangle 192"/>
                  <p:cNvSpPr>
                    <a:spLocks noChangeArrowheads="1"/>
                  </p:cNvSpPr>
                  <p:nvPr/>
                </p:nvSpPr>
                <p:spPr bwMode="auto">
                  <a:xfrm>
                    <a:off x="1236" y="2341"/>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230" name="Rectangle 193"/>
                  <p:cNvSpPr>
                    <a:spLocks noChangeArrowheads="1"/>
                  </p:cNvSpPr>
                  <p:nvPr/>
                </p:nvSpPr>
                <p:spPr bwMode="auto">
                  <a:xfrm>
                    <a:off x="1231" y="2333"/>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223" name="Group 199"/>
              <p:cNvGrpSpPr>
                <a:grpSpLocks/>
              </p:cNvGrpSpPr>
              <p:nvPr/>
            </p:nvGrpSpPr>
            <p:grpSpPr bwMode="auto">
              <a:xfrm>
                <a:off x="1247" y="2352"/>
                <a:ext cx="108" cy="45"/>
                <a:chOff x="1247" y="2352"/>
                <a:chExt cx="108" cy="45"/>
              </a:xfrm>
            </p:grpSpPr>
            <p:sp>
              <p:nvSpPr>
                <p:cNvPr id="224" name="Rectangle 196"/>
                <p:cNvSpPr>
                  <a:spLocks noChangeArrowheads="1"/>
                </p:cNvSpPr>
                <p:nvPr/>
              </p:nvSpPr>
              <p:spPr bwMode="auto">
                <a:xfrm>
                  <a:off x="1247" y="2352"/>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225" name="Rectangle 197"/>
                <p:cNvSpPr>
                  <a:spLocks noChangeArrowheads="1"/>
                </p:cNvSpPr>
                <p:nvPr/>
              </p:nvSpPr>
              <p:spPr bwMode="auto">
                <a:xfrm>
                  <a:off x="1328" y="2352"/>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226" name="Rectangle 198"/>
                <p:cNvSpPr>
                  <a:spLocks noChangeArrowheads="1"/>
                </p:cNvSpPr>
                <p:nvPr/>
              </p:nvSpPr>
              <p:spPr bwMode="auto">
                <a:xfrm>
                  <a:off x="1288" y="2352"/>
                  <a:ext cx="26"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135" name="Group 210"/>
            <p:cNvGrpSpPr>
              <a:grpSpLocks/>
            </p:cNvGrpSpPr>
            <p:nvPr/>
          </p:nvGrpSpPr>
          <p:grpSpPr bwMode="auto">
            <a:xfrm>
              <a:off x="562" y="2309"/>
              <a:ext cx="143" cy="101"/>
              <a:chOff x="562" y="2309"/>
              <a:chExt cx="143" cy="101"/>
            </a:xfrm>
          </p:grpSpPr>
          <p:grpSp>
            <p:nvGrpSpPr>
              <p:cNvPr id="213" name="Group 212"/>
              <p:cNvGrpSpPr>
                <a:grpSpLocks/>
              </p:cNvGrpSpPr>
              <p:nvPr/>
            </p:nvGrpSpPr>
            <p:grpSpPr bwMode="auto">
              <a:xfrm>
                <a:off x="562" y="2309"/>
                <a:ext cx="143" cy="101"/>
                <a:chOff x="562" y="2309"/>
                <a:chExt cx="143" cy="101"/>
              </a:xfrm>
            </p:grpSpPr>
            <p:sp>
              <p:nvSpPr>
                <p:cNvPr id="218" name="Rectangle 201"/>
                <p:cNvSpPr>
                  <a:spLocks noChangeArrowheads="1"/>
                </p:cNvSpPr>
                <p:nvPr/>
              </p:nvSpPr>
              <p:spPr bwMode="auto">
                <a:xfrm>
                  <a:off x="645" y="2309"/>
                  <a:ext cx="44" cy="27"/>
                </a:xfrm>
                <a:prstGeom prst="rect">
                  <a:avLst/>
                </a:prstGeom>
                <a:solidFill>
                  <a:srgbClr val="DDDDDD"/>
                </a:solidFill>
                <a:ln w="3175">
                  <a:solidFill>
                    <a:srgbClr val="000000"/>
                  </a:solidFill>
                  <a:miter lim="800000"/>
                  <a:headEnd/>
                  <a:tailEnd/>
                </a:ln>
              </p:spPr>
              <p:txBody>
                <a:bodyPr/>
                <a:lstStyle/>
                <a:p>
                  <a:endParaRPr lang="en-US"/>
                </a:p>
              </p:txBody>
            </p:sp>
            <p:grpSp>
              <p:nvGrpSpPr>
                <p:cNvPr id="219" name="Group 204"/>
                <p:cNvGrpSpPr>
                  <a:grpSpLocks/>
                </p:cNvGrpSpPr>
                <p:nvPr/>
              </p:nvGrpSpPr>
              <p:grpSpPr bwMode="auto">
                <a:xfrm>
                  <a:off x="562" y="2333"/>
                  <a:ext cx="143" cy="77"/>
                  <a:chOff x="562" y="2333"/>
                  <a:chExt cx="143" cy="77"/>
                </a:xfrm>
              </p:grpSpPr>
              <p:sp>
                <p:nvSpPr>
                  <p:cNvPr id="220" name="Rectangle 202"/>
                  <p:cNvSpPr>
                    <a:spLocks noChangeArrowheads="1"/>
                  </p:cNvSpPr>
                  <p:nvPr/>
                </p:nvSpPr>
                <p:spPr bwMode="auto">
                  <a:xfrm>
                    <a:off x="567" y="2341"/>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221" name="Rectangle 203"/>
                  <p:cNvSpPr>
                    <a:spLocks noChangeArrowheads="1"/>
                  </p:cNvSpPr>
                  <p:nvPr/>
                </p:nvSpPr>
                <p:spPr bwMode="auto">
                  <a:xfrm>
                    <a:off x="562" y="2333"/>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214" name="Group 209"/>
              <p:cNvGrpSpPr>
                <a:grpSpLocks/>
              </p:cNvGrpSpPr>
              <p:nvPr/>
            </p:nvGrpSpPr>
            <p:grpSpPr bwMode="auto">
              <a:xfrm>
                <a:off x="576" y="2352"/>
                <a:ext cx="113" cy="45"/>
                <a:chOff x="576" y="2352"/>
                <a:chExt cx="113" cy="45"/>
              </a:xfrm>
            </p:grpSpPr>
            <p:sp>
              <p:nvSpPr>
                <p:cNvPr id="215" name="Rectangle 206"/>
                <p:cNvSpPr>
                  <a:spLocks noChangeArrowheads="1"/>
                </p:cNvSpPr>
                <p:nvPr/>
              </p:nvSpPr>
              <p:spPr bwMode="auto">
                <a:xfrm>
                  <a:off x="658" y="2352"/>
                  <a:ext cx="31" cy="45"/>
                </a:xfrm>
                <a:prstGeom prst="rect">
                  <a:avLst/>
                </a:prstGeom>
                <a:solidFill>
                  <a:srgbClr val="DDDDDD"/>
                </a:solidFill>
                <a:ln w="3175">
                  <a:solidFill>
                    <a:srgbClr val="000000"/>
                  </a:solidFill>
                  <a:miter lim="800000"/>
                  <a:headEnd/>
                  <a:tailEnd/>
                </a:ln>
              </p:spPr>
              <p:txBody>
                <a:bodyPr/>
                <a:lstStyle/>
                <a:p>
                  <a:endParaRPr lang="en-US"/>
                </a:p>
              </p:txBody>
            </p:sp>
            <p:sp>
              <p:nvSpPr>
                <p:cNvPr id="216" name="Rectangle 207"/>
                <p:cNvSpPr>
                  <a:spLocks noChangeArrowheads="1"/>
                </p:cNvSpPr>
                <p:nvPr/>
              </p:nvSpPr>
              <p:spPr bwMode="auto">
                <a:xfrm>
                  <a:off x="576" y="2352"/>
                  <a:ext cx="32" cy="45"/>
                </a:xfrm>
                <a:prstGeom prst="rect">
                  <a:avLst/>
                </a:prstGeom>
                <a:solidFill>
                  <a:srgbClr val="DDDDDD"/>
                </a:solidFill>
                <a:ln w="3175">
                  <a:solidFill>
                    <a:srgbClr val="000000"/>
                  </a:solidFill>
                  <a:miter lim="800000"/>
                  <a:headEnd/>
                  <a:tailEnd/>
                </a:ln>
              </p:spPr>
              <p:txBody>
                <a:bodyPr/>
                <a:lstStyle/>
                <a:p>
                  <a:endParaRPr lang="en-US"/>
                </a:p>
              </p:txBody>
            </p:sp>
            <p:sp>
              <p:nvSpPr>
                <p:cNvPr id="217" name="Rectangle 208"/>
                <p:cNvSpPr>
                  <a:spLocks noChangeArrowheads="1"/>
                </p:cNvSpPr>
                <p:nvPr/>
              </p:nvSpPr>
              <p:spPr bwMode="auto">
                <a:xfrm>
                  <a:off x="617" y="2352"/>
                  <a:ext cx="32"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136" name="Group 287"/>
            <p:cNvGrpSpPr>
              <a:grpSpLocks/>
            </p:cNvGrpSpPr>
            <p:nvPr/>
          </p:nvGrpSpPr>
          <p:grpSpPr bwMode="auto">
            <a:xfrm>
              <a:off x="686" y="2181"/>
              <a:ext cx="559" cy="241"/>
              <a:chOff x="686" y="2181"/>
              <a:chExt cx="559" cy="241"/>
            </a:xfrm>
          </p:grpSpPr>
          <p:grpSp>
            <p:nvGrpSpPr>
              <p:cNvPr id="137" name="Group 216"/>
              <p:cNvGrpSpPr>
                <a:grpSpLocks/>
              </p:cNvGrpSpPr>
              <p:nvPr/>
            </p:nvGrpSpPr>
            <p:grpSpPr bwMode="auto">
              <a:xfrm>
                <a:off x="686" y="2181"/>
                <a:ext cx="559" cy="241"/>
                <a:chOff x="686" y="2181"/>
                <a:chExt cx="559" cy="241"/>
              </a:xfrm>
            </p:grpSpPr>
            <p:sp>
              <p:nvSpPr>
                <p:cNvPr id="208" name="Rectangle 211"/>
                <p:cNvSpPr>
                  <a:spLocks noChangeArrowheads="1"/>
                </p:cNvSpPr>
                <p:nvPr/>
              </p:nvSpPr>
              <p:spPr bwMode="auto">
                <a:xfrm>
                  <a:off x="696" y="2220"/>
                  <a:ext cx="540" cy="202"/>
                </a:xfrm>
                <a:prstGeom prst="rect">
                  <a:avLst/>
                </a:prstGeom>
                <a:solidFill>
                  <a:srgbClr val="DDDDDD"/>
                </a:solidFill>
                <a:ln w="3175">
                  <a:solidFill>
                    <a:srgbClr val="000000"/>
                  </a:solidFill>
                  <a:miter lim="800000"/>
                  <a:headEnd/>
                  <a:tailEnd/>
                </a:ln>
              </p:spPr>
              <p:txBody>
                <a:bodyPr/>
                <a:lstStyle/>
                <a:p>
                  <a:endParaRPr lang="en-US"/>
                </a:p>
              </p:txBody>
            </p:sp>
            <p:sp>
              <p:nvSpPr>
                <p:cNvPr id="209" name="Rectangle 212"/>
                <p:cNvSpPr>
                  <a:spLocks noChangeArrowheads="1"/>
                </p:cNvSpPr>
                <p:nvPr/>
              </p:nvSpPr>
              <p:spPr bwMode="auto">
                <a:xfrm>
                  <a:off x="830" y="2187"/>
                  <a:ext cx="40" cy="24"/>
                </a:xfrm>
                <a:prstGeom prst="rect">
                  <a:avLst/>
                </a:prstGeom>
                <a:solidFill>
                  <a:srgbClr val="DDDDDD"/>
                </a:solidFill>
                <a:ln w="3175">
                  <a:solidFill>
                    <a:srgbClr val="000000"/>
                  </a:solidFill>
                  <a:miter lim="800000"/>
                  <a:headEnd/>
                  <a:tailEnd/>
                </a:ln>
              </p:spPr>
              <p:txBody>
                <a:bodyPr/>
                <a:lstStyle/>
                <a:p>
                  <a:endParaRPr lang="en-US"/>
                </a:p>
              </p:txBody>
            </p:sp>
            <p:sp>
              <p:nvSpPr>
                <p:cNvPr id="210" name="Rectangle 213"/>
                <p:cNvSpPr>
                  <a:spLocks noChangeArrowheads="1"/>
                </p:cNvSpPr>
                <p:nvPr/>
              </p:nvSpPr>
              <p:spPr bwMode="auto">
                <a:xfrm>
                  <a:off x="929" y="2181"/>
                  <a:ext cx="53" cy="33"/>
                </a:xfrm>
                <a:prstGeom prst="rect">
                  <a:avLst/>
                </a:prstGeom>
                <a:solidFill>
                  <a:srgbClr val="DDDDDD"/>
                </a:solidFill>
                <a:ln w="3175">
                  <a:solidFill>
                    <a:srgbClr val="000000"/>
                  </a:solidFill>
                  <a:miter lim="800000"/>
                  <a:headEnd/>
                  <a:tailEnd/>
                </a:ln>
              </p:spPr>
              <p:txBody>
                <a:bodyPr/>
                <a:lstStyle/>
                <a:p>
                  <a:endParaRPr lang="en-US"/>
                </a:p>
              </p:txBody>
            </p:sp>
            <p:sp>
              <p:nvSpPr>
                <p:cNvPr id="211" name="Rectangle 214"/>
                <p:cNvSpPr>
                  <a:spLocks noChangeArrowheads="1"/>
                </p:cNvSpPr>
                <p:nvPr/>
              </p:nvSpPr>
              <p:spPr bwMode="auto">
                <a:xfrm>
                  <a:off x="686" y="2209"/>
                  <a:ext cx="559" cy="16"/>
                </a:xfrm>
                <a:prstGeom prst="rect">
                  <a:avLst/>
                </a:prstGeom>
                <a:solidFill>
                  <a:srgbClr val="DDDDDD"/>
                </a:solidFill>
                <a:ln w="3175">
                  <a:solidFill>
                    <a:srgbClr val="000000"/>
                  </a:solidFill>
                  <a:miter lim="800000"/>
                  <a:headEnd/>
                  <a:tailEnd/>
                </a:ln>
              </p:spPr>
              <p:txBody>
                <a:bodyPr/>
                <a:lstStyle/>
                <a:p>
                  <a:endParaRPr lang="en-US"/>
                </a:p>
              </p:txBody>
            </p:sp>
            <p:sp>
              <p:nvSpPr>
                <p:cNvPr id="212" name="Rectangle 215"/>
                <p:cNvSpPr>
                  <a:spLocks noChangeArrowheads="1"/>
                </p:cNvSpPr>
                <p:nvPr/>
              </p:nvSpPr>
              <p:spPr bwMode="auto">
                <a:xfrm>
                  <a:off x="696" y="2319"/>
                  <a:ext cx="540" cy="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138" name="Group 282"/>
              <p:cNvGrpSpPr>
                <a:grpSpLocks/>
              </p:cNvGrpSpPr>
              <p:nvPr/>
            </p:nvGrpSpPr>
            <p:grpSpPr bwMode="auto">
              <a:xfrm>
                <a:off x="705" y="2238"/>
                <a:ext cx="514" cy="165"/>
                <a:chOff x="705" y="2238"/>
                <a:chExt cx="514" cy="165"/>
              </a:xfrm>
            </p:grpSpPr>
            <p:grpSp>
              <p:nvGrpSpPr>
                <p:cNvPr id="143" name="Group 221"/>
                <p:cNvGrpSpPr>
                  <a:grpSpLocks/>
                </p:cNvGrpSpPr>
                <p:nvPr/>
              </p:nvGrpSpPr>
              <p:grpSpPr bwMode="auto">
                <a:xfrm>
                  <a:off x="780" y="2337"/>
                  <a:ext cx="66" cy="66"/>
                  <a:chOff x="780" y="2337"/>
                  <a:chExt cx="66" cy="66"/>
                </a:xfrm>
              </p:grpSpPr>
              <p:sp>
                <p:nvSpPr>
                  <p:cNvPr id="204" name="Rectangle 217"/>
                  <p:cNvSpPr>
                    <a:spLocks noChangeArrowheads="1"/>
                  </p:cNvSpPr>
                  <p:nvPr/>
                </p:nvSpPr>
                <p:spPr bwMode="auto">
                  <a:xfrm>
                    <a:off x="783" y="2338"/>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05" name="Rectangle 218"/>
                  <p:cNvSpPr>
                    <a:spLocks noChangeArrowheads="1"/>
                  </p:cNvSpPr>
                  <p:nvPr/>
                </p:nvSpPr>
                <p:spPr bwMode="auto">
                  <a:xfrm>
                    <a:off x="780" y="2398"/>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206" name="Line 219"/>
                  <p:cNvSpPr>
                    <a:spLocks noChangeShapeType="1"/>
                  </p:cNvSpPr>
                  <p:nvPr/>
                </p:nvSpPr>
                <p:spPr bwMode="auto">
                  <a:xfrm>
                    <a:off x="813" y="2337"/>
                    <a:ext cx="1" cy="59"/>
                  </a:xfrm>
                  <a:prstGeom prst="line">
                    <a:avLst/>
                  </a:prstGeom>
                  <a:noFill/>
                  <a:ln w="3175">
                    <a:solidFill>
                      <a:srgbClr val="000000"/>
                    </a:solidFill>
                    <a:round/>
                    <a:headEnd/>
                    <a:tailEnd/>
                  </a:ln>
                </p:spPr>
                <p:txBody>
                  <a:bodyPr/>
                  <a:lstStyle/>
                  <a:p>
                    <a:endParaRPr lang="en-US"/>
                  </a:p>
                </p:txBody>
              </p:sp>
              <p:sp>
                <p:nvSpPr>
                  <p:cNvPr id="207" name="Line 220"/>
                  <p:cNvSpPr>
                    <a:spLocks noChangeShapeType="1"/>
                  </p:cNvSpPr>
                  <p:nvPr/>
                </p:nvSpPr>
                <p:spPr bwMode="auto">
                  <a:xfrm>
                    <a:off x="783" y="2367"/>
                    <a:ext cx="60" cy="1"/>
                  </a:xfrm>
                  <a:prstGeom prst="line">
                    <a:avLst/>
                  </a:prstGeom>
                  <a:noFill/>
                  <a:ln w="3175">
                    <a:solidFill>
                      <a:srgbClr val="000000"/>
                    </a:solidFill>
                    <a:round/>
                    <a:headEnd/>
                    <a:tailEnd/>
                  </a:ln>
                </p:spPr>
                <p:txBody>
                  <a:bodyPr/>
                  <a:lstStyle/>
                  <a:p>
                    <a:endParaRPr lang="en-US"/>
                  </a:p>
                </p:txBody>
              </p:sp>
            </p:grpSp>
            <p:grpSp>
              <p:nvGrpSpPr>
                <p:cNvPr id="144" name="Group 226"/>
                <p:cNvGrpSpPr>
                  <a:grpSpLocks/>
                </p:cNvGrpSpPr>
                <p:nvPr/>
              </p:nvGrpSpPr>
              <p:grpSpPr bwMode="auto">
                <a:xfrm>
                  <a:off x="855" y="2337"/>
                  <a:ext cx="66" cy="66"/>
                  <a:chOff x="855" y="2337"/>
                  <a:chExt cx="66" cy="66"/>
                </a:xfrm>
              </p:grpSpPr>
              <p:sp>
                <p:nvSpPr>
                  <p:cNvPr id="200" name="Rectangle 222"/>
                  <p:cNvSpPr>
                    <a:spLocks noChangeArrowheads="1"/>
                  </p:cNvSpPr>
                  <p:nvPr/>
                </p:nvSpPr>
                <p:spPr bwMode="auto">
                  <a:xfrm>
                    <a:off x="858" y="2338"/>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01" name="Rectangle 223"/>
                  <p:cNvSpPr>
                    <a:spLocks noChangeArrowheads="1"/>
                  </p:cNvSpPr>
                  <p:nvPr/>
                </p:nvSpPr>
                <p:spPr bwMode="auto">
                  <a:xfrm>
                    <a:off x="855" y="2398"/>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202" name="Line 224"/>
                  <p:cNvSpPr>
                    <a:spLocks noChangeShapeType="1"/>
                  </p:cNvSpPr>
                  <p:nvPr/>
                </p:nvSpPr>
                <p:spPr bwMode="auto">
                  <a:xfrm>
                    <a:off x="887" y="2337"/>
                    <a:ext cx="1" cy="59"/>
                  </a:xfrm>
                  <a:prstGeom prst="line">
                    <a:avLst/>
                  </a:prstGeom>
                  <a:noFill/>
                  <a:ln w="3175">
                    <a:solidFill>
                      <a:srgbClr val="000000"/>
                    </a:solidFill>
                    <a:round/>
                    <a:headEnd/>
                    <a:tailEnd/>
                  </a:ln>
                </p:spPr>
                <p:txBody>
                  <a:bodyPr/>
                  <a:lstStyle/>
                  <a:p>
                    <a:endParaRPr lang="en-US"/>
                  </a:p>
                </p:txBody>
              </p:sp>
              <p:sp>
                <p:nvSpPr>
                  <p:cNvPr id="203" name="Line 225"/>
                  <p:cNvSpPr>
                    <a:spLocks noChangeShapeType="1"/>
                  </p:cNvSpPr>
                  <p:nvPr/>
                </p:nvSpPr>
                <p:spPr bwMode="auto">
                  <a:xfrm>
                    <a:off x="858" y="2367"/>
                    <a:ext cx="60" cy="1"/>
                  </a:xfrm>
                  <a:prstGeom prst="line">
                    <a:avLst/>
                  </a:prstGeom>
                  <a:noFill/>
                  <a:ln w="3175">
                    <a:solidFill>
                      <a:srgbClr val="000000"/>
                    </a:solidFill>
                    <a:round/>
                    <a:headEnd/>
                    <a:tailEnd/>
                  </a:ln>
                </p:spPr>
                <p:txBody>
                  <a:bodyPr/>
                  <a:lstStyle/>
                  <a:p>
                    <a:endParaRPr lang="en-US"/>
                  </a:p>
                </p:txBody>
              </p:sp>
            </p:grpSp>
            <p:grpSp>
              <p:nvGrpSpPr>
                <p:cNvPr id="145" name="Group 231"/>
                <p:cNvGrpSpPr>
                  <a:grpSpLocks/>
                </p:cNvGrpSpPr>
                <p:nvPr/>
              </p:nvGrpSpPr>
              <p:grpSpPr bwMode="auto">
                <a:xfrm>
                  <a:off x="1152" y="2337"/>
                  <a:ext cx="66" cy="66"/>
                  <a:chOff x="1152" y="2337"/>
                  <a:chExt cx="66" cy="66"/>
                </a:xfrm>
              </p:grpSpPr>
              <p:sp>
                <p:nvSpPr>
                  <p:cNvPr id="196" name="Rectangle 227"/>
                  <p:cNvSpPr>
                    <a:spLocks noChangeArrowheads="1"/>
                  </p:cNvSpPr>
                  <p:nvPr/>
                </p:nvSpPr>
                <p:spPr bwMode="auto">
                  <a:xfrm>
                    <a:off x="1155" y="2338"/>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97" name="Rectangle 228"/>
                  <p:cNvSpPr>
                    <a:spLocks noChangeArrowheads="1"/>
                  </p:cNvSpPr>
                  <p:nvPr/>
                </p:nvSpPr>
                <p:spPr bwMode="auto">
                  <a:xfrm>
                    <a:off x="1152" y="2398"/>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198" name="Line 229"/>
                  <p:cNvSpPr>
                    <a:spLocks noChangeShapeType="1"/>
                  </p:cNvSpPr>
                  <p:nvPr/>
                </p:nvSpPr>
                <p:spPr bwMode="auto">
                  <a:xfrm>
                    <a:off x="1185" y="2337"/>
                    <a:ext cx="1" cy="59"/>
                  </a:xfrm>
                  <a:prstGeom prst="line">
                    <a:avLst/>
                  </a:prstGeom>
                  <a:noFill/>
                  <a:ln w="3175">
                    <a:solidFill>
                      <a:srgbClr val="000000"/>
                    </a:solidFill>
                    <a:round/>
                    <a:headEnd/>
                    <a:tailEnd/>
                  </a:ln>
                </p:spPr>
                <p:txBody>
                  <a:bodyPr/>
                  <a:lstStyle/>
                  <a:p>
                    <a:endParaRPr lang="en-US"/>
                  </a:p>
                </p:txBody>
              </p:sp>
              <p:sp>
                <p:nvSpPr>
                  <p:cNvPr id="199" name="Line 230"/>
                  <p:cNvSpPr>
                    <a:spLocks noChangeShapeType="1"/>
                  </p:cNvSpPr>
                  <p:nvPr/>
                </p:nvSpPr>
                <p:spPr bwMode="auto">
                  <a:xfrm>
                    <a:off x="1155" y="2367"/>
                    <a:ext cx="60" cy="1"/>
                  </a:xfrm>
                  <a:prstGeom prst="line">
                    <a:avLst/>
                  </a:prstGeom>
                  <a:noFill/>
                  <a:ln w="3175">
                    <a:solidFill>
                      <a:srgbClr val="000000"/>
                    </a:solidFill>
                    <a:round/>
                    <a:headEnd/>
                    <a:tailEnd/>
                  </a:ln>
                </p:spPr>
                <p:txBody>
                  <a:bodyPr/>
                  <a:lstStyle/>
                  <a:p>
                    <a:endParaRPr lang="en-US"/>
                  </a:p>
                </p:txBody>
              </p:sp>
            </p:grpSp>
            <p:grpSp>
              <p:nvGrpSpPr>
                <p:cNvPr id="146" name="Group 236"/>
                <p:cNvGrpSpPr>
                  <a:grpSpLocks/>
                </p:cNvGrpSpPr>
                <p:nvPr/>
              </p:nvGrpSpPr>
              <p:grpSpPr bwMode="auto">
                <a:xfrm>
                  <a:off x="705" y="2337"/>
                  <a:ext cx="66" cy="66"/>
                  <a:chOff x="705" y="2337"/>
                  <a:chExt cx="66" cy="66"/>
                </a:xfrm>
              </p:grpSpPr>
              <p:sp>
                <p:nvSpPr>
                  <p:cNvPr id="192" name="Rectangle 232"/>
                  <p:cNvSpPr>
                    <a:spLocks noChangeArrowheads="1"/>
                  </p:cNvSpPr>
                  <p:nvPr/>
                </p:nvSpPr>
                <p:spPr bwMode="auto">
                  <a:xfrm>
                    <a:off x="708" y="2338"/>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93" name="Rectangle 233"/>
                  <p:cNvSpPr>
                    <a:spLocks noChangeArrowheads="1"/>
                  </p:cNvSpPr>
                  <p:nvPr/>
                </p:nvSpPr>
                <p:spPr bwMode="auto">
                  <a:xfrm>
                    <a:off x="705" y="2398"/>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194" name="Line 234"/>
                  <p:cNvSpPr>
                    <a:spLocks noChangeShapeType="1"/>
                  </p:cNvSpPr>
                  <p:nvPr/>
                </p:nvSpPr>
                <p:spPr bwMode="auto">
                  <a:xfrm>
                    <a:off x="738" y="2337"/>
                    <a:ext cx="1" cy="59"/>
                  </a:xfrm>
                  <a:prstGeom prst="line">
                    <a:avLst/>
                  </a:prstGeom>
                  <a:noFill/>
                  <a:ln w="3175">
                    <a:solidFill>
                      <a:srgbClr val="000000"/>
                    </a:solidFill>
                    <a:round/>
                    <a:headEnd/>
                    <a:tailEnd/>
                  </a:ln>
                </p:spPr>
                <p:txBody>
                  <a:bodyPr/>
                  <a:lstStyle/>
                  <a:p>
                    <a:endParaRPr lang="en-US"/>
                  </a:p>
                </p:txBody>
              </p:sp>
              <p:sp>
                <p:nvSpPr>
                  <p:cNvPr id="195" name="Line 235"/>
                  <p:cNvSpPr>
                    <a:spLocks noChangeShapeType="1"/>
                  </p:cNvSpPr>
                  <p:nvPr/>
                </p:nvSpPr>
                <p:spPr bwMode="auto">
                  <a:xfrm>
                    <a:off x="708" y="2367"/>
                    <a:ext cx="59" cy="1"/>
                  </a:xfrm>
                  <a:prstGeom prst="line">
                    <a:avLst/>
                  </a:prstGeom>
                  <a:noFill/>
                  <a:ln w="3175">
                    <a:solidFill>
                      <a:srgbClr val="000000"/>
                    </a:solidFill>
                    <a:round/>
                    <a:headEnd/>
                    <a:tailEnd/>
                  </a:ln>
                </p:spPr>
                <p:txBody>
                  <a:bodyPr/>
                  <a:lstStyle/>
                  <a:p>
                    <a:endParaRPr lang="en-US"/>
                  </a:p>
                </p:txBody>
              </p:sp>
            </p:grpSp>
            <p:grpSp>
              <p:nvGrpSpPr>
                <p:cNvPr id="147" name="Group 241"/>
                <p:cNvGrpSpPr>
                  <a:grpSpLocks/>
                </p:cNvGrpSpPr>
                <p:nvPr/>
              </p:nvGrpSpPr>
              <p:grpSpPr bwMode="auto">
                <a:xfrm>
                  <a:off x="931" y="2238"/>
                  <a:ext cx="66" cy="66"/>
                  <a:chOff x="931" y="2238"/>
                  <a:chExt cx="66" cy="66"/>
                </a:xfrm>
              </p:grpSpPr>
              <p:sp>
                <p:nvSpPr>
                  <p:cNvPr id="188" name="Rectangle 237"/>
                  <p:cNvSpPr>
                    <a:spLocks noChangeArrowheads="1"/>
                  </p:cNvSpPr>
                  <p:nvPr/>
                </p:nvSpPr>
                <p:spPr bwMode="auto">
                  <a:xfrm>
                    <a:off x="934" y="223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89" name="Rectangle 238"/>
                  <p:cNvSpPr>
                    <a:spLocks noChangeArrowheads="1"/>
                  </p:cNvSpPr>
                  <p:nvPr/>
                </p:nvSpPr>
                <p:spPr bwMode="auto">
                  <a:xfrm>
                    <a:off x="931"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90" name="Line 239"/>
                  <p:cNvSpPr>
                    <a:spLocks noChangeShapeType="1"/>
                  </p:cNvSpPr>
                  <p:nvPr/>
                </p:nvSpPr>
                <p:spPr bwMode="auto">
                  <a:xfrm>
                    <a:off x="963" y="2238"/>
                    <a:ext cx="1" cy="59"/>
                  </a:xfrm>
                  <a:prstGeom prst="line">
                    <a:avLst/>
                  </a:prstGeom>
                  <a:noFill/>
                  <a:ln w="3175">
                    <a:solidFill>
                      <a:srgbClr val="000000"/>
                    </a:solidFill>
                    <a:round/>
                    <a:headEnd/>
                    <a:tailEnd/>
                  </a:ln>
                </p:spPr>
                <p:txBody>
                  <a:bodyPr/>
                  <a:lstStyle/>
                  <a:p>
                    <a:endParaRPr lang="en-US"/>
                  </a:p>
                </p:txBody>
              </p:sp>
              <p:sp>
                <p:nvSpPr>
                  <p:cNvPr id="191" name="Line 240"/>
                  <p:cNvSpPr>
                    <a:spLocks noChangeShapeType="1"/>
                  </p:cNvSpPr>
                  <p:nvPr/>
                </p:nvSpPr>
                <p:spPr bwMode="auto">
                  <a:xfrm>
                    <a:off x="934" y="2269"/>
                    <a:ext cx="59" cy="1"/>
                  </a:xfrm>
                  <a:prstGeom prst="line">
                    <a:avLst/>
                  </a:prstGeom>
                  <a:noFill/>
                  <a:ln w="3175">
                    <a:solidFill>
                      <a:srgbClr val="000000"/>
                    </a:solidFill>
                    <a:round/>
                    <a:headEnd/>
                    <a:tailEnd/>
                  </a:ln>
                </p:spPr>
                <p:txBody>
                  <a:bodyPr/>
                  <a:lstStyle/>
                  <a:p>
                    <a:endParaRPr lang="en-US"/>
                  </a:p>
                </p:txBody>
              </p:sp>
            </p:grpSp>
            <p:grpSp>
              <p:nvGrpSpPr>
                <p:cNvPr id="148" name="Group 246"/>
                <p:cNvGrpSpPr>
                  <a:grpSpLocks/>
                </p:cNvGrpSpPr>
                <p:nvPr/>
              </p:nvGrpSpPr>
              <p:grpSpPr bwMode="auto">
                <a:xfrm>
                  <a:off x="1004" y="2337"/>
                  <a:ext cx="65" cy="66"/>
                  <a:chOff x="1004" y="2337"/>
                  <a:chExt cx="65" cy="66"/>
                </a:xfrm>
              </p:grpSpPr>
              <p:sp>
                <p:nvSpPr>
                  <p:cNvPr id="184" name="Rectangle 242"/>
                  <p:cNvSpPr>
                    <a:spLocks noChangeArrowheads="1"/>
                  </p:cNvSpPr>
                  <p:nvPr/>
                </p:nvSpPr>
                <p:spPr bwMode="auto">
                  <a:xfrm>
                    <a:off x="1007" y="2338"/>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185" name="Rectangle 243"/>
                  <p:cNvSpPr>
                    <a:spLocks noChangeArrowheads="1"/>
                  </p:cNvSpPr>
                  <p:nvPr/>
                </p:nvSpPr>
                <p:spPr bwMode="auto">
                  <a:xfrm>
                    <a:off x="1004" y="2398"/>
                    <a:ext cx="65" cy="5"/>
                  </a:xfrm>
                  <a:prstGeom prst="rect">
                    <a:avLst/>
                  </a:prstGeom>
                  <a:solidFill>
                    <a:srgbClr val="DDDDDD"/>
                  </a:solidFill>
                  <a:ln w="3175">
                    <a:solidFill>
                      <a:srgbClr val="000000"/>
                    </a:solidFill>
                    <a:miter lim="800000"/>
                    <a:headEnd/>
                    <a:tailEnd/>
                  </a:ln>
                </p:spPr>
                <p:txBody>
                  <a:bodyPr/>
                  <a:lstStyle/>
                  <a:p>
                    <a:endParaRPr lang="en-US"/>
                  </a:p>
                </p:txBody>
              </p:sp>
              <p:sp>
                <p:nvSpPr>
                  <p:cNvPr id="186" name="Line 244"/>
                  <p:cNvSpPr>
                    <a:spLocks noChangeShapeType="1"/>
                  </p:cNvSpPr>
                  <p:nvPr/>
                </p:nvSpPr>
                <p:spPr bwMode="auto">
                  <a:xfrm>
                    <a:off x="1036" y="2337"/>
                    <a:ext cx="1" cy="59"/>
                  </a:xfrm>
                  <a:prstGeom prst="line">
                    <a:avLst/>
                  </a:prstGeom>
                  <a:noFill/>
                  <a:ln w="3175">
                    <a:solidFill>
                      <a:srgbClr val="000000"/>
                    </a:solidFill>
                    <a:round/>
                    <a:headEnd/>
                    <a:tailEnd/>
                  </a:ln>
                </p:spPr>
                <p:txBody>
                  <a:bodyPr/>
                  <a:lstStyle/>
                  <a:p>
                    <a:endParaRPr lang="en-US"/>
                  </a:p>
                </p:txBody>
              </p:sp>
              <p:sp>
                <p:nvSpPr>
                  <p:cNvPr id="187" name="Line 245"/>
                  <p:cNvSpPr>
                    <a:spLocks noChangeShapeType="1"/>
                  </p:cNvSpPr>
                  <p:nvPr/>
                </p:nvSpPr>
                <p:spPr bwMode="auto">
                  <a:xfrm>
                    <a:off x="1006" y="2367"/>
                    <a:ext cx="60" cy="1"/>
                  </a:xfrm>
                  <a:prstGeom prst="line">
                    <a:avLst/>
                  </a:prstGeom>
                  <a:noFill/>
                  <a:ln w="3175">
                    <a:solidFill>
                      <a:srgbClr val="000000"/>
                    </a:solidFill>
                    <a:round/>
                    <a:headEnd/>
                    <a:tailEnd/>
                  </a:ln>
                </p:spPr>
                <p:txBody>
                  <a:bodyPr/>
                  <a:lstStyle/>
                  <a:p>
                    <a:endParaRPr lang="en-US"/>
                  </a:p>
                </p:txBody>
              </p:sp>
            </p:grpSp>
            <p:grpSp>
              <p:nvGrpSpPr>
                <p:cNvPr id="149" name="Group 251"/>
                <p:cNvGrpSpPr>
                  <a:grpSpLocks/>
                </p:cNvGrpSpPr>
                <p:nvPr/>
              </p:nvGrpSpPr>
              <p:grpSpPr bwMode="auto">
                <a:xfrm>
                  <a:off x="1078" y="2337"/>
                  <a:ext cx="66" cy="66"/>
                  <a:chOff x="1078" y="2337"/>
                  <a:chExt cx="66" cy="66"/>
                </a:xfrm>
              </p:grpSpPr>
              <p:sp>
                <p:nvSpPr>
                  <p:cNvPr id="180" name="Rectangle 247"/>
                  <p:cNvSpPr>
                    <a:spLocks noChangeArrowheads="1"/>
                  </p:cNvSpPr>
                  <p:nvPr/>
                </p:nvSpPr>
                <p:spPr bwMode="auto">
                  <a:xfrm>
                    <a:off x="1081" y="2338"/>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81" name="Rectangle 248"/>
                  <p:cNvSpPr>
                    <a:spLocks noChangeArrowheads="1"/>
                  </p:cNvSpPr>
                  <p:nvPr/>
                </p:nvSpPr>
                <p:spPr bwMode="auto">
                  <a:xfrm>
                    <a:off x="1078" y="2398"/>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182" name="Line 249"/>
                  <p:cNvSpPr>
                    <a:spLocks noChangeShapeType="1"/>
                  </p:cNvSpPr>
                  <p:nvPr/>
                </p:nvSpPr>
                <p:spPr bwMode="auto">
                  <a:xfrm>
                    <a:off x="1111" y="2337"/>
                    <a:ext cx="1" cy="59"/>
                  </a:xfrm>
                  <a:prstGeom prst="line">
                    <a:avLst/>
                  </a:prstGeom>
                  <a:noFill/>
                  <a:ln w="3175">
                    <a:solidFill>
                      <a:srgbClr val="000000"/>
                    </a:solidFill>
                    <a:round/>
                    <a:headEnd/>
                    <a:tailEnd/>
                  </a:ln>
                </p:spPr>
                <p:txBody>
                  <a:bodyPr/>
                  <a:lstStyle/>
                  <a:p>
                    <a:endParaRPr lang="en-US"/>
                  </a:p>
                </p:txBody>
              </p:sp>
              <p:sp>
                <p:nvSpPr>
                  <p:cNvPr id="183" name="Line 250"/>
                  <p:cNvSpPr>
                    <a:spLocks noChangeShapeType="1"/>
                  </p:cNvSpPr>
                  <p:nvPr/>
                </p:nvSpPr>
                <p:spPr bwMode="auto">
                  <a:xfrm>
                    <a:off x="1081" y="2367"/>
                    <a:ext cx="60" cy="1"/>
                  </a:xfrm>
                  <a:prstGeom prst="line">
                    <a:avLst/>
                  </a:prstGeom>
                  <a:noFill/>
                  <a:ln w="3175">
                    <a:solidFill>
                      <a:srgbClr val="000000"/>
                    </a:solidFill>
                    <a:round/>
                    <a:headEnd/>
                    <a:tailEnd/>
                  </a:ln>
                </p:spPr>
                <p:txBody>
                  <a:bodyPr/>
                  <a:lstStyle/>
                  <a:p>
                    <a:endParaRPr lang="en-US"/>
                  </a:p>
                </p:txBody>
              </p:sp>
            </p:grpSp>
            <p:grpSp>
              <p:nvGrpSpPr>
                <p:cNvPr id="150" name="Group 256"/>
                <p:cNvGrpSpPr>
                  <a:grpSpLocks/>
                </p:cNvGrpSpPr>
                <p:nvPr/>
              </p:nvGrpSpPr>
              <p:grpSpPr bwMode="auto">
                <a:xfrm>
                  <a:off x="781" y="2238"/>
                  <a:ext cx="66" cy="66"/>
                  <a:chOff x="781" y="2238"/>
                  <a:chExt cx="66" cy="66"/>
                </a:xfrm>
              </p:grpSpPr>
              <p:sp>
                <p:nvSpPr>
                  <p:cNvPr id="176" name="Rectangle 252"/>
                  <p:cNvSpPr>
                    <a:spLocks noChangeArrowheads="1"/>
                  </p:cNvSpPr>
                  <p:nvPr/>
                </p:nvSpPr>
                <p:spPr bwMode="auto">
                  <a:xfrm>
                    <a:off x="784" y="2239"/>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177" name="Rectangle 253"/>
                  <p:cNvSpPr>
                    <a:spLocks noChangeArrowheads="1"/>
                  </p:cNvSpPr>
                  <p:nvPr/>
                </p:nvSpPr>
                <p:spPr bwMode="auto">
                  <a:xfrm>
                    <a:off x="781"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78" name="Line 254"/>
                  <p:cNvSpPr>
                    <a:spLocks noChangeShapeType="1"/>
                  </p:cNvSpPr>
                  <p:nvPr/>
                </p:nvSpPr>
                <p:spPr bwMode="auto">
                  <a:xfrm>
                    <a:off x="813" y="2238"/>
                    <a:ext cx="1" cy="59"/>
                  </a:xfrm>
                  <a:prstGeom prst="line">
                    <a:avLst/>
                  </a:prstGeom>
                  <a:noFill/>
                  <a:ln w="3175">
                    <a:solidFill>
                      <a:srgbClr val="000000"/>
                    </a:solidFill>
                    <a:round/>
                    <a:headEnd/>
                    <a:tailEnd/>
                  </a:ln>
                </p:spPr>
                <p:txBody>
                  <a:bodyPr/>
                  <a:lstStyle/>
                  <a:p>
                    <a:endParaRPr lang="en-US"/>
                  </a:p>
                </p:txBody>
              </p:sp>
              <p:sp>
                <p:nvSpPr>
                  <p:cNvPr id="179" name="Line 255"/>
                  <p:cNvSpPr>
                    <a:spLocks noChangeShapeType="1"/>
                  </p:cNvSpPr>
                  <p:nvPr/>
                </p:nvSpPr>
                <p:spPr bwMode="auto">
                  <a:xfrm>
                    <a:off x="784" y="2269"/>
                    <a:ext cx="59" cy="1"/>
                  </a:xfrm>
                  <a:prstGeom prst="line">
                    <a:avLst/>
                  </a:prstGeom>
                  <a:noFill/>
                  <a:ln w="3175">
                    <a:solidFill>
                      <a:srgbClr val="000000"/>
                    </a:solidFill>
                    <a:round/>
                    <a:headEnd/>
                    <a:tailEnd/>
                  </a:ln>
                </p:spPr>
                <p:txBody>
                  <a:bodyPr/>
                  <a:lstStyle/>
                  <a:p>
                    <a:endParaRPr lang="en-US"/>
                  </a:p>
                </p:txBody>
              </p:sp>
            </p:grpSp>
            <p:grpSp>
              <p:nvGrpSpPr>
                <p:cNvPr id="151" name="Group 261"/>
                <p:cNvGrpSpPr>
                  <a:grpSpLocks/>
                </p:cNvGrpSpPr>
                <p:nvPr/>
              </p:nvGrpSpPr>
              <p:grpSpPr bwMode="auto">
                <a:xfrm>
                  <a:off x="856" y="2238"/>
                  <a:ext cx="66" cy="66"/>
                  <a:chOff x="856" y="2238"/>
                  <a:chExt cx="66" cy="66"/>
                </a:xfrm>
              </p:grpSpPr>
              <p:sp>
                <p:nvSpPr>
                  <p:cNvPr id="172" name="Rectangle 257"/>
                  <p:cNvSpPr>
                    <a:spLocks noChangeArrowheads="1"/>
                  </p:cNvSpPr>
                  <p:nvPr/>
                </p:nvSpPr>
                <p:spPr bwMode="auto">
                  <a:xfrm>
                    <a:off x="859" y="223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73" name="Rectangle 258"/>
                  <p:cNvSpPr>
                    <a:spLocks noChangeArrowheads="1"/>
                  </p:cNvSpPr>
                  <p:nvPr/>
                </p:nvSpPr>
                <p:spPr bwMode="auto">
                  <a:xfrm>
                    <a:off x="856"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74" name="Line 259"/>
                  <p:cNvSpPr>
                    <a:spLocks noChangeShapeType="1"/>
                  </p:cNvSpPr>
                  <p:nvPr/>
                </p:nvSpPr>
                <p:spPr bwMode="auto">
                  <a:xfrm>
                    <a:off x="889" y="2238"/>
                    <a:ext cx="1" cy="59"/>
                  </a:xfrm>
                  <a:prstGeom prst="line">
                    <a:avLst/>
                  </a:prstGeom>
                  <a:noFill/>
                  <a:ln w="3175">
                    <a:solidFill>
                      <a:srgbClr val="000000"/>
                    </a:solidFill>
                    <a:round/>
                    <a:headEnd/>
                    <a:tailEnd/>
                  </a:ln>
                </p:spPr>
                <p:txBody>
                  <a:bodyPr/>
                  <a:lstStyle/>
                  <a:p>
                    <a:endParaRPr lang="en-US"/>
                  </a:p>
                </p:txBody>
              </p:sp>
              <p:sp>
                <p:nvSpPr>
                  <p:cNvPr id="175" name="Line 260"/>
                  <p:cNvSpPr>
                    <a:spLocks noChangeShapeType="1"/>
                  </p:cNvSpPr>
                  <p:nvPr/>
                </p:nvSpPr>
                <p:spPr bwMode="auto">
                  <a:xfrm>
                    <a:off x="859" y="2269"/>
                    <a:ext cx="59" cy="1"/>
                  </a:xfrm>
                  <a:prstGeom prst="line">
                    <a:avLst/>
                  </a:prstGeom>
                  <a:noFill/>
                  <a:ln w="3175">
                    <a:solidFill>
                      <a:srgbClr val="000000"/>
                    </a:solidFill>
                    <a:round/>
                    <a:headEnd/>
                    <a:tailEnd/>
                  </a:ln>
                </p:spPr>
                <p:txBody>
                  <a:bodyPr/>
                  <a:lstStyle/>
                  <a:p>
                    <a:endParaRPr lang="en-US"/>
                  </a:p>
                </p:txBody>
              </p:sp>
            </p:grpSp>
            <p:grpSp>
              <p:nvGrpSpPr>
                <p:cNvPr id="152" name="Group 266"/>
                <p:cNvGrpSpPr>
                  <a:grpSpLocks/>
                </p:cNvGrpSpPr>
                <p:nvPr/>
              </p:nvGrpSpPr>
              <p:grpSpPr bwMode="auto">
                <a:xfrm>
                  <a:off x="1153" y="2238"/>
                  <a:ext cx="66" cy="66"/>
                  <a:chOff x="1153" y="2238"/>
                  <a:chExt cx="66" cy="66"/>
                </a:xfrm>
              </p:grpSpPr>
              <p:sp>
                <p:nvSpPr>
                  <p:cNvPr id="168" name="Rectangle 262"/>
                  <p:cNvSpPr>
                    <a:spLocks noChangeArrowheads="1"/>
                  </p:cNvSpPr>
                  <p:nvPr/>
                </p:nvSpPr>
                <p:spPr bwMode="auto">
                  <a:xfrm>
                    <a:off x="1156" y="223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69" name="Rectangle 263"/>
                  <p:cNvSpPr>
                    <a:spLocks noChangeArrowheads="1"/>
                  </p:cNvSpPr>
                  <p:nvPr/>
                </p:nvSpPr>
                <p:spPr bwMode="auto">
                  <a:xfrm>
                    <a:off x="1153"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70" name="Line 264"/>
                  <p:cNvSpPr>
                    <a:spLocks noChangeShapeType="1"/>
                  </p:cNvSpPr>
                  <p:nvPr/>
                </p:nvSpPr>
                <p:spPr bwMode="auto">
                  <a:xfrm>
                    <a:off x="1186" y="2238"/>
                    <a:ext cx="1" cy="59"/>
                  </a:xfrm>
                  <a:prstGeom prst="line">
                    <a:avLst/>
                  </a:prstGeom>
                  <a:noFill/>
                  <a:ln w="3175">
                    <a:solidFill>
                      <a:srgbClr val="000000"/>
                    </a:solidFill>
                    <a:round/>
                    <a:headEnd/>
                    <a:tailEnd/>
                  </a:ln>
                </p:spPr>
                <p:txBody>
                  <a:bodyPr/>
                  <a:lstStyle/>
                  <a:p>
                    <a:endParaRPr lang="en-US"/>
                  </a:p>
                </p:txBody>
              </p:sp>
              <p:sp>
                <p:nvSpPr>
                  <p:cNvPr id="171" name="Line 265"/>
                  <p:cNvSpPr>
                    <a:spLocks noChangeShapeType="1"/>
                  </p:cNvSpPr>
                  <p:nvPr/>
                </p:nvSpPr>
                <p:spPr bwMode="auto">
                  <a:xfrm>
                    <a:off x="1156" y="2269"/>
                    <a:ext cx="60" cy="1"/>
                  </a:xfrm>
                  <a:prstGeom prst="line">
                    <a:avLst/>
                  </a:prstGeom>
                  <a:noFill/>
                  <a:ln w="3175">
                    <a:solidFill>
                      <a:srgbClr val="000000"/>
                    </a:solidFill>
                    <a:round/>
                    <a:headEnd/>
                    <a:tailEnd/>
                  </a:ln>
                </p:spPr>
                <p:txBody>
                  <a:bodyPr/>
                  <a:lstStyle/>
                  <a:p>
                    <a:endParaRPr lang="en-US"/>
                  </a:p>
                </p:txBody>
              </p:sp>
            </p:grpSp>
            <p:grpSp>
              <p:nvGrpSpPr>
                <p:cNvPr id="153" name="Group 271"/>
                <p:cNvGrpSpPr>
                  <a:grpSpLocks/>
                </p:cNvGrpSpPr>
                <p:nvPr/>
              </p:nvGrpSpPr>
              <p:grpSpPr bwMode="auto">
                <a:xfrm>
                  <a:off x="706" y="2238"/>
                  <a:ext cx="66" cy="66"/>
                  <a:chOff x="706" y="2238"/>
                  <a:chExt cx="66" cy="66"/>
                </a:xfrm>
              </p:grpSpPr>
              <p:sp>
                <p:nvSpPr>
                  <p:cNvPr id="164" name="Rectangle 267"/>
                  <p:cNvSpPr>
                    <a:spLocks noChangeArrowheads="1"/>
                  </p:cNvSpPr>
                  <p:nvPr/>
                </p:nvSpPr>
                <p:spPr bwMode="auto">
                  <a:xfrm>
                    <a:off x="709" y="223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65" name="Rectangle 268"/>
                  <p:cNvSpPr>
                    <a:spLocks noChangeArrowheads="1"/>
                  </p:cNvSpPr>
                  <p:nvPr/>
                </p:nvSpPr>
                <p:spPr bwMode="auto">
                  <a:xfrm>
                    <a:off x="706"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66" name="Line 269"/>
                  <p:cNvSpPr>
                    <a:spLocks noChangeShapeType="1"/>
                  </p:cNvSpPr>
                  <p:nvPr/>
                </p:nvSpPr>
                <p:spPr bwMode="auto">
                  <a:xfrm>
                    <a:off x="738" y="2238"/>
                    <a:ext cx="1" cy="59"/>
                  </a:xfrm>
                  <a:prstGeom prst="line">
                    <a:avLst/>
                  </a:prstGeom>
                  <a:noFill/>
                  <a:ln w="3175">
                    <a:solidFill>
                      <a:srgbClr val="000000"/>
                    </a:solidFill>
                    <a:round/>
                    <a:headEnd/>
                    <a:tailEnd/>
                  </a:ln>
                </p:spPr>
                <p:txBody>
                  <a:bodyPr/>
                  <a:lstStyle/>
                  <a:p>
                    <a:endParaRPr lang="en-US"/>
                  </a:p>
                </p:txBody>
              </p:sp>
              <p:sp>
                <p:nvSpPr>
                  <p:cNvPr id="167" name="Line 270"/>
                  <p:cNvSpPr>
                    <a:spLocks noChangeShapeType="1"/>
                  </p:cNvSpPr>
                  <p:nvPr/>
                </p:nvSpPr>
                <p:spPr bwMode="auto">
                  <a:xfrm>
                    <a:off x="709" y="2269"/>
                    <a:ext cx="60" cy="1"/>
                  </a:xfrm>
                  <a:prstGeom prst="line">
                    <a:avLst/>
                  </a:prstGeom>
                  <a:noFill/>
                  <a:ln w="3175">
                    <a:solidFill>
                      <a:srgbClr val="000000"/>
                    </a:solidFill>
                    <a:round/>
                    <a:headEnd/>
                    <a:tailEnd/>
                  </a:ln>
                </p:spPr>
                <p:txBody>
                  <a:bodyPr/>
                  <a:lstStyle/>
                  <a:p>
                    <a:endParaRPr lang="en-US"/>
                  </a:p>
                </p:txBody>
              </p:sp>
            </p:grpSp>
            <p:grpSp>
              <p:nvGrpSpPr>
                <p:cNvPr id="154" name="Group 276"/>
                <p:cNvGrpSpPr>
                  <a:grpSpLocks/>
                </p:cNvGrpSpPr>
                <p:nvPr/>
              </p:nvGrpSpPr>
              <p:grpSpPr bwMode="auto">
                <a:xfrm>
                  <a:off x="1004" y="2238"/>
                  <a:ext cx="66" cy="66"/>
                  <a:chOff x="1004" y="2238"/>
                  <a:chExt cx="66" cy="66"/>
                </a:xfrm>
              </p:grpSpPr>
              <p:sp>
                <p:nvSpPr>
                  <p:cNvPr id="160" name="Rectangle 272"/>
                  <p:cNvSpPr>
                    <a:spLocks noChangeArrowheads="1"/>
                  </p:cNvSpPr>
                  <p:nvPr/>
                </p:nvSpPr>
                <p:spPr bwMode="auto">
                  <a:xfrm>
                    <a:off x="1007" y="223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161" name="Rectangle 273"/>
                  <p:cNvSpPr>
                    <a:spLocks noChangeArrowheads="1"/>
                  </p:cNvSpPr>
                  <p:nvPr/>
                </p:nvSpPr>
                <p:spPr bwMode="auto">
                  <a:xfrm>
                    <a:off x="1004"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62" name="Line 274"/>
                  <p:cNvSpPr>
                    <a:spLocks noChangeShapeType="1"/>
                  </p:cNvSpPr>
                  <p:nvPr/>
                </p:nvSpPr>
                <p:spPr bwMode="auto">
                  <a:xfrm>
                    <a:off x="1037" y="2238"/>
                    <a:ext cx="1" cy="59"/>
                  </a:xfrm>
                  <a:prstGeom prst="line">
                    <a:avLst/>
                  </a:prstGeom>
                  <a:noFill/>
                  <a:ln w="3175">
                    <a:solidFill>
                      <a:srgbClr val="000000"/>
                    </a:solidFill>
                    <a:round/>
                    <a:headEnd/>
                    <a:tailEnd/>
                  </a:ln>
                </p:spPr>
                <p:txBody>
                  <a:bodyPr/>
                  <a:lstStyle/>
                  <a:p>
                    <a:endParaRPr lang="en-US"/>
                  </a:p>
                </p:txBody>
              </p:sp>
              <p:sp>
                <p:nvSpPr>
                  <p:cNvPr id="163" name="Line 275"/>
                  <p:cNvSpPr>
                    <a:spLocks noChangeShapeType="1"/>
                  </p:cNvSpPr>
                  <p:nvPr/>
                </p:nvSpPr>
                <p:spPr bwMode="auto">
                  <a:xfrm>
                    <a:off x="1007" y="2269"/>
                    <a:ext cx="60" cy="1"/>
                  </a:xfrm>
                  <a:prstGeom prst="line">
                    <a:avLst/>
                  </a:prstGeom>
                  <a:noFill/>
                  <a:ln w="3175">
                    <a:solidFill>
                      <a:srgbClr val="000000"/>
                    </a:solidFill>
                    <a:round/>
                    <a:headEnd/>
                    <a:tailEnd/>
                  </a:ln>
                </p:spPr>
                <p:txBody>
                  <a:bodyPr/>
                  <a:lstStyle/>
                  <a:p>
                    <a:endParaRPr lang="en-US"/>
                  </a:p>
                </p:txBody>
              </p:sp>
            </p:grpSp>
            <p:grpSp>
              <p:nvGrpSpPr>
                <p:cNvPr id="155" name="Group 281"/>
                <p:cNvGrpSpPr>
                  <a:grpSpLocks/>
                </p:cNvGrpSpPr>
                <p:nvPr/>
              </p:nvGrpSpPr>
              <p:grpSpPr bwMode="auto">
                <a:xfrm>
                  <a:off x="1079" y="2238"/>
                  <a:ext cx="66" cy="66"/>
                  <a:chOff x="1079" y="2238"/>
                  <a:chExt cx="66" cy="66"/>
                </a:xfrm>
              </p:grpSpPr>
              <p:sp>
                <p:nvSpPr>
                  <p:cNvPr id="156" name="Rectangle 277"/>
                  <p:cNvSpPr>
                    <a:spLocks noChangeArrowheads="1"/>
                  </p:cNvSpPr>
                  <p:nvPr/>
                </p:nvSpPr>
                <p:spPr bwMode="auto">
                  <a:xfrm>
                    <a:off x="1082" y="2239"/>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157" name="Rectangle 278"/>
                  <p:cNvSpPr>
                    <a:spLocks noChangeArrowheads="1"/>
                  </p:cNvSpPr>
                  <p:nvPr/>
                </p:nvSpPr>
                <p:spPr bwMode="auto">
                  <a:xfrm>
                    <a:off x="1079" y="2300"/>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158" name="Line 279"/>
                  <p:cNvSpPr>
                    <a:spLocks noChangeShapeType="1"/>
                  </p:cNvSpPr>
                  <p:nvPr/>
                </p:nvSpPr>
                <p:spPr bwMode="auto">
                  <a:xfrm>
                    <a:off x="1111" y="2238"/>
                    <a:ext cx="1" cy="59"/>
                  </a:xfrm>
                  <a:prstGeom prst="line">
                    <a:avLst/>
                  </a:prstGeom>
                  <a:noFill/>
                  <a:ln w="3175">
                    <a:solidFill>
                      <a:srgbClr val="000000"/>
                    </a:solidFill>
                    <a:round/>
                    <a:headEnd/>
                    <a:tailEnd/>
                  </a:ln>
                </p:spPr>
                <p:txBody>
                  <a:bodyPr/>
                  <a:lstStyle/>
                  <a:p>
                    <a:endParaRPr lang="en-US"/>
                  </a:p>
                </p:txBody>
              </p:sp>
              <p:sp>
                <p:nvSpPr>
                  <p:cNvPr id="159" name="Line 280"/>
                  <p:cNvSpPr>
                    <a:spLocks noChangeShapeType="1"/>
                  </p:cNvSpPr>
                  <p:nvPr/>
                </p:nvSpPr>
                <p:spPr bwMode="auto">
                  <a:xfrm>
                    <a:off x="1082" y="2269"/>
                    <a:ext cx="59" cy="1"/>
                  </a:xfrm>
                  <a:prstGeom prst="line">
                    <a:avLst/>
                  </a:prstGeom>
                  <a:noFill/>
                  <a:ln w="3175">
                    <a:solidFill>
                      <a:srgbClr val="000000"/>
                    </a:solidFill>
                    <a:round/>
                    <a:headEnd/>
                    <a:tailEnd/>
                  </a:ln>
                </p:spPr>
                <p:txBody>
                  <a:bodyPr/>
                  <a:lstStyle/>
                  <a:p>
                    <a:endParaRPr lang="en-US"/>
                  </a:p>
                </p:txBody>
              </p:sp>
            </p:grpSp>
          </p:grpSp>
          <p:grpSp>
            <p:nvGrpSpPr>
              <p:cNvPr id="139" name="Group 286"/>
              <p:cNvGrpSpPr>
                <a:grpSpLocks/>
              </p:cNvGrpSpPr>
              <p:nvPr/>
            </p:nvGrpSpPr>
            <p:grpSpPr bwMode="auto">
              <a:xfrm>
                <a:off x="932" y="2332"/>
                <a:ext cx="62" cy="90"/>
                <a:chOff x="932" y="2332"/>
                <a:chExt cx="62" cy="90"/>
              </a:xfrm>
            </p:grpSpPr>
            <p:sp>
              <p:nvSpPr>
                <p:cNvPr id="140" name="Rectangle 283"/>
                <p:cNvSpPr>
                  <a:spLocks noChangeArrowheads="1"/>
                </p:cNvSpPr>
                <p:nvPr/>
              </p:nvSpPr>
              <p:spPr bwMode="auto">
                <a:xfrm>
                  <a:off x="932" y="2332"/>
                  <a:ext cx="62" cy="90"/>
                </a:xfrm>
                <a:prstGeom prst="rect">
                  <a:avLst/>
                </a:prstGeom>
                <a:solidFill>
                  <a:srgbClr val="DDDDDD"/>
                </a:solidFill>
                <a:ln w="3175">
                  <a:solidFill>
                    <a:srgbClr val="000000"/>
                  </a:solidFill>
                  <a:miter lim="800000"/>
                  <a:headEnd/>
                  <a:tailEnd/>
                </a:ln>
              </p:spPr>
              <p:txBody>
                <a:bodyPr/>
                <a:lstStyle/>
                <a:p>
                  <a:endParaRPr lang="en-US"/>
                </a:p>
              </p:txBody>
            </p:sp>
            <p:sp>
              <p:nvSpPr>
                <p:cNvPr id="141" name="Rectangle 284"/>
                <p:cNvSpPr>
                  <a:spLocks noChangeArrowheads="1"/>
                </p:cNvSpPr>
                <p:nvPr/>
              </p:nvSpPr>
              <p:spPr bwMode="auto">
                <a:xfrm>
                  <a:off x="938" y="2341"/>
                  <a:ext cx="48" cy="75"/>
                </a:xfrm>
                <a:prstGeom prst="rect">
                  <a:avLst/>
                </a:prstGeom>
                <a:solidFill>
                  <a:srgbClr val="DDDDDD"/>
                </a:solidFill>
                <a:ln w="3175">
                  <a:solidFill>
                    <a:srgbClr val="000000"/>
                  </a:solidFill>
                  <a:miter lim="800000"/>
                  <a:headEnd/>
                  <a:tailEnd/>
                </a:ln>
              </p:spPr>
              <p:txBody>
                <a:bodyPr/>
                <a:lstStyle/>
                <a:p>
                  <a:endParaRPr lang="en-US"/>
                </a:p>
              </p:txBody>
            </p:sp>
            <p:sp>
              <p:nvSpPr>
                <p:cNvPr id="142" name="Oval 285"/>
                <p:cNvSpPr>
                  <a:spLocks noChangeArrowheads="1"/>
                </p:cNvSpPr>
                <p:nvPr/>
              </p:nvSpPr>
              <p:spPr bwMode="auto">
                <a:xfrm>
                  <a:off x="977" y="2378"/>
                  <a:ext cx="3" cy="3"/>
                </a:xfrm>
                <a:prstGeom prst="ellipse">
                  <a:avLst/>
                </a:prstGeom>
                <a:solidFill>
                  <a:srgbClr val="DDDDDD"/>
                </a:solidFill>
                <a:ln w="3175">
                  <a:solidFill>
                    <a:srgbClr val="000000"/>
                  </a:solidFill>
                  <a:round/>
                  <a:headEnd/>
                  <a:tailEnd/>
                </a:ln>
              </p:spPr>
              <p:txBody>
                <a:bodyPr/>
                <a:lstStyle/>
                <a:p>
                  <a:endParaRPr lang="en-US"/>
                </a:p>
              </p:txBody>
            </p:sp>
          </p:grpSp>
        </p:grpSp>
      </p:grpSp>
      <p:sp>
        <p:nvSpPr>
          <p:cNvPr id="235" name="Text Box 74"/>
          <p:cNvSpPr txBox="1">
            <a:spLocks noChangeArrowheads="1"/>
          </p:cNvSpPr>
          <p:nvPr/>
        </p:nvSpPr>
        <p:spPr bwMode="auto">
          <a:xfrm>
            <a:off x="482600" y="1716052"/>
            <a:ext cx="1700213" cy="274638"/>
          </a:xfrm>
          <a:prstGeom prst="rect">
            <a:avLst/>
          </a:prstGeom>
          <a:noFill/>
          <a:ln w="9525">
            <a:noFill/>
            <a:miter lim="800000"/>
            <a:headEnd/>
            <a:tailEnd/>
          </a:ln>
          <a:effectLst/>
        </p:spPr>
        <p:txBody>
          <a:bodyPr wrap="none">
            <a:spAutoFit/>
          </a:bodyPr>
          <a:lstStyle/>
          <a:p>
            <a:pPr algn="l"/>
            <a:r>
              <a:rPr lang="en-US" sz="1200">
                <a:solidFill>
                  <a:srgbClr val="000000"/>
                </a:solidFill>
                <a:effectLst/>
                <a:latin typeface="Arial" pitchFamily="34" charset="0"/>
              </a:rPr>
              <a:t>Non DP Laboratories</a:t>
            </a:r>
          </a:p>
        </p:txBody>
      </p:sp>
      <p:grpSp>
        <p:nvGrpSpPr>
          <p:cNvPr id="236" name="Group 391"/>
          <p:cNvGrpSpPr>
            <a:grpSpLocks/>
          </p:cNvGrpSpPr>
          <p:nvPr/>
        </p:nvGrpSpPr>
        <p:grpSpPr bwMode="auto">
          <a:xfrm>
            <a:off x="5959475" y="2224052"/>
            <a:ext cx="1289050" cy="661988"/>
            <a:chOff x="3754" y="1720"/>
            <a:chExt cx="812" cy="417"/>
          </a:xfrm>
        </p:grpSpPr>
        <p:grpSp>
          <p:nvGrpSpPr>
            <p:cNvPr id="237" name="Group 291"/>
            <p:cNvGrpSpPr>
              <a:grpSpLocks/>
            </p:cNvGrpSpPr>
            <p:nvPr/>
          </p:nvGrpSpPr>
          <p:grpSpPr bwMode="auto">
            <a:xfrm>
              <a:off x="4356" y="1720"/>
              <a:ext cx="88" cy="331"/>
              <a:chOff x="4356" y="1720"/>
              <a:chExt cx="88" cy="331"/>
            </a:xfrm>
          </p:grpSpPr>
          <p:sp>
            <p:nvSpPr>
              <p:cNvPr id="337" name="Freeform 289"/>
              <p:cNvSpPr>
                <a:spLocks/>
              </p:cNvSpPr>
              <p:nvPr/>
            </p:nvSpPr>
            <p:spPr bwMode="auto">
              <a:xfrm>
                <a:off x="4356" y="1720"/>
                <a:ext cx="31" cy="331"/>
              </a:xfrm>
              <a:custGeom>
                <a:avLst/>
                <a:gdLst/>
                <a:ahLst/>
                <a:cxnLst>
                  <a:cxn ang="0">
                    <a:pos x="40" y="0"/>
                  </a:cxn>
                  <a:cxn ang="0">
                    <a:pos x="40" y="263"/>
                  </a:cxn>
                  <a:cxn ang="0">
                    <a:pos x="27" y="263"/>
                  </a:cxn>
                  <a:cxn ang="0">
                    <a:pos x="27" y="526"/>
                  </a:cxn>
                  <a:cxn ang="0">
                    <a:pos x="15" y="526"/>
                  </a:cxn>
                  <a:cxn ang="0">
                    <a:pos x="15" y="772"/>
                  </a:cxn>
                  <a:cxn ang="0">
                    <a:pos x="7" y="772"/>
                  </a:cxn>
                  <a:cxn ang="0">
                    <a:pos x="7" y="1104"/>
                  </a:cxn>
                  <a:cxn ang="0">
                    <a:pos x="0" y="1104"/>
                  </a:cxn>
                  <a:cxn ang="0">
                    <a:pos x="0" y="1655"/>
                  </a:cxn>
                  <a:cxn ang="0">
                    <a:pos x="83" y="1655"/>
                  </a:cxn>
                  <a:cxn ang="0">
                    <a:pos x="153" y="1099"/>
                  </a:cxn>
                  <a:cxn ang="0">
                    <a:pos x="153" y="771"/>
                  </a:cxn>
                  <a:cxn ang="0">
                    <a:pos x="146" y="771"/>
                  </a:cxn>
                  <a:cxn ang="0">
                    <a:pos x="146" y="526"/>
                  </a:cxn>
                  <a:cxn ang="0">
                    <a:pos x="136" y="526"/>
                  </a:cxn>
                  <a:cxn ang="0">
                    <a:pos x="136" y="263"/>
                  </a:cxn>
                  <a:cxn ang="0">
                    <a:pos x="123" y="263"/>
                  </a:cxn>
                  <a:cxn ang="0">
                    <a:pos x="123" y="0"/>
                  </a:cxn>
                  <a:cxn ang="0">
                    <a:pos x="40" y="0"/>
                  </a:cxn>
                </a:cxnLst>
                <a:rect l="0" t="0" r="r" b="b"/>
                <a:pathLst>
                  <a:path w="153" h="1655">
                    <a:moveTo>
                      <a:pt x="40" y="0"/>
                    </a:moveTo>
                    <a:lnTo>
                      <a:pt x="40" y="263"/>
                    </a:lnTo>
                    <a:lnTo>
                      <a:pt x="27" y="263"/>
                    </a:lnTo>
                    <a:lnTo>
                      <a:pt x="27" y="526"/>
                    </a:lnTo>
                    <a:lnTo>
                      <a:pt x="15" y="526"/>
                    </a:lnTo>
                    <a:lnTo>
                      <a:pt x="15" y="772"/>
                    </a:lnTo>
                    <a:lnTo>
                      <a:pt x="7" y="772"/>
                    </a:lnTo>
                    <a:lnTo>
                      <a:pt x="7" y="1104"/>
                    </a:lnTo>
                    <a:lnTo>
                      <a:pt x="0" y="1104"/>
                    </a:lnTo>
                    <a:lnTo>
                      <a:pt x="0" y="1655"/>
                    </a:lnTo>
                    <a:lnTo>
                      <a:pt x="83" y="1655"/>
                    </a:lnTo>
                    <a:lnTo>
                      <a:pt x="153" y="1099"/>
                    </a:lnTo>
                    <a:lnTo>
                      <a:pt x="153" y="771"/>
                    </a:lnTo>
                    <a:lnTo>
                      <a:pt x="146" y="771"/>
                    </a:lnTo>
                    <a:lnTo>
                      <a:pt x="146" y="526"/>
                    </a:lnTo>
                    <a:lnTo>
                      <a:pt x="136" y="526"/>
                    </a:lnTo>
                    <a:lnTo>
                      <a:pt x="136" y="263"/>
                    </a:lnTo>
                    <a:lnTo>
                      <a:pt x="123" y="263"/>
                    </a:lnTo>
                    <a:lnTo>
                      <a:pt x="123" y="0"/>
                    </a:lnTo>
                    <a:lnTo>
                      <a:pt x="40" y="0"/>
                    </a:lnTo>
                    <a:close/>
                  </a:path>
                </a:pathLst>
              </a:custGeom>
              <a:solidFill>
                <a:srgbClr val="DDDDDD"/>
              </a:solidFill>
              <a:ln w="3175">
                <a:solidFill>
                  <a:srgbClr val="000000"/>
                </a:solidFill>
                <a:prstDash val="solid"/>
                <a:round/>
                <a:headEnd/>
                <a:tailEnd/>
              </a:ln>
            </p:spPr>
            <p:txBody>
              <a:bodyPr/>
              <a:lstStyle/>
              <a:p>
                <a:endParaRPr lang="en-US"/>
              </a:p>
            </p:txBody>
          </p:sp>
          <p:sp>
            <p:nvSpPr>
              <p:cNvPr id="338" name="Freeform 290"/>
              <p:cNvSpPr>
                <a:spLocks/>
              </p:cNvSpPr>
              <p:nvPr/>
            </p:nvSpPr>
            <p:spPr bwMode="auto">
              <a:xfrm>
                <a:off x="4411" y="1720"/>
                <a:ext cx="33" cy="331"/>
              </a:xfrm>
              <a:custGeom>
                <a:avLst/>
                <a:gdLst/>
                <a:ahLst/>
                <a:cxnLst>
                  <a:cxn ang="0">
                    <a:pos x="39" y="0"/>
                  </a:cxn>
                  <a:cxn ang="0">
                    <a:pos x="39" y="263"/>
                  </a:cxn>
                  <a:cxn ang="0">
                    <a:pos x="27" y="263"/>
                  </a:cxn>
                  <a:cxn ang="0">
                    <a:pos x="27" y="526"/>
                  </a:cxn>
                  <a:cxn ang="0">
                    <a:pos x="16" y="526"/>
                  </a:cxn>
                  <a:cxn ang="0">
                    <a:pos x="16" y="772"/>
                  </a:cxn>
                  <a:cxn ang="0">
                    <a:pos x="8" y="772"/>
                  </a:cxn>
                  <a:cxn ang="0">
                    <a:pos x="8" y="1104"/>
                  </a:cxn>
                  <a:cxn ang="0">
                    <a:pos x="0" y="1104"/>
                  </a:cxn>
                  <a:cxn ang="0">
                    <a:pos x="0" y="1655"/>
                  </a:cxn>
                  <a:cxn ang="0">
                    <a:pos x="162" y="1655"/>
                  </a:cxn>
                  <a:cxn ang="0">
                    <a:pos x="162" y="1103"/>
                  </a:cxn>
                  <a:cxn ang="0">
                    <a:pos x="154" y="1103"/>
                  </a:cxn>
                  <a:cxn ang="0">
                    <a:pos x="153" y="771"/>
                  </a:cxn>
                  <a:cxn ang="0">
                    <a:pos x="145" y="771"/>
                  </a:cxn>
                  <a:cxn ang="0">
                    <a:pos x="145" y="526"/>
                  </a:cxn>
                  <a:cxn ang="0">
                    <a:pos x="134" y="526"/>
                  </a:cxn>
                  <a:cxn ang="0">
                    <a:pos x="134" y="263"/>
                  </a:cxn>
                  <a:cxn ang="0">
                    <a:pos x="123" y="263"/>
                  </a:cxn>
                  <a:cxn ang="0">
                    <a:pos x="123" y="0"/>
                  </a:cxn>
                  <a:cxn ang="0">
                    <a:pos x="39" y="0"/>
                  </a:cxn>
                </a:cxnLst>
                <a:rect l="0" t="0" r="r" b="b"/>
                <a:pathLst>
                  <a:path w="162" h="1655">
                    <a:moveTo>
                      <a:pt x="39" y="0"/>
                    </a:moveTo>
                    <a:lnTo>
                      <a:pt x="39" y="263"/>
                    </a:lnTo>
                    <a:lnTo>
                      <a:pt x="27" y="263"/>
                    </a:lnTo>
                    <a:lnTo>
                      <a:pt x="27" y="526"/>
                    </a:lnTo>
                    <a:lnTo>
                      <a:pt x="16" y="526"/>
                    </a:lnTo>
                    <a:lnTo>
                      <a:pt x="16" y="772"/>
                    </a:lnTo>
                    <a:lnTo>
                      <a:pt x="8" y="772"/>
                    </a:lnTo>
                    <a:lnTo>
                      <a:pt x="8" y="1104"/>
                    </a:lnTo>
                    <a:lnTo>
                      <a:pt x="0" y="1104"/>
                    </a:lnTo>
                    <a:lnTo>
                      <a:pt x="0" y="1655"/>
                    </a:lnTo>
                    <a:lnTo>
                      <a:pt x="162" y="1655"/>
                    </a:lnTo>
                    <a:lnTo>
                      <a:pt x="162" y="1103"/>
                    </a:lnTo>
                    <a:lnTo>
                      <a:pt x="154" y="1103"/>
                    </a:lnTo>
                    <a:lnTo>
                      <a:pt x="153" y="771"/>
                    </a:lnTo>
                    <a:lnTo>
                      <a:pt x="145" y="771"/>
                    </a:lnTo>
                    <a:lnTo>
                      <a:pt x="145" y="526"/>
                    </a:lnTo>
                    <a:lnTo>
                      <a:pt x="134" y="526"/>
                    </a:lnTo>
                    <a:lnTo>
                      <a:pt x="134" y="263"/>
                    </a:lnTo>
                    <a:lnTo>
                      <a:pt x="123" y="263"/>
                    </a:lnTo>
                    <a:lnTo>
                      <a:pt x="123" y="0"/>
                    </a:lnTo>
                    <a:lnTo>
                      <a:pt x="39" y="0"/>
                    </a:lnTo>
                    <a:close/>
                  </a:path>
                </a:pathLst>
              </a:custGeom>
              <a:solidFill>
                <a:srgbClr val="DDDDDD"/>
              </a:solidFill>
              <a:ln w="3175">
                <a:solidFill>
                  <a:srgbClr val="000000"/>
                </a:solidFill>
                <a:prstDash val="solid"/>
                <a:round/>
                <a:headEnd/>
                <a:tailEnd/>
              </a:ln>
            </p:spPr>
            <p:txBody>
              <a:bodyPr/>
              <a:lstStyle/>
              <a:p>
                <a:endParaRPr lang="en-US"/>
              </a:p>
            </p:txBody>
          </p:sp>
        </p:grpSp>
        <p:grpSp>
          <p:nvGrpSpPr>
            <p:cNvPr id="238" name="Group 303"/>
            <p:cNvGrpSpPr>
              <a:grpSpLocks/>
            </p:cNvGrpSpPr>
            <p:nvPr/>
          </p:nvGrpSpPr>
          <p:grpSpPr bwMode="auto">
            <a:xfrm>
              <a:off x="4423" y="1983"/>
              <a:ext cx="143" cy="142"/>
              <a:chOff x="4423" y="1983"/>
              <a:chExt cx="143" cy="142"/>
            </a:xfrm>
          </p:grpSpPr>
          <p:grpSp>
            <p:nvGrpSpPr>
              <p:cNvPr id="326" name="Group 298"/>
              <p:cNvGrpSpPr>
                <a:grpSpLocks/>
              </p:cNvGrpSpPr>
              <p:nvPr/>
            </p:nvGrpSpPr>
            <p:grpSpPr bwMode="auto">
              <a:xfrm>
                <a:off x="4423" y="1983"/>
                <a:ext cx="143" cy="142"/>
                <a:chOff x="4423" y="1983"/>
                <a:chExt cx="143" cy="142"/>
              </a:xfrm>
            </p:grpSpPr>
            <p:grpSp>
              <p:nvGrpSpPr>
                <p:cNvPr id="331" name="Group 294"/>
                <p:cNvGrpSpPr>
                  <a:grpSpLocks/>
                </p:cNvGrpSpPr>
                <p:nvPr/>
              </p:nvGrpSpPr>
              <p:grpSpPr bwMode="auto">
                <a:xfrm>
                  <a:off x="4459" y="1983"/>
                  <a:ext cx="41" cy="68"/>
                  <a:chOff x="4459" y="1983"/>
                  <a:chExt cx="41" cy="68"/>
                </a:xfrm>
              </p:grpSpPr>
              <p:sp>
                <p:nvSpPr>
                  <p:cNvPr id="335" name="Rectangle 292"/>
                  <p:cNvSpPr>
                    <a:spLocks noChangeArrowheads="1"/>
                  </p:cNvSpPr>
                  <p:nvPr/>
                </p:nvSpPr>
                <p:spPr bwMode="auto">
                  <a:xfrm>
                    <a:off x="4467" y="1983"/>
                    <a:ext cx="25" cy="15"/>
                  </a:xfrm>
                  <a:prstGeom prst="rect">
                    <a:avLst/>
                  </a:prstGeom>
                  <a:solidFill>
                    <a:srgbClr val="DDDDDD"/>
                  </a:solidFill>
                  <a:ln w="3175">
                    <a:solidFill>
                      <a:srgbClr val="000000"/>
                    </a:solidFill>
                    <a:miter lim="800000"/>
                    <a:headEnd/>
                    <a:tailEnd/>
                  </a:ln>
                </p:spPr>
                <p:txBody>
                  <a:bodyPr/>
                  <a:lstStyle/>
                  <a:p>
                    <a:endParaRPr lang="en-US"/>
                  </a:p>
                </p:txBody>
              </p:sp>
              <p:sp>
                <p:nvSpPr>
                  <p:cNvPr id="336" name="Rectangle 293"/>
                  <p:cNvSpPr>
                    <a:spLocks noChangeArrowheads="1"/>
                  </p:cNvSpPr>
                  <p:nvPr/>
                </p:nvSpPr>
                <p:spPr bwMode="auto">
                  <a:xfrm>
                    <a:off x="4459" y="1994"/>
                    <a:ext cx="41" cy="5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332" name="Group 297"/>
                <p:cNvGrpSpPr>
                  <a:grpSpLocks/>
                </p:cNvGrpSpPr>
                <p:nvPr/>
              </p:nvGrpSpPr>
              <p:grpSpPr bwMode="auto">
                <a:xfrm>
                  <a:off x="4423" y="2048"/>
                  <a:ext cx="143" cy="77"/>
                  <a:chOff x="4423" y="2048"/>
                  <a:chExt cx="143" cy="77"/>
                </a:xfrm>
              </p:grpSpPr>
              <p:sp>
                <p:nvSpPr>
                  <p:cNvPr id="333" name="Rectangle 295"/>
                  <p:cNvSpPr>
                    <a:spLocks noChangeArrowheads="1"/>
                  </p:cNvSpPr>
                  <p:nvPr/>
                </p:nvSpPr>
                <p:spPr bwMode="auto">
                  <a:xfrm>
                    <a:off x="4428" y="2056"/>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334" name="Rectangle 296"/>
                  <p:cNvSpPr>
                    <a:spLocks noChangeArrowheads="1"/>
                  </p:cNvSpPr>
                  <p:nvPr/>
                </p:nvSpPr>
                <p:spPr bwMode="auto">
                  <a:xfrm>
                    <a:off x="4423" y="2048"/>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327" name="Group 302"/>
              <p:cNvGrpSpPr>
                <a:grpSpLocks/>
              </p:cNvGrpSpPr>
              <p:nvPr/>
            </p:nvGrpSpPr>
            <p:grpSpPr bwMode="auto">
              <a:xfrm>
                <a:off x="4439" y="2067"/>
                <a:ext cx="108" cy="45"/>
                <a:chOff x="4439" y="2067"/>
                <a:chExt cx="108" cy="45"/>
              </a:xfrm>
            </p:grpSpPr>
            <p:sp>
              <p:nvSpPr>
                <p:cNvPr id="328" name="Rectangle 299"/>
                <p:cNvSpPr>
                  <a:spLocks noChangeArrowheads="1"/>
                </p:cNvSpPr>
                <p:nvPr/>
              </p:nvSpPr>
              <p:spPr bwMode="auto">
                <a:xfrm>
                  <a:off x="4439" y="2067"/>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329" name="Rectangle 300"/>
                <p:cNvSpPr>
                  <a:spLocks noChangeArrowheads="1"/>
                </p:cNvSpPr>
                <p:nvPr/>
              </p:nvSpPr>
              <p:spPr bwMode="auto">
                <a:xfrm>
                  <a:off x="4520" y="2067"/>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330" name="Rectangle 301"/>
                <p:cNvSpPr>
                  <a:spLocks noChangeArrowheads="1"/>
                </p:cNvSpPr>
                <p:nvPr/>
              </p:nvSpPr>
              <p:spPr bwMode="auto">
                <a:xfrm>
                  <a:off x="4480" y="2067"/>
                  <a:ext cx="26"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239" name="Group 313"/>
            <p:cNvGrpSpPr>
              <a:grpSpLocks/>
            </p:cNvGrpSpPr>
            <p:nvPr/>
          </p:nvGrpSpPr>
          <p:grpSpPr bwMode="auto">
            <a:xfrm>
              <a:off x="3754" y="2024"/>
              <a:ext cx="143" cy="101"/>
              <a:chOff x="3754" y="2024"/>
              <a:chExt cx="143" cy="101"/>
            </a:xfrm>
          </p:grpSpPr>
          <p:grpSp>
            <p:nvGrpSpPr>
              <p:cNvPr id="317" name="Group 308"/>
              <p:cNvGrpSpPr>
                <a:grpSpLocks/>
              </p:cNvGrpSpPr>
              <p:nvPr/>
            </p:nvGrpSpPr>
            <p:grpSpPr bwMode="auto">
              <a:xfrm>
                <a:off x="3754" y="2024"/>
                <a:ext cx="143" cy="101"/>
                <a:chOff x="3754" y="2024"/>
                <a:chExt cx="143" cy="101"/>
              </a:xfrm>
            </p:grpSpPr>
            <p:sp>
              <p:nvSpPr>
                <p:cNvPr id="322" name="Rectangle 304"/>
                <p:cNvSpPr>
                  <a:spLocks noChangeArrowheads="1"/>
                </p:cNvSpPr>
                <p:nvPr/>
              </p:nvSpPr>
              <p:spPr bwMode="auto">
                <a:xfrm>
                  <a:off x="3837" y="2024"/>
                  <a:ext cx="44" cy="27"/>
                </a:xfrm>
                <a:prstGeom prst="rect">
                  <a:avLst/>
                </a:prstGeom>
                <a:solidFill>
                  <a:srgbClr val="DDDDDD"/>
                </a:solidFill>
                <a:ln w="3175">
                  <a:solidFill>
                    <a:srgbClr val="000000"/>
                  </a:solidFill>
                  <a:miter lim="800000"/>
                  <a:headEnd/>
                  <a:tailEnd/>
                </a:ln>
              </p:spPr>
              <p:txBody>
                <a:bodyPr/>
                <a:lstStyle/>
                <a:p>
                  <a:endParaRPr lang="en-US"/>
                </a:p>
              </p:txBody>
            </p:sp>
            <p:grpSp>
              <p:nvGrpSpPr>
                <p:cNvPr id="323" name="Group 307"/>
                <p:cNvGrpSpPr>
                  <a:grpSpLocks/>
                </p:cNvGrpSpPr>
                <p:nvPr/>
              </p:nvGrpSpPr>
              <p:grpSpPr bwMode="auto">
                <a:xfrm>
                  <a:off x="3754" y="2048"/>
                  <a:ext cx="143" cy="77"/>
                  <a:chOff x="3754" y="2048"/>
                  <a:chExt cx="143" cy="77"/>
                </a:xfrm>
              </p:grpSpPr>
              <p:sp>
                <p:nvSpPr>
                  <p:cNvPr id="324" name="Rectangle 305"/>
                  <p:cNvSpPr>
                    <a:spLocks noChangeArrowheads="1"/>
                  </p:cNvSpPr>
                  <p:nvPr/>
                </p:nvSpPr>
                <p:spPr bwMode="auto">
                  <a:xfrm>
                    <a:off x="3759" y="2056"/>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325" name="Rectangle 306"/>
                  <p:cNvSpPr>
                    <a:spLocks noChangeArrowheads="1"/>
                  </p:cNvSpPr>
                  <p:nvPr/>
                </p:nvSpPr>
                <p:spPr bwMode="auto">
                  <a:xfrm>
                    <a:off x="3754" y="2048"/>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318" name="Group 312"/>
              <p:cNvGrpSpPr>
                <a:grpSpLocks/>
              </p:cNvGrpSpPr>
              <p:nvPr/>
            </p:nvGrpSpPr>
            <p:grpSpPr bwMode="auto">
              <a:xfrm>
                <a:off x="3768" y="2067"/>
                <a:ext cx="113" cy="45"/>
                <a:chOff x="3768" y="2067"/>
                <a:chExt cx="113" cy="45"/>
              </a:xfrm>
            </p:grpSpPr>
            <p:sp>
              <p:nvSpPr>
                <p:cNvPr id="319" name="Rectangle 309"/>
                <p:cNvSpPr>
                  <a:spLocks noChangeArrowheads="1"/>
                </p:cNvSpPr>
                <p:nvPr/>
              </p:nvSpPr>
              <p:spPr bwMode="auto">
                <a:xfrm>
                  <a:off x="3850" y="2067"/>
                  <a:ext cx="31" cy="45"/>
                </a:xfrm>
                <a:prstGeom prst="rect">
                  <a:avLst/>
                </a:prstGeom>
                <a:solidFill>
                  <a:srgbClr val="DDDDDD"/>
                </a:solidFill>
                <a:ln w="3175">
                  <a:solidFill>
                    <a:srgbClr val="000000"/>
                  </a:solidFill>
                  <a:miter lim="800000"/>
                  <a:headEnd/>
                  <a:tailEnd/>
                </a:ln>
              </p:spPr>
              <p:txBody>
                <a:bodyPr/>
                <a:lstStyle/>
                <a:p>
                  <a:endParaRPr lang="en-US"/>
                </a:p>
              </p:txBody>
            </p:sp>
            <p:sp>
              <p:nvSpPr>
                <p:cNvPr id="320" name="Rectangle 310"/>
                <p:cNvSpPr>
                  <a:spLocks noChangeArrowheads="1"/>
                </p:cNvSpPr>
                <p:nvPr/>
              </p:nvSpPr>
              <p:spPr bwMode="auto">
                <a:xfrm>
                  <a:off x="3768" y="2067"/>
                  <a:ext cx="32" cy="45"/>
                </a:xfrm>
                <a:prstGeom prst="rect">
                  <a:avLst/>
                </a:prstGeom>
                <a:solidFill>
                  <a:srgbClr val="DDDDDD"/>
                </a:solidFill>
                <a:ln w="3175">
                  <a:solidFill>
                    <a:srgbClr val="000000"/>
                  </a:solidFill>
                  <a:miter lim="800000"/>
                  <a:headEnd/>
                  <a:tailEnd/>
                </a:ln>
              </p:spPr>
              <p:txBody>
                <a:bodyPr/>
                <a:lstStyle/>
                <a:p>
                  <a:endParaRPr lang="en-US"/>
                </a:p>
              </p:txBody>
            </p:sp>
            <p:sp>
              <p:nvSpPr>
                <p:cNvPr id="321" name="Rectangle 311"/>
                <p:cNvSpPr>
                  <a:spLocks noChangeArrowheads="1"/>
                </p:cNvSpPr>
                <p:nvPr/>
              </p:nvSpPr>
              <p:spPr bwMode="auto">
                <a:xfrm>
                  <a:off x="3809" y="2067"/>
                  <a:ext cx="32"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240" name="Group 390"/>
            <p:cNvGrpSpPr>
              <a:grpSpLocks/>
            </p:cNvGrpSpPr>
            <p:nvPr/>
          </p:nvGrpSpPr>
          <p:grpSpPr bwMode="auto">
            <a:xfrm>
              <a:off x="3878" y="1896"/>
              <a:ext cx="559" cy="241"/>
              <a:chOff x="3878" y="1896"/>
              <a:chExt cx="559" cy="241"/>
            </a:xfrm>
          </p:grpSpPr>
          <p:grpSp>
            <p:nvGrpSpPr>
              <p:cNvPr id="241" name="Group 319"/>
              <p:cNvGrpSpPr>
                <a:grpSpLocks/>
              </p:cNvGrpSpPr>
              <p:nvPr/>
            </p:nvGrpSpPr>
            <p:grpSpPr bwMode="auto">
              <a:xfrm>
                <a:off x="3878" y="1896"/>
                <a:ext cx="559" cy="241"/>
                <a:chOff x="3878" y="1896"/>
                <a:chExt cx="559" cy="241"/>
              </a:xfrm>
            </p:grpSpPr>
            <p:sp>
              <p:nvSpPr>
                <p:cNvPr id="312" name="Rectangle 314"/>
                <p:cNvSpPr>
                  <a:spLocks noChangeArrowheads="1"/>
                </p:cNvSpPr>
                <p:nvPr/>
              </p:nvSpPr>
              <p:spPr bwMode="auto">
                <a:xfrm>
                  <a:off x="3888" y="1935"/>
                  <a:ext cx="540" cy="202"/>
                </a:xfrm>
                <a:prstGeom prst="rect">
                  <a:avLst/>
                </a:prstGeom>
                <a:solidFill>
                  <a:srgbClr val="DDDDDD"/>
                </a:solidFill>
                <a:ln w="3175">
                  <a:solidFill>
                    <a:srgbClr val="000000"/>
                  </a:solidFill>
                  <a:miter lim="800000"/>
                  <a:headEnd/>
                  <a:tailEnd/>
                </a:ln>
              </p:spPr>
              <p:txBody>
                <a:bodyPr/>
                <a:lstStyle/>
                <a:p>
                  <a:endParaRPr lang="en-US"/>
                </a:p>
              </p:txBody>
            </p:sp>
            <p:sp>
              <p:nvSpPr>
                <p:cNvPr id="313" name="Rectangle 315"/>
                <p:cNvSpPr>
                  <a:spLocks noChangeArrowheads="1"/>
                </p:cNvSpPr>
                <p:nvPr/>
              </p:nvSpPr>
              <p:spPr bwMode="auto">
                <a:xfrm>
                  <a:off x="4022" y="1902"/>
                  <a:ext cx="40" cy="24"/>
                </a:xfrm>
                <a:prstGeom prst="rect">
                  <a:avLst/>
                </a:prstGeom>
                <a:solidFill>
                  <a:srgbClr val="DDDDDD"/>
                </a:solidFill>
                <a:ln w="3175">
                  <a:solidFill>
                    <a:srgbClr val="000000"/>
                  </a:solidFill>
                  <a:miter lim="800000"/>
                  <a:headEnd/>
                  <a:tailEnd/>
                </a:ln>
              </p:spPr>
              <p:txBody>
                <a:bodyPr/>
                <a:lstStyle/>
                <a:p>
                  <a:endParaRPr lang="en-US"/>
                </a:p>
              </p:txBody>
            </p:sp>
            <p:sp>
              <p:nvSpPr>
                <p:cNvPr id="314" name="Rectangle 316"/>
                <p:cNvSpPr>
                  <a:spLocks noChangeArrowheads="1"/>
                </p:cNvSpPr>
                <p:nvPr/>
              </p:nvSpPr>
              <p:spPr bwMode="auto">
                <a:xfrm>
                  <a:off x="4121" y="1896"/>
                  <a:ext cx="53" cy="33"/>
                </a:xfrm>
                <a:prstGeom prst="rect">
                  <a:avLst/>
                </a:prstGeom>
                <a:solidFill>
                  <a:srgbClr val="DDDDDD"/>
                </a:solidFill>
                <a:ln w="3175">
                  <a:solidFill>
                    <a:srgbClr val="000000"/>
                  </a:solidFill>
                  <a:miter lim="800000"/>
                  <a:headEnd/>
                  <a:tailEnd/>
                </a:ln>
              </p:spPr>
              <p:txBody>
                <a:bodyPr/>
                <a:lstStyle/>
                <a:p>
                  <a:endParaRPr lang="en-US"/>
                </a:p>
              </p:txBody>
            </p:sp>
            <p:sp>
              <p:nvSpPr>
                <p:cNvPr id="315" name="Rectangle 317"/>
                <p:cNvSpPr>
                  <a:spLocks noChangeArrowheads="1"/>
                </p:cNvSpPr>
                <p:nvPr/>
              </p:nvSpPr>
              <p:spPr bwMode="auto">
                <a:xfrm>
                  <a:off x="3878" y="1924"/>
                  <a:ext cx="559" cy="16"/>
                </a:xfrm>
                <a:prstGeom prst="rect">
                  <a:avLst/>
                </a:prstGeom>
                <a:solidFill>
                  <a:srgbClr val="DDDDDD"/>
                </a:solidFill>
                <a:ln w="3175">
                  <a:solidFill>
                    <a:srgbClr val="000000"/>
                  </a:solidFill>
                  <a:miter lim="800000"/>
                  <a:headEnd/>
                  <a:tailEnd/>
                </a:ln>
              </p:spPr>
              <p:txBody>
                <a:bodyPr/>
                <a:lstStyle/>
                <a:p>
                  <a:endParaRPr lang="en-US"/>
                </a:p>
              </p:txBody>
            </p:sp>
            <p:sp>
              <p:nvSpPr>
                <p:cNvPr id="316" name="Rectangle 318"/>
                <p:cNvSpPr>
                  <a:spLocks noChangeArrowheads="1"/>
                </p:cNvSpPr>
                <p:nvPr/>
              </p:nvSpPr>
              <p:spPr bwMode="auto">
                <a:xfrm>
                  <a:off x="3888" y="2034"/>
                  <a:ext cx="540" cy="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242" name="Group 385"/>
              <p:cNvGrpSpPr>
                <a:grpSpLocks/>
              </p:cNvGrpSpPr>
              <p:nvPr/>
            </p:nvGrpSpPr>
            <p:grpSpPr bwMode="auto">
              <a:xfrm>
                <a:off x="3897" y="1953"/>
                <a:ext cx="514" cy="165"/>
                <a:chOff x="3897" y="1953"/>
                <a:chExt cx="514" cy="165"/>
              </a:xfrm>
            </p:grpSpPr>
            <p:grpSp>
              <p:nvGrpSpPr>
                <p:cNvPr id="247" name="Group 324"/>
                <p:cNvGrpSpPr>
                  <a:grpSpLocks/>
                </p:cNvGrpSpPr>
                <p:nvPr/>
              </p:nvGrpSpPr>
              <p:grpSpPr bwMode="auto">
                <a:xfrm>
                  <a:off x="3972" y="2052"/>
                  <a:ext cx="66" cy="66"/>
                  <a:chOff x="3972" y="2052"/>
                  <a:chExt cx="66" cy="66"/>
                </a:xfrm>
              </p:grpSpPr>
              <p:sp>
                <p:nvSpPr>
                  <p:cNvPr id="308" name="Rectangle 320"/>
                  <p:cNvSpPr>
                    <a:spLocks noChangeArrowheads="1"/>
                  </p:cNvSpPr>
                  <p:nvPr/>
                </p:nvSpPr>
                <p:spPr bwMode="auto">
                  <a:xfrm>
                    <a:off x="3975" y="2053"/>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09" name="Rectangle 321"/>
                  <p:cNvSpPr>
                    <a:spLocks noChangeArrowheads="1"/>
                  </p:cNvSpPr>
                  <p:nvPr/>
                </p:nvSpPr>
                <p:spPr bwMode="auto">
                  <a:xfrm>
                    <a:off x="3972" y="2113"/>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310" name="Line 322"/>
                  <p:cNvSpPr>
                    <a:spLocks noChangeShapeType="1"/>
                  </p:cNvSpPr>
                  <p:nvPr/>
                </p:nvSpPr>
                <p:spPr bwMode="auto">
                  <a:xfrm>
                    <a:off x="4005" y="2052"/>
                    <a:ext cx="1" cy="59"/>
                  </a:xfrm>
                  <a:prstGeom prst="line">
                    <a:avLst/>
                  </a:prstGeom>
                  <a:noFill/>
                  <a:ln w="3175">
                    <a:solidFill>
                      <a:srgbClr val="000000"/>
                    </a:solidFill>
                    <a:round/>
                    <a:headEnd/>
                    <a:tailEnd/>
                  </a:ln>
                </p:spPr>
                <p:txBody>
                  <a:bodyPr/>
                  <a:lstStyle/>
                  <a:p>
                    <a:endParaRPr lang="en-US"/>
                  </a:p>
                </p:txBody>
              </p:sp>
              <p:sp>
                <p:nvSpPr>
                  <p:cNvPr id="311" name="Line 323"/>
                  <p:cNvSpPr>
                    <a:spLocks noChangeShapeType="1"/>
                  </p:cNvSpPr>
                  <p:nvPr/>
                </p:nvSpPr>
                <p:spPr bwMode="auto">
                  <a:xfrm>
                    <a:off x="3975" y="2082"/>
                    <a:ext cx="60" cy="1"/>
                  </a:xfrm>
                  <a:prstGeom prst="line">
                    <a:avLst/>
                  </a:prstGeom>
                  <a:noFill/>
                  <a:ln w="3175">
                    <a:solidFill>
                      <a:srgbClr val="000000"/>
                    </a:solidFill>
                    <a:round/>
                    <a:headEnd/>
                    <a:tailEnd/>
                  </a:ln>
                </p:spPr>
                <p:txBody>
                  <a:bodyPr/>
                  <a:lstStyle/>
                  <a:p>
                    <a:endParaRPr lang="en-US"/>
                  </a:p>
                </p:txBody>
              </p:sp>
            </p:grpSp>
            <p:grpSp>
              <p:nvGrpSpPr>
                <p:cNvPr id="248" name="Group 329"/>
                <p:cNvGrpSpPr>
                  <a:grpSpLocks/>
                </p:cNvGrpSpPr>
                <p:nvPr/>
              </p:nvGrpSpPr>
              <p:grpSpPr bwMode="auto">
                <a:xfrm>
                  <a:off x="4047" y="2052"/>
                  <a:ext cx="66" cy="66"/>
                  <a:chOff x="4047" y="2052"/>
                  <a:chExt cx="66" cy="66"/>
                </a:xfrm>
              </p:grpSpPr>
              <p:sp>
                <p:nvSpPr>
                  <p:cNvPr id="304" name="Rectangle 325"/>
                  <p:cNvSpPr>
                    <a:spLocks noChangeArrowheads="1"/>
                  </p:cNvSpPr>
                  <p:nvPr/>
                </p:nvSpPr>
                <p:spPr bwMode="auto">
                  <a:xfrm>
                    <a:off x="4050" y="2053"/>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05" name="Rectangle 326"/>
                  <p:cNvSpPr>
                    <a:spLocks noChangeArrowheads="1"/>
                  </p:cNvSpPr>
                  <p:nvPr/>
                </p:nvSpPr>
                <p:spPr bwMode="auto">
                  <a:xfrm>
                    <a:off x="4047" y="2113"/>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306" name="Line 327"/>
                  <p:cNvSpPr>
                    <a:spLocks noChangeShapeType="1"/>
                  </p:cNvSpPr>
                  <p:nvPr/>
                </p:nvSpPr>
                <p:spPr bwMode="auto">
                  <a:xfrm>
                    <a:off x="4079" y="2052"/>
                    <a:ext cx="1" cy="59"/>
                  </a:xfrm>
                  <a:prstGeom prst="line">
                    <a:avLst/>
                  </a:prstGeom>
                  <a:noFill/>
                  <a:ln w="3175">
                    <a:solidFill>
                      <a:srgbClr val="000000"/>
                    </a:solidFill>
                    <a:round/>
                    <a:headEnd/>
                    <a:tailEnd/>
                  </a:ln>
                </p:spPr>
                <p:txBody>
                  <a:bodyPr/>
                  <a:lstStyle/>
                  <a:p>
                    <a:endParaRPr lang="en-US"/>
                  </a:p>
                </p:txBody>
              </p:sp>
              <p:sp>
                <p:nvSpPr>
                  <p:cNvPr id="307" name="Line 328"/>
                  <p:cNvSpPr>
                    <a:spLocks noChangeShapeType="1"/>
                  </p:cNvSpPr>
                  <p:nvPr/>
                </p:nvSpPr>
                <p:spPr bwMode="auto">
                  <a:xfrm>
                    <a:off x="4050" y="2082"/>
                    <a:ext cx="60" cy="1"/>
                  </a:xfrm>
                  <a:prstGeom prst="line">
                    <a:avLst/>
                  </a:prstGeom>
                  <a:noFill/>
                  <a:ln w="3175">
                    <a:solidFill>
                      <a:srgbClr val="000000"/>
                    </a:solidFill>
                    <a:round/>
                    <a:headEnd/>
                    <a:tailEnd/>
                  </a:ln>
                </p:spPr>
                <p:txBody>
                  <a:bodyPr/>
                  <a:lstStyle/>
                  <a:p>
                    <a:endParaRPr lang="en-US"/>
                  </a:p>
                </p:txBody>
              </p:sp>
            </p:grpSp>
            <p:grpSp>
              <p:nvGrpSpPr>
                <p:cNvPr id="249" name="Group 334"/>
                <p:cNvGrpSpPr>
                  <a:grpSpLocks/>
                </p:cNvGrpSpPr>
                <p:nvPr/>
              </p:nvGrpSpPr>
              <p:grpSpPr bwMode="auto">
                <a:xfrm>
                  <a:off x="4344" y="2052"/>
                  <a:ext cx="66" cy="66"/>
                  <a:chOff x="4344" y="2052"/>
                  <a:chExt cx="66" cy="66"/>
                </a:xfrm>
              </p:grpSpPr>
              <p:sp>
                <p:nvSpPr>
                  <p:cNvPr id="300" name="Rectangle 330"/>
                  <p:cNvSpPr>
                    <a:spLocks noChangeArrowheads="1"/>
                  </p:cNvSpPr>
                  <p:nvPr/>
                </p:nvSpPr>
                <p:spPr bwMode="auto">
                  <a:xfrm>
                    <a:off x="4347" y="2053"/>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01" name="Rectangle 331"/>
                  <p:cNvSpPr>
                    <a:spLocks noChangeArrowheads="1"/>
                  </p:cNvSpPr>
                  <p:nvPr/>
                </p:nvSpPr>
                <p:spPr bwMode="auto">
                  <a:xfrm>
                    <a:off x="4344" y="2113"/>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302" name="Line 332"/>
                  <p:cNvSpPr>
                    <a:spLocks noChangeShapeType="1"/>
                  </p:cNvSpPr>
                  <p:nvPr/>
                </p:nvSpPr>
                <p:spPr bwMode="auto">
                  <a:xfrm>
                    <a:off x="4377" y="2052"/>
                    <a:ext cx="1" cy="59"/>
                  </a:xfrm>
                  <a:prstGeom prst="line">
                    <a:avLst/>
                  </a:prstGeom>
                  <a:noFill/>
                  <a:ln w="3175">
                    <a:solidFill>
                      <a:srgbClr val="000000"/>
                    </a:solidFill>
                    <a:round/>
                    <a:headEnd/>
                    <a:tailEnd/>
                  </a:ln>
                </p:spPr>
                <p:txBody>
                  <a:bodyPr/>
                  <a:lstStyle/>
                  <a:p>
                    <a:endParaRPr lang="en-US"/>
                  </a:p>
                </p:txBody>
              </p:sp>
              <p:sp>
                <p:nvSpPr>
                  <p:cNvPr id="303" name="Line 333"/>
                  <p:cNvSpPr>
                    <a:spLocks noChangeShapeType="1"/>
                  </p:cNvSpPr>
                  <p:nvPr/>
                </p:nvSpPr>
                <p:spPr bwMode="auto">
                  <a:xfrm>
                    <a:off x="4347" y="2082"/>
                    <a:ext cx="60" cy="1"/>
                  </a:xfrm>
                  <a:prstGeom prst="line">
                    <a:avLst/>
                  </a:prstGeom>
                  <a:noFill/>
                  <a:ln w="3175">
                    <a:solidFill>
                      <a:srgbClr val="000000"/>
                    </a:solidFill>
                    <a:round/>
                    <a:headEnd/>
                    <a:tailEnd/>
                  </a:ln>
                </p:spPr>
                <p:txBody>
                  <a:bodyPr/>
                  <a:lstStyle/>
                  <a:p>
                    <a:endParaRPr lang="en-US"/>
                  </a:p>
                </p:txBody>
              </p:sp>
            </p:grpSp>
            <p:grpSp>
              <p:nvGrpSpPr>
                <p:cNvPr id="250" name="Group 339"/>
                <p:cNvGrpSpPr>
                  <a:grpSpLocks/>
                </p:cNvGrpSpPr>
                <p:nvPr/>
              </p:nvGrpSpPr>
              <p:grpSpPr bwMode="auto">
                <a:xfrm>
                  <a:off x="3897" y="2052"/>
                  <a:ext cx="66" cy="66"/>
                  <a:chOff x="3897" y="2052"/>
                  <a:chExt cx="66" cy="66"/>
                </a:xfrm>
              </p:grpSpPr>
              <p:sp>
                <p:nvSpPr>
                  <p:cNvPr id="296" name="Rectangle 335"/>
                  <p:cNvSpPr>
                    <a:spLocks noChangeArrowheads="1"/>
                  </p:cNvSpPr>
                  <p:nvPr/>
                </p:nvSpPr>
                <p:spPr bwMode="auto">
                  <a:xfrm>
                    <a:off x="3900" y="2053"/>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97" name="Rectangle 336"/>
                  <p:cNvSpPr>
                    <a:spLocks noChangeArrowheads="1"/>
                  </p:cNvSpPr>
                  <p:nvPr/>
                </p:nvSpPr>
                <p:spPr bwMode="auto">
                  <a:xfrm>
                    <a:off x="3897" y="2113"/>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298" name="Line 337"/>
                  <p:cNvSpPr>
                    <a:spLocks noChangeShapeType="1"/>
                  </p:cNvSpPr>
                  <p:nvPr/>
                </p:nvSpPr>
                <p:spPr bwMode="auto">
                  <a:xfrm>
                    <a:off x="3930" y="2052"/>
                    <a:ext cx="1" cy="59"/>
                  </a:xfrm>
                  <a:prstGeom prst="line">
                    <a:avLst/>
                  </a:prstGeom>
                  <a:noFill/>
                  <a:ln w="3175">
                    <a:solidFill>
                      <a:srgbClr val="000000"/>
                    </a:solidFill>
                    <a:round/>
                    <a:headEnd/>
                    <a:tailEnd/>
                  </a:ln>
                </p:spPr>
                <p:txBody>
                  <a:bodyPr/>
                  <a:lstStyle/>
                  <a:p>
                    <a:endParaRPr lang="en-US"/>
                  </a:p>
                </p:txBody>
              </p:sp>
              <p:sp>
                <p:nvSpPr>
                  <p:cNvPr id="299" name="Line 338"/>
                  <p:cNvSpPr>
                    <a:spLocks noChangeShapeType="1"/>
                  </p:cNvSpPr>
                  <p:nvPr/>
                </p:nvSpPr>
                <p:spPr bwMode="auto">
                  <a:xfrm>
                    <a:off x="3900" y="2082"/>
                    <a:ext cx="59" cy="1"/>
                  </a:xfrm>
                  <a:prstGeom prst="line">
                    <a:avLst/>
                  </a:prstGeom>
                  <a:noFill/>
                  <a:ln w="3175">
                    <a:solidFill>
                      <a:srgbClr val="000000"/>
                    </a:solidFill>
                    <a:round/>
                    <a:headEnd/>
                    <a:tailEnd/>
                  </a:ln>
                </p:spPr>
                <p:txBody>
                  <a:bodyPr/>
                  <a:lstStyle/>
                  <a:p>
                    <a:endParaRPr lang="en-US"/>
                  </a:p>
                </p:txBody>
              </p:sp>
            </p:grpSp>
            <p:grpSp>
              <p:nvGrpSpPr>
                <p:cNvPr id="251" name="Group 344"/>
                <p:cNvGrpSpPr>
                  <a:grpSpLocks/>
                </p:cNvGrpSpPr>
                <p:nvPr/>
              </p:nvGrpSpPr>
              <p:grpSpPr bwMode="auto">
                <a:xfrm>
                  <a:off x="4123" y="1953"/>
                  <a:ext cx="66" cy="66"/>
                  <a:chOff x="4123" y="1953"/>
                  <a:chExt cx="66" cy="66"/>
                </a:xfrm>
              </p:grpSpPr>
              <p:sp>
                <p:nvSpPr>
                  <p:cNvPr id="292" name="Rectangle 340"/>
                  <p:cNvSpPr>
                    <a:spLocks noChangeArrowheads="1"/>
                  </p:cNvSpPr>
                  <p:nvPr/>
                </p:nvSpPr>
                <p:spPr bwMode="auto">
                  <a:xfrm>
                    <a:off x="4126" y="1954"/>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93" name="Rectangle 341"/>
                  <p:cNvSpPr>
                    <a:spLocks noChangeArrowheads="1"/>
                  </p:cNvSpPr>
                  <p:nvPr/>
                </p:nvSpPr>
                <p:spPr bwMode="auto">
                  <a:xfrm>
                    <a:off x="4123"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94" name="Line 342"/>
                  <p:cNvSpPr>
                    <a:spLocks noChangeShapeType="1"/>
                  </p:cNvSpPr>
                  <p:nvPr/>
                </p:nvSpPr>
                <p:spPr bwMode="auto">
                  <a:xfrm>
                    <a:off x="4155" y="1953"/>
                    <a:ext cx="1" cy="59"/>
                  </a:xfrm>
                  <a:prstGeom prst="line">
                    <a:avLst/>
                  </a:prstGeom>
                  <a:noFill/>
                  <a:ln w="3175">
                    <a:solidFill>
                      <a:srgbClr val="000000"/>
                    </a:solidFill>
                    <a:round/>
                    <a:headEnd/>
                    <a:tailEnd/>
                  </a:ln>
                </p:spPr>
                <p:txBody>
                  <a:bodyPr/>
                  <a:lstStyle/>
                  <a:p>
                    <a:endParaRPr lang="en-US"/>
                  </a:p>
                </p:txBody>
              </p:sp>
              <p:sp>
                <p:nvSpPr>
                  <p:cNvPr id="295" name="Line 343"/>
                  <p:cNvSpPr>
                    <a:spLocks noChangeShapeType="1"/>
                  </p:cNvSpPr>
                  <p:nvPr/>
                </p:nvSpPr>
                <p:spPr bwMode="auto">
                  <a:xfrm>
                    <a:off x="4126" y="1984"/>
                    <a:ext cx="59" cy="1"/>
                  </a:xfrm>
                  <a:prstGeom prst="line">
                    <a:avLst/>
                  </a:prstGeom>
                  <a:noFill/>
                  <a:ln w="3175">
                    <a:solidFill>
                      <a:srgbClr val="000000"/>
                    </a:solidFill>
                    <a:round/>
                    <a:headEnd/>
                    <a:tailEnd/>
                  </a:ln>
                </p:spPr>
                <p:txBody>
                  <a:bodyPr/>
                  <a:lstStyle/>
                  <a:p>
                    <a:endParaRPr lang="en-US"/>
                  </a:p>
                </p:txBody>
              </p:sp>
            </p:grpSp>
            <p:grpSp>
              <p:nvGrpSpPr>
                <p:cNvPr id="252" name="Group 349"/>
                <p:cNvGrpSpPr>
                  <a:grpSpLocks/>
                </p:cNvGrpSpPr>
                <p:nvPr/>
              </p:nvGrpSpPr>
              <p:grpSpPr bwMode="auto">
                <a:xfrm>
                  <a:off x="4196" y="2052"/>
                  <a:ext cx="65" cy="66"/>
                  <a:chOff x="4196" y="2052"/>
                  <a:chExt cx="65" cy="66"/>
                </a:xfrm>
              </p:grpSpPr>
              <p:sp>
                <p:nvSpPr>
                  <p:cNvPr id="288" name="Rectangle 345"/>
                  <p:cNvSpPr>
                    <a:spLocks noChangeArrowheads="1"/>
                  </p:cNvSpPr>
                  <p:nvPr/>
                </p:nvSpPr>
                <p:spPr bwMode="auto">
                  <a:xfrm>
                    <a:off x="4199" y="2053"/>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289" name="Rectangle 346"/>
                  <p:cNvSpPr>
                    <a:spLocks noChangeArrowheads="1"/>
                  </p:cNvSpPr>
                  <p:nvPr/>
                </p:nvSpPr>
                <p:spPr bwMode="auto">
                  <a:xfrm>
                    <a:off x="4196" y="2113"/>
                    <a:ext cx="65" cy="5"/>
                  </a:xfrm>
                  <a:prstGeom prst="rect">
                    <a:avLst/>
                  </a:prstGeom>
                  <a:solidFill>
                    <a:srgbClr val="DDDDDD"/>
                  </a:solidFill>
                  <a:ln w="3175">
                    <a:solidFill>
                      <a:srgbClr val="000000"/>
                    </a:solidFill>
                    <a:miter lim="800000"/>
                    <a:headEnd/>
                    <a:tailEnd/>
                  </a:ln>
                </p:spPr>
                <p:txBody>
                  <a:bodyPr/>
                  <a:lstStyle/>
                  <a:p>
                    <a:endParaRPr lang="en-US"/>
                  </a:p>
                </p:txBody>
              </p:sp>
              <p:sp>
                <p:nvSpPr>
                  <p:cNvPr id="290" name="Line 347"/>
                  <p:cNvSpPr>
                    <a:spLocks noChangeShapeType="1"/>
                  </p:cNvSpPr>
                  <p:nvPr/>
                </p:nvSpPr>
                <p:spPr bwMode="auto">
                  <a:xfrm>
                    <a:off x="4228" y="2052"/>
                    <a:ext cx="1" cy="59"/>
                  </a:xfrm>
                  <a:prstGeom prst="line">
                    <a:avLst/>
                  </a:prstGeom>
                  <a:noFill/>
                  <a:ln w="3175">
                    <a:solidFill>
                      <a:srgbClr val="000000"/>
                    </a:solidFill>
                    <a:round/>
                    <a:headEnd/>
                    <a:tailEnd/>
                  </a:ln>
                </p:spPr>
                <p:txBody>
                  <a:bodyPr/>
                  <a:lstStyle/>
                  <a:p>
                    <a:endParaRPr lang="en-US"/>
                  </a:p>
                </p:txBody>
              </p:sp>
              <p:sp>
                <p:nvSpPr>
                  <p:cNvPr id="291" name="Line 348"/>
                  <p:cNvSpPr>
                    <a:spLocks noChangeShapeType="1"/>
                  </p:cNvSpPr>
                  <p:nvPr/>
                </p:nvSpPr>
                <p:spPr bwMode="auto">
                  <a:xfrm>
                    <a:off x="4198" y="2082"/>
                    <a:ext cx="60" cy="1"/>
                  </a:xfrm>
                  <a:prstGeom prst="line">
                    <a:avLst/>
                  </a:prstGeom>
                  <a:noFill/>
                  <a:ln w="3175">
                    <a:solidFill>
                      <a:srgbClr val="000000"/>
                    </a:solidFill>
                    <a:round/>
                    <a:headEnd/>
                    <a:tailEnd/>
                  </a:ln>
                </p:spPr>
                <p:txBody>
                  <a:bodyPr/>
                  <a:lstStyle/>
                  <a:p>
                    <a:endParaRPr lang="en-US"/>
                  </a:p>
                </p:txBody>
              </p:sp>
            </p:grpSp>
            <p:grpSp>
              <p:nvGrpSpPr>
                <p:cNvPr id="253" name="Group 354"/>
                <p:cNvGrpSpPr>
                  <a:grpSpLocks/>
                </p:cNvGrpSpPr>
                <p:nvPr/>
              </p:nvGrpSpPr>
              <p:grpSpPr bwMode="auto">
                <a:xfrm>
                  <a:off x="4270" y="2052"/>
                  <a:ext cx="66" cy="66"/>
                  <a:chOff x="4270" y="2052"/>
                  <a:chExt cx="66" cy="66"/>
                </a:xfrm>
              </p:grpSpPr>
              <p:sp>
                <p:nvSpPr>
                  <p:cNvPr id="284" name="Rectangle 350"/>
                  <p:cNvSpPr>
                    <a:spLocks noChangeArrowheads="1"/>
                  </p:cNvSpPr>
                  <p:nvPr/>
                </p:nvSpPr>
                <p:spPr bwMode="auto">
                  <a:xfrm>
                    <a:off x="4273" y="2053"/>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85" name="Rectangle 351"/>
                  <p:cNvSpPr>
                    <a:spLocks noChangeArrowheads="1"/>
                  </p:cNvSpPr>
                  <p:nvPr/>
                </p:nvSpPr>
                <p:spPr bwMode="auto">
                  <a:xfrm>
                    <a:off x="4270" y="2113"/>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286" name="Line 352"/>
                  <p:cNvSpPr>
                    <a:spLocks noChangeShapeType="1"/>
                  </p:cNvSpPr>
                  <p:nvPr/>
                </p:nvSpPr>
                <p:spPr bwMode="auto">
                  <a:xfrm>
                    <a:off x="4303" y="2052"/>
                    <a:ext cx="1" cy="59"/>
                  </a:xfrm>
                  <a:prstGeom prst="line">
                    <a:avLst/>
                  </a:prstGeom>
                  <a:noFill/>
                  <a:ln w="3175">
                    <a:solidFill>
                      <a:srgbClr val="000000"/>
                    </a:solidFill>
                    <a:round/>
                    <a:headEnd/>
                    <a:tailEnd/>
                  </a:ln>
                </p:spPr>
                <p:txBody>
                  <a:bodyPr/>
                  <a:lstStyle/>
                  <a:p>
                    <a:endParaRPr lang="en-US"/>
                  </a:p>
                </p:txBody>
              </p:sp>
              <p:sp>
                <p:nvSpPr>
                  <p:cNvPr id="287" name="Line 353"/>
                  <p:cNvSpPr>
                    <a:spLocks noChangeShapeType="1"/>
                  </p:cNvSpPr>
                  <p:nvPr/>
                </p:nvSpPr>
                <p:spPr bwMode="auto">
                  <a:xfrm>
                    <a:off x="4273" y="2082"/>
                    <a:ext cx="60" cy="1"/>
                  </a:xfrm>
                  <a:prstGeom prst="line">
                    <a:avLst/>
                  </a:prstGeom>
                  <a:noFill/>
                  <a:ln w="3175">
                    <a:solidFill>
                      <a:srgbClr val="000000"/>
                    </a:solidFill>
                    <a:round/>
                    <a:headEnd/>
                    <a:tailEnd/>
                  </a:ln>
                </p:spPr>
                <p:txBody>
                  <a:bodyPr/>
                  <a:lstStyle/>
                  <a:p>
                    <a:endParaRPr lang="en-US"/>
                  </a:p>
                </p:txBody>
              </p:sp>
            </p:grpSp>
            <p:grpSp>
              <p:nvGrpSpPr>
                <p:cNvPr id="254" name="Group 359"/>
                <p:cNvGrpSpPr>
                  <a:grpSpLocks/>
                </p:cNvGrpSpPr>
                <p:nvPr/>
              </p:nvGrpSpPr>
              <p:grpSpPr bwMode="auto">
                <a:xfrm>
                  <a:off x="3973" y="1953"/>
                  <a:ext cx="66" cy="66"/>
                  <a:chOff x="3973" y="1953"/>
                  <a:chExt cx="66" cy="66"/>
                </a:xfrm>
              </p:grpSpPr>
              <p:sp>
                <p:nvSpPr>
                  <p:cNvPr id="280" name="Rectangle 355"/>
                  <p:cNvSpPr>
                    <a:spLocks noChangeArrowheads="1"/>
                  </p:cNvSpPr>
                  <p:nvPr/>
                </p:nvSpPr>
                <p:spPr bwMode="auto">
                  <a:xfrm>
                    <a:off x="3976" y="1954"/>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281" name="Rectangle 356"/>
                  <p:cNvSpPr>
                    <a:spLocks noChangeArrowheads="1"/>
                  </p:cNvSpPr>
                  <p:nvPr/>
                </p:nvSpPr>
                <p:spPr bwMode="auto">
                  <a:xfrm>
                    <a:off x="3973"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82" name="Line 357"/>
                  <p:cNvSpPr>
                    <a:spLocks noChangeShapeType="1"/>
                  </p:cNvSpPr>
                  <p:nvPr/>
                </p:nvSpPr>
                <p:spPr bwMode="auto">
                  <a:xfrm>
                    <a:off x="4005" y="1953"/>
                    <a:ext cx="1" cy="59"/>
                  </a:xfrm>
                  <a:prstGeom prst="line">
                    <a:avLst/>
                  </a:prstGeom>
                  <a:noFill/>
                  <a:ln w="3175">
                    <a:solidFill>
                      <a:srgbClr val="000000"/>
                    </a:solidFill>
                    <a:round/>
                    <a:headEnd/>
                    <a:tailEnd/>
                  </a:ln>
                </p:spPr>
                <p:txBody>
                  <a:bodyPr/>
                  <a:lstStyle/>
                  <a:p>
                    <a:endParaRPr lang="en-US"/>
                  </a:p>
                </p:txBody>
              </p:sp>
              <p:sp>
                <p:nvSpPr>
                  <p:cNvPr id="283" name="Line 358"/>
                  <p:cNvSpPr>
                    <a:spLocks noChangeShapeType="1"/>
                  </p:cNvSpPr>
                  <p:nvPr/>
                </p:nvSpPr>
                <p:spPr bwMode="auto">
                  <a:xfrm>
                    <a:off x="3976" y="1984"/>
                    <a:ext cx="59" cy="1"/>
                  </a:xfrm>
                  <a:prstGeom prst="line">
                    <a:avLst/>
                  </a:prstGeom>
                  <a:noFill/>
                  <a:ln w="3175">
                    <a:solidFill>
                      <a:srgbClr val="000000"/>
                    </a:solidFill>
                    <a:round/>
                    <a:headEnd/>
                    <a:tailEnd/>
                  </a:ln>
                </p:spPr>
                <p:txBody>
                  <a:bodyPr/>
                  <a:lstStyle/>
                  <a:p>
                    <a:endParaRPr lang="en-US"/>
                  </a:p>
                </p:txBody>
              </p:sp>
            </p:grpSp>
            <p:grpSp>
              <p:nvGrpSpPr>
                <p:cNvPr id="255" name="Group 364"/>
                <p:cNvGrpSpPr>
                  <a:grpSpLocks/>
                </p:cNvGrpSpPr>
                <p:nvPr/>
              </p:nvGrpSpPr>
              <p:grpSpPr bwMode="auto">
                <a:xfrm>
                  <a:off x="4048" y="1953"/>
                  <a:ext cx="66" cy="66"/>
                  <a:chOff x="4048" y="1953"/>
                  <a:chExt cx="66" cy="66"/>
                </a:xfrm>
              </p:grpSpPr>
              <p:sp>
                <p:nvSpPr>
                  <p:cNvPr id="276" name="Rectangle 360"/>
                  <p:cNvSpPr>
                    <a:spLocks noChangeArrowheads="1"/>
                  </p:cNvSpPr>
                  <p:nvPr/>
                </p:nvSpPr>
                <p:spPr bwMode="auto">
                  <a:xfrm>
                    <a:off x="4051" y="1954"/>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77" name="Rectangle 361"/>
                  <p:cNvSpPr>
                    <a:spLocks noChangeArrowheads="1"/>
                  </p:cNvSpPr>
                  <p:nvPr/>
                </p:nvSpPr>
                <p:spPr bwMode="auto">
                  <a:xfrm>
                    <a:off x="4048"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78" name="Line 362"/>
                  <p:cNvSpPr>
                    <a:spLocks noChangeShapeType="1"/>
                  </p:cNvSpPr>
                  <p:nvPr/>
                </p:nvSpPr>
                <p:spPr bwMode="auto">
                  <a:xfrm>
                    <a:off x="4081" y="1953"/>
                    <a:ext cx="1" cy="59"/>
                  </a:xfrm>
                  <a:prstGeom prst="line">
                    <a:avLst/>
                  </a:prstGeom>
                  <a:noFill/>
                  <a:ln w="3175">
                    <a:solidFill>
                      <a:srgbClr val="000000"/>
                    </a:solidFill>
                    <a:round/>
                    <a:headEnd/>
                    <a:tailEnd/>
                  </a:ln>
                </p:spPr>
                <p:txBody>
                  <a:bodyPr/>
                  <a:lstStyle/>
                  <a:p>
                    <a:endParaRPr lang="en-US"/>
                  </a:p>
                </p:txBody>
              </p:sp>
              <p:sp>
                <p:nvSpPr>
                  <p:cNvPr id="279" name="Line 363"/>
                  <p:cNvSpPr>
                    <a:spLocks noChangeShapeType="1"/>
                  </p:cNvSpPr>
                  <p:nvPr/>
                </p:nvSpPr>
                <p:spPr bwMode="auto">
                  <a:xfrm>
                    <a:off x="4051" y="1984"/>
                    <a:ext cx="59" cy="1"/>
                  </a:xfrm>
                  <a:prstGeom prst="line">
                    <a:avLst/>
                  </a:prstGeom>
                  <a:noFill/>
                  <a:ln w="3175">
                    <a:solidFill>
                      <a:srgbClr val="000000"/>
                    </a:solidFill>
                    <a:round/>
                    <a:headEnd/>
                    <a:tailEnd/>
                  </a:ln>
                </p:spPr>
                <p:txBody>
                  <a:bodyPr/>
                  <a:lstStyle/>
                  <a:p>
                    <a:endParaRPr lang="en-US"/>
                  </a:p>
                </p:txBody>
              </p:sp>
            </p:grpSp>
            <p:grpSp>
              <p:nvGrpSpPr>
                <p:cNvPr id="256" name="Group 369"/>
                <p:cNvGrpSpPr>
                  <a:grpSpLocks/>
                </p:cNvGrpSpPr>
                <p:nvPr/>
              </p:nvGrpSpPr>
              <p:grpSpPr bwMode="auto">
                <a:xfrm>
                  <a:off x="4345" y="1953"/>
                  <a:ext cx="66" cy="66"/>
                  <a:chOff x="4345" y="1953"/>
                  <a:chExt cx="66" cy="66"/>
                </a:xfrm>
              </p:grpSpPr>
              <p:sp>
                <p:nvSpPr>
                  <p:cNvPr id="272" name="Rectangle 365"/>
                  <p:cNvSpPr>
                    <a:spLocks noChangeArrowheads="1"/>
                  </p:cNvSpPr>
                  <p:nvPr/>
                </p:nvSpPr>
                <p:spPr bwMode="auto">
                  <a:xfrm>
                    <a:off x="4348" y="1954"/>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73" name="Rectangle 366"/>
                  <p:cNvSpPr>
                    <a:spLocks noChangeArrowheads="1"/>
                  </p:cNvSpPr>
                  <p:nvPr/>
                </p:nvSpPr>
                <p:spPr bwMode="auto">
                  <a:xfrm>
                    <a:off x="4345"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74" name="Line 367"/>
                  <p:cNvSpPr>
                    <a:spLocks noChangeShapeType="1"/>
                  </p:cNvSpPr>
                  <p:nvPr/>
                </p:nvSpPr>
                <p:spPr bwMode="auto">
                  <a:xfrm>
                    <a:off x="4378" y="1953"/>
                    <a:ext cx="1" cy="59"/>
                  </a:xfrm>
                  <a:prstGeom prst="line">
                    <a:avLst/>
                  </a:prstGeom>
                  <a:noFill/>
                  <a:ln w="3175">
                    <a:solidFill>
                      <a:srgbClr val="000000"/>
                    </a:solidFill>
                    <a:round/>
                    <a:headEnd/>
                    <a:tailEnd/>
                  </a:ln>
                </p:spPr>
                <p:txBody>
                  <a:bodyPr/>
                  <a:lstStyle/>
                  <a:p>
                    <a:endParaRPr lang="en-US"/>
                  </a:p>
                </p:txBody>
              </p:sp>
              <p:sp>
                <p:nvSpPr>
                  <p:cNvPr id="275" name="Line 368"/>
                  <p:cNvSpPr>
                    <a:spLocks noChangeShapeType="1"/>
                  </p:cNvSpPr>
                  <p:nvPr/>
                </p:nvSpPr>
                <p:spPr bwMode="auto">
                  <a:xfrm>
                    <a:off x="4348" y="1984"/>
                    <a:ext cx="60" cy="1"/>
                  </a:xfrm>
                  <a:prstGeom prst="line">
                    <a:avLst/>
                  </a:prstGeom>
                  <a:noFill/>
                  <a:ln w="3175">
                    <a:solidFill>
                      <a:srgbClr val="000000"/>
                    </a:solidFill>
                    <a:round/>
                    <a:headEnd/>
                    <a:tailEnd/>
                  </a:ln>
                </p:spPr>
                <p:txBody>
                  <a:bodyPr/>
                  <a:lstStyle/>
                  <a:p>
                    <a:endParaRPr lang="en-US"/>
                  </a:p>
                </p:txBody>
              </p:sp>
            </p:grpSp>
            <p:grpSp>
              <p:nvGrpSpPr>
                <p:cNvPr id="257" name="Group 374"/>
                <p:cNvGrpSpPr>
                  <a:grpSpLocks/>
                </p:cNvGrpSpPr>
                <p:nvPr/>
              </p:nvGrpSpPr>
              <p:grpSpPr bwMode="auto">
                <a:xfrm>
                  <a:off x="3898" y="1953"/>
                  <a:ext cx="66" cy="66"/>
                  <a:chOff x="3898" y="1953"/>
                  <a:chExt cx="66" cy="66"/>
                </a:xfrm>
              </p:grpSpPr>
              <p:sp>
                <p:nvSpPr>
                  <p:cNvPr id="268" name="Rectangle 370"/>
                  <p:cNvSpPr>
                    <a:spLocks noChangeArrowheads="1"/>
                  </p:cNvSpPr>
                  <p:nvPr/>
                </p:nvSpPr>
                <p:spPr bwMode="auto">
                  <a:xfrm>
                    <a:off x="3901" y="1954"/>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69" name="Rectangle 371"/>
                  <p:cNvSpPr>
                    <a:spLocks noChangeArrowheads="1"/>
                  </p:cNvSpPr>
                  <p:nvPr/>
                </p:nvSpPr>
                <p:spPr bwMode="auto">
                  <a:xfrm>
                    <a:off x="3898"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70" name="Line 372"/>
                  <p:cNvSpPr>
                    <a:spLocks noChangeShapeType="1"/>
                  </p:cNvSpPr>
                  <p:nvPr/>
                </p:nvSpPr>
                <p:spPr bwMode="auto">
                  <a:xfrm>
                    <a:off x="3930" y="1953"/>
                    <a:ext cx="1" cy="59"/>
                  </a:xfrm>
                  <a:prstGeom prst="line">
                    <a:avLst/>
                  </a:prstGeom>
                  <a:noFill/>
                  <a:ln w="3175">
                    <a:solidFill>
                      <a:srgbClr val="000000"/>
                    </a:solidFill>
                    <a:round/>
                    <a:headEnd/>
                    <a:tailEnd/>
                  </a:ln>
                </p:spPr>
                <p:txBody>
                  <a:bodyPr/>
                  <a:lstStyle/>
                  <a:p>
                    <a:endParaRPr lang="en-US"/>
                  </a:p>
                </p:txBody>
              </p:sp>
              <p:sp>
                <p:nvSpPr>
                  <p:cNvPr id="271" name="Line 373"/>
                  <p:cNvSpPr>
                    <a:spLocks noChangeShapeType="1"/>
                  </p:cNvSpPr>
                  <p:nvPr/>
                </p:nvSpPr>
                <p:spPr bwMode="auto">
                  <a:xfrm>
                    <a:off x="3901" y="1984"/>
                    <a:ext cx="60" cy="1"/>
                  </a:xfrm>
                  <a:prstGeom prst="line">
                    <a:avLst/>
                  </a:prstGeom>
                  <a:noFill/>
                  <a:ln w="3175">
                    <a:solidFill>
                      <a:srgbClr val="000000"/>
                    </a:solidFill>
                    <a:round/>
                    <a:headEnd/>
                    <a:tailEnd/>
                  </a:ln>
                </p:spPr>
                <p:txBody>
                  <a:bodyPr/>
                  <a:lstStyle/>
                  <a:p>
                    <a:endParaRPr lang="en-US"/>
                  </a:p>
                </p:txBody>
              </p:sp>
            </p:grpSp>
            <p:grpSp>
              <p:nvGrpSpPr>
                <p:cNvPr id="258" name="Group 379"/>
                <p:cNvGrpSpPr>
                  <a:grpSpLocks/>
                </p:cNvGrpSpPr>
                <p:nvPr/>
              </p:nvGrpSpPr>
              <p:grpSpPr bwMode="auto">
                <a:xfrm>
                  <a:off x="4196" y="1953"/>
                  <a:ext cx="66" cy="66"/>
                  <a:chOff x="4196" y="1953"/>
                  <a:chExt cx="66" cy="66"/>
                </a:xfrm>
              </p:grpSpPr>
              <p:sp>
                <p:nvSpPr>
                  <p:cNvPr id="264" name="Rectangle 375"/>
                  <p:cNvSpPr>
                    <a:spLocks noChangeArrowheads="1"/>
                  </p:cNvSpPr>
                  <p:nvPr/>
                </p:nvSpPr>
                <p:spPr bwMode="auto">
                  <a:xfrm>
                    <a:off x="4199" y="1954"/>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265" name="Rectangle 376"/>
                  <p:cNvSpPr>
                    <a:spLocks noChangeArrowheads="1"/>
                  </p:cNvSpPr>
                  <p:nvPr/>
                </p:nvSpPr>
                <p:spPr bwMode="auto">
                  <a:xfrm>
                    <a:off x="4196"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66" name="Line 377"/>
                  <p:cNvSpPr>
                    <a:spLocks noChangeShapeType="1"/>
                  </p:cNvSpPr>
                  <p:nvPr/>
                </p:nvSpPr>
                <p:spPr bwMode="auto">
                  <a:xfrm>
                    <a:off x="4229" y="1953"/>
                    <a:ext cx="1" cy="59"/>
                  </a:xfrm>
                  <a:prstGeom prst="line">
                    <a:avLst/>
                  </a:prstGeom>
                  <a:noFill/>
                  <a:ln w="3175">
                    <a:solidFill>
                      <a:srgbClr val="000000"/>
                    </a:solidFill>
                    <a:round/>
                    <a:headEnd/>
                    <a:tailEnd/>
                  </a:ln>
                </p:spPr>
                <p:txBody>
                  <a:bodyPr/>
                  <a:lstStyle/>
                  <a:p>
                    <a:endParaRPr lang="en-US"/>
                  </a:p>
                </p:txBody>
              </p:sp>
              <p:sp>
                <p:nvSpPr>
                  <p:cNvPr id="267" name="Line 378"/>
                  <p:cNvSpPr>
                    <a:spLocks noChangeShapeType="1"/>
                  </p:cNvSpPr>
                  <p:nvPr/>
                </p:nvSpPr>
                <p:spPr bwMode="auto">
                  <a:xfrm>
                    <a:off x="4199" y="1984"/>
                    <a:ext cx="60" cy="1"/>
                  </a:xfrm>
                  <a:prstGeom prst="line">
                    <a:avLst/>
                  </a:prstGeom>
                  <a:noFill/>
                  <a:ln w="3175">
                    <a:solidFill>
                      <a:srgbClr val="000000"/>
                    </a:solidFill>
                    <a:round/>
                    <a:headEnd/>
                    <a:tailEnd/>
                  </a:ln>
                </p:spPr>
                <p:txBody>
                  <a:bodyPr/>
                  <a:lstStyle/>
                  <a:p>
                    <a:endParaRPr lang="en-US"/>
                  </a:p>
                </p:txBody>
              </p:sp>
            </p:grpSp>
            <p:grpSp>
              <p:nvGrpSpPr>
                <p:cNvPr id="259" name="Group 384"/>
                <p:cNvGrpSpPr>
                  <a:grpSpLocks/>
                </p:cNvGrpSpPr>
                <p:nvPr/>
              </p:nvGrpSpPr>
              <p:grpSpPr bwMode="auto">
                <a:xfrm>
                  <a:off x="4271" y="1953"/>
                  <a:ext cx="66" cy="66"/>
                  <a:chOff x="4271" y="1953"/>
                  <a:chExt cx="66" cy="66"/>
                </a:xfrm>
              </p:grpSpPr>
              <p:sp>
                <p:nvSpPr>
                  <p:cNvPr id="260" name="Rectangle 380"/>
                  <p:cNvSpPr>
                    <a:spLocks noChangeArrowheads="1"/>
                  </p:cNvSpPr>
                  <p:nvPr/>
                </p:nvSpPr>
                <p:spPr bwMode="auto">
                  <a:xfrm>
                    <a:off x="4274" y="1954"/>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261" name="Rectangle 381"/>
                  <p:cNvSpPr>
                    <a:spLocks noChangeArrowheads="1"/>
                  </p:cNvSpPr>
                  <p:nvPr/>
                </p:nvSpPr>
                <p:spPr bwMode="auto">
                  <a:xfrm>
                    <a:off x="4271" y="2015"/>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262" name="Line 382"/>
                  <p:cNvSpPr>
                    <a:spLocks noChangeShapeType="1"/>
                  </p:cNvSpPr>
                  <p:nvPr/>
                </p:nvSpPr>
                <p:spPr bwMode="auto">
                  <a:xfrm>
                    <a:off x="4303" y="1953"/>
                    <a:ext cx="1" cy="59"/>
                  </a:xfrm>
                  <a:prstGeom prst="line">
                    <a:avLst/>
                  </a:prstGeom>
                  <a:noFill/>
                  <a:ln w="3175">
                    <a:solidFill>
                      <a:srgbClr val="000000"/>
                    </a:solidFill>
                    <a:round/>
                    <a:headEnd/>
                    <a:tailEnd/>
                  </a:ln>
                </p:spPr>
                <p:txBody>
                  <a:bodyPr/>
                  <a:lstStyle/>
                  <a:p>
                    <a:endParaRPr lang="en-US"/>
                  </a:p>
                </p:txBody>
              </p:sp>
              <p:sp>
                <p:nvSpPr>
                  <p:cNvPr id="263" name="Line 383"/>
                  <p:cNvSpPr>
                    <a:spLocks noChangeShapeType="1"/>
                  </p:cNvSpPr>
                  <p:nvPr/>
                </p:nvSpPr>
                <p:spPr bwMode="auto">
                  <a:xfrm>
                    <a:off x="4274" y="1984"/>
                    <a:ext cx="59" cy="1"/>
                  </a:xfrm>
                  <a:prstGeom prst="line">
                    <a:avLst/>
                  </a:prstGeom>
                  <a:noFill/>
                  <a:ln w="3175">
                    <a:solidFill>
                      <a:srgbClr val="000000"/>
                    </a:solidFill>
                    <a:round/>
                    <a:headEnd/>
                    <a:tailEnd/>
                  </a:ln>
                </p:spPr>
                <p:txBody>
                  <a:bodyPr/>
                  <a:lstStyle/>
                  <a:p>
                    <a:endParaRPr lang="en-US"/>
                  </a:p>
                </p:txBody>
              </p:sp>
            </p:grpSp>
          </p:grpSp>
          <p:grpSp>
            <p:nvGrpSpPr>
              <p:cNvPr id="243" name="Group 389"/>
              <p:cNvGrpSpPr>
                <a:grpSpLocks/>
              </p:cNvGrpSpPr>
              <p:nvPr/>
            </p:nvGrpSpPr>
            <p:grpSpPr bwMode="auto">
              <a:xfrm>
                <a:off x="4124" y="2047"/>
                <a:ext cx="62" cy="90"/>
                <a:chOff x="4124" y="2047"/>
                <a:chExt cx="62" cy="90"/>
              </a:xfrm>
            </p:grpSpPr>
            <p:sp>
              <p:nvSpPr>
                <p:cNvPr id="244" name="Rectangle 386"/>
                <p:cNvSpPr>
                  <a:spLocks noChangeArrowheads="1"/>
                </p:cNvSpPr>
                <p:nvPr/>
              </p:nvSpPr>
              <p:spPr bwMode="auto">
                <a:xfrm>
                  <a:off x="4124" y="2047"/>
                  <a:ext cx="62" cy="90"/>
                </a:xfrm>
                <a:prstGeom prst="rect">
                  <a:avLst/>
                </a:prstGeom>
                <a:solidFill>
                  <a:srgbClr val="DDDDDD"/>
                </a:solidFill>
                <a:ln w="3175">
                  <a:solidFill>
                    <a:srgbClr val="000000"/>
                  </a:solidFill>
                  <a:miter lim="800000"/>
                  <a:headEnd/>
                  <a:tailEnd/>
                </a:ln>
              </p:spPr>
              <p:txBody>
                <a:bodyPr/>
                <a:lstStyle/>
                <a:p>
                  <a:endParaRPr lang="en-US"/>
                </a:p>
              </p:txBody>
            </p:sp>
            <p:sp>
              <p:nvSpPr>
                <p:cNvPr id="245" name="Rectangle 387"/>
                <p:cNvSpPr>
                  <a:spLocks noChangeArrowheads="1"/>
                </p:cNvSpPr>
                <p:nvPr/>
              </p:nvSpPr>
              <p:spPr bwMode="auto">
                <a:xfrm>
                  <a:off x="4130" y="2056"/>
                  <a:ext cx="48" cy="75"/>
                </a:xfrm>
                <a:prstGeom prst="rect">
                  <a:avLst/>
                </a:prstGeom>
                <a:solidFill>
                  <a:srgbClr val="DDDDDD"/>
                </a:solidFill>
                <a:ln w="3175">
                  <a:solidFill>
                    <a:srgbClr val="000000"/>
                  </a:solidFill>
                  <a:miter lim="800000"/>
                  <a:headEnd/>
                  <a:tailEnd/>
                </a:ln>
              </p:spPr>
              <p:txBody>
                <a:bodyPr/>
                <a:lstStyle/>
                <a:p>
                  <a:endParaRPr lang="en-US"/>
                </a:p>
              </p:txBody>
            </p:sp>
            <p:sp>
              <p:nvSpPr>
                <p:cNvPr id="246" name="Oval 388"/>
                <p:cNvSpPr>
                  <a:spLocks noChangeArrowheads="1"/>
                </p:cNvSpPr>
                <p:nvPr/>
              </p:nvSpPr>
              <p:spPr bwMode="auto">
                <a:xfrm>
                  <a:off x="4169" y="2093"/>
                  <a:ext cx="3" cy="3"/>
                </a:xfrm>
                <a:prstGeom prst="ellipse">
                  <a:avLst/>
                </a:prstGeom>
                <a:solidFill>
                  <a:srgbClr val="DDDDDD"/>
                </a:solidFill>
                <a:ln w="3175">
                  <a:solidFill>
                    <a:srgbClr val="000000"/>
                  </a:solidFill>
                  <a:round/>
                  <a:headEnd/>
                  <a:tailEnd/>
                </a:ln>
              </p:spPr>
              <p:txBody>
                <a:bodyPr/>
                <a:lstStyle/>
                <a:p>
                  <a:endParaRPr lang="en-US"/>
                </a:p>
              </p:txBody>
            </p:sp>
          </p:grpSp>
        </p:grpSp>
      </p:grpSp>
      <p:graphicFrame>
        <p:nvGraphicFramePr>
          <p:cNvPr id="339" name="Object 10"/>
          <p:cNvGraphicFramePr>
            <a:graphicFrameLocks noChangeAspect="1"/>
          </p:cNvGraphicFramePr>
          <p:nvPr/>
        </p:nvGraphicFramePr>
        <p:xfrm>
          <a:off x="4070350" y="3160677"/>
          <a:ext cx="285750" cy="415925"/>
        </p:xfrm>
        <a:graphic>
          <a:graphicData uri="http://schemas.openxmlformats.org/presentationml/2006/ole">
            <p:oleObj spid="_x0000_s76812" name="Clip" r:id="rId13" imgW="622440" imgH="907920" progId="">
              <p:embed/>
            </p:oleObj>
          </a:graphicData>
        </a:graphic>
      </p:graphicFrame>
      <p:grpSp>
        <p:nvGrpSpPr>
          <p:cNvPr id="340" name="Group 495"/>
          <p:cNvGrpSpPr>
            <a:grpSpLocks/>
          </p:cNvGrpSpPr>
          <p:nvPr/>
        </p:nvGrpSpPr>
        <p:grpSpPr bwMode="auto">
          <a:xfrm>
            <a:off x="434975" y="2027202"/>
            <a:ext cx="1289050" cy="661988"/>
            <a:chOff x="274" y="1596"/>
            <a:chExt cx="812" cy="417"/>
          </a:xfrm>
        </p:grpSpPr>
        <p:grpSp>
          <p:nvGrpSpPr>
            <p:cNvPr id="341" name="Group 85"/>
            <p:cNvGrpSpPr>
              <a:grpSpLocks/>
            </p:cNvGrpSpPr>
            <p:nvPr/>
          </p:nvGrpSpPr>
          <p:grpSpPr bwMode="auto">
            <a:xfrm>
              <a:off x="876" y="1596"/>
              <a:ext cx="88" cy="331"/>
              <a:chOff x="876" y="1596"/>
              <a:chExt cx="88" cy="331"/>
            </a:xfrm>
          </p:grpSpPr>
          <p:sp>
            <p:nvSpPr>
              <p:cNvPr id="441" name="Freeform 83"/>
              <p:cNvSpPr>
                <a:spLocks/>
              </p:cNvSpPr>
              <p:nvPr/>
            </p:nvSpPr>
            <p:spPr bwMode="auto">
              <a:xfrm>
                <a:off x="876" y="1596"/>
                <a:ext cx="31" cy="331"/>
              </a:xfrm>
              <a:custGeom>
                <a:avLst/>
                <a:gdLst/>
                <a:ahLst/>
                <a:cxnLst>
                  <a:cxn ang="0">
                    <a:pos x="40" y="0"/>
                  </a:cxn>
                  <a:cxn ang="0">
                    <a:pos x="40" y="263"/>
                  </a:cxn>
                  <a:cxn ang="0">
                    <a:pos x="27" y="263"/>
                  </a:cxn>
                  <a:cxn ang="0">
                    <a:pos x="27" y="526"/>
                  </a:cxn>
                  <a:cxn ang="0">
                    <a:pos x="15" y="526"/>
                  </a:cxn>
                  <a:cxn ang="0">
                    <a:pos x="15" y="772"/>
                  </a:cxn>
                  <a:cxn ang="0">
                    <a:pos x="7" y="772"/>
                  </a:cxn>
                  <a:cxn ang="0">
                    <a:pos x="7" y="1104"/>
                  </a:cxn>
                  <a:cxn ang="0">
                    <a:pos x="0" y="1104"/>
                  </a:cxn>
                  <a:cxn ang="0">
                    <a:pos x="0" y="1655"/>
                  </a:cxn>
                  <a:cxn ang="0">
                    <a:pos x="83" y="1655"/>
                  </a:cxn>
                  <a:cxn ang="0">
                    <a:pos x="153" y="1099"/>
                  </a:cxn>
                  <a:cxn ang="0">
                    <a:pos x="153" y="771"/>
                  </a:cxn>
                  <a:cxn ang="0">
                    <a:pos x="146" y="771"/>
                  </a:cxn>
                  <a:cxn ang="0">
                    <a:pos x="146" y="526"/>
                  </a:cxn>
                  <a:cxn ang="0">
                    <a:pos x="136" y="526"/>
                  </a:cxn>
                  <a:cxn ang="0">
                    <a:pos x="136" y="263"/>
                  </a:cxn>
                  <a:cxn ang="0">
                    <a:pos x="123" y="263"/>
                  </a:cxn>
                  <a:cxn ang="0">
                    <a:pos x="123" y="0"/>
                  </a:cxn>
                  <a:cxn ang="0">
                    <a:pos x="40" y="0"/>
                  </a:cxn>
                </a:cxnLst>
                <a:rect l="0" t="0" r="r" b="b"/>
                <a:pathLst>
                  <a:path w="153" h="1655">
                    <a:moveTo>
                      <a:pt x="40" y="0"/>
                    </a:moveTo>
                    <a:lnTo>
                      <a:pt x="40" y="263"/>
                    </a:lnTo>
                    <a:lnTo>
                      <a:pt x="27" y="263"/>
                    </a:lnTo>
                    <a:lnTo>
                      <a:pt x="27" y="526"/>
                    </a:lnTo>
                    <a:lnTo>
                      <a:pt x="15" y="526"/>
                    </a:lnTo>
                    <a:lnTo>
                      <a:pt x="15" y="772"/>
                    </a:lnTo>
                    <a:lnTo>
                      <a:pt x="7" y="772"/>
                    </a:lnTo>
                    <a:lnTo>
                      <a:pt x="7" y="1104"/>
                    </a:lnTo>
                    <a:lnTo>
                      <a:pt x="0" y="1104"/>
                    </a:lnTo>
                    <a:lnTo>
                      <a:pt x="0" y="1655"/>
                    </a:lnTo>
                    <a:lnTo>
                      <a:pt x="83" y="1655"/>
                    </a:lnTo>
                    <a:lnTo>
                      <a:pt x="153" y="1099"/>
                    </a:lnTo>
                    <a:lnTo>
                      <a:pt x="153" y="771"/>
                    </a:lnTo>
                    <a:lnTo>
                      <a:pt x="146" y="771"/>
                    </a:lnTo>
                    <a:lnTo>
                      <a:pt x="146" y="526"/>
                    </a:lnTo>
                    <a:lnTo>
                      <a:pt x="136" y="526"/>
                    </a:lnTo>
                    <a:lnTo>
                      <a:pt x="136" y="263"/>
                    </a:lnTo>
                    <a:lnTo>
                      <a:pt x="123" y="263"/>
                    </a:lnTo>
                    <a:lnTo>
                      <a:pt x="123" y="0"/>
                    </a:lnTo>
                    <a:lnTo>
                      <a:pt x="40" y="0"/>
                    </a:lnTo>
                    <a:close/>
                  </a:path>
                </a:pathLst>
              </a:custGeom>
              <a:solidFill>
                <a:srgbClr val="DDDDDD"/>
              </a:solidFill>
              <a:ln w="3175">
                <a:solidFill>
                  <a:srgbClr val="000000"/>
                </a:solidFill>
                <a:prstDash val="solid"/>
                <a:round/>
                <a:headEnd/>
                <a:tailEnd/>
              </a:ln>
            </p:spPr>
            <p:txBody>
              <a:bodyPr/>
              <a:lstStyle/>
              <a:p>
                <a:endParaRPr lang="en-US"/>
              </a:p>
            </p:txBody>
          </p:sp>
          <p:sp>
            <p:nvSpPr>
              <p:cNvPr id="442" name="Freeform 84"/>
              <p:cNvSpPr>
                <a:spLocks/>
              </p:cNvSpPr>
              <p:nvPr/>
            </p:nvSpPr>
            <p:spPr bwMode="auto">
              <a:xfrm>
                <a:off x="931" y="1596"/>
                <a:ext cx="33" cy="331"/>
              </a:xfrm>
              <a:custGeom>
                <a:avLst/>
                <a:gdLst/>
                <a:ahLst/>
                <a:cxnLst>
                  <a:cxn ang="0">
                    <a:pos x="39" y="0"/>
                  </a:cxn>
                  <a:cxn ang="0">
                    <a:pos x="39" y="263"/>
                  </a:cxn>
                  <a:cxn ang="0">
                    <a:pos x="27" y="263"/>
                  </a:cxn>
                  <a:cxn ang="0">
                    <a:pos x="27" y="526"/>
                  </a:cxn>
                  <a:cxn ang="0">
                    <a:pos x="16" y="526"/>
                  </a:cxn>
                  <a:cxn ang="0">
                    <a:pos x="16" y="772"/>
                  </a:cxn>
                  <a:cxn ang="0">
                    <a:pos x="8" y="772"/>
                  </a:cxn>
                  <a:cxn ang="0">
                    <a:pos x="8" y="1104"/>
                  </a:cxn>
                  <a:cxn ang="0">
                    <a:pos x="0" y="1104"/>
                  </a:cxn>
                  <a:cxn ang="0">
                    <a:pos x="0" y="1655"/>
                  </a:cxn>
                  <a:cxn ang="0">
                    <a:pos x="162" y="1655"/>
                  </a:cxn>
                  <a:cxn ang="0">
                    <a:pos x="162" y="1103"/>
                  </a:cxn>
                  <a:cxn ang="0">
                    <a:pos x="154" y="1103"/>
                  </a:cxn>
                  <a:cxn ang="0">
                    <a:pos x="153" y="771"/>
                  </a:cxn>
                  <a:cxn ang="0">
                    <a:pos x="145" y="771"/>
                  </a:cxn>
                  <a:cxn ang="0">
                    <a:pos x="145" y="526"/>
                  </a:cxn>
                  <a:cxn ang="0">
                    <a:pos x="134" y="526"/>
                  </a:cxn>
                  <a:cxn ang="0">
                    <a:pos x="134" y="263"/>
                  </a:cxn>
                  <a:cxn ang="0">
                    <a:pos x="123" y="263"/>
                  </a:cxn>
                  <a:cxn ang="0">
                    <a:pos x="123" y="0"/>
                  </a:cxn>
                  <a:cxn ang="0">
                    <a:pos x="39" y="0"/>
                  </a:cxn>
                </a:cxnLst>
                <a:rect l="0" t="0" r="r" b="b"/>
                <a:pathLst>
                  <a:path w="162" h="1655">
                    <a:moveTo>
                      <a:pt x="39" y="0"/>
                    </a:moveTo>
                    <a:lnTo>
                      <a:pt x="39" y="263"/>
                    </a:lnTo>
                    <a:lnTo>
                      <a:pt x="27" y="263"/>
                    </a:lnTo>
                    <a:lnTo>
                      <a:pt x="27" y="526"/>
                    </a:lnTo>
                    <a:lnTo>
                      <a:pt x="16" y="526"/>
                    </a:lnTo>
                    <a:lnTo>
                      <a:pt x="16" y="772"/>
                    </a:lnTo>
                    <a:lnTo>
                      <a:pt x="8" y="772"/>
                    </a:lnTo>
                    <a:lnTo>
                      <a:pt x="8" y="1104"/>
                    </a:lnTo>
                    <a:lnTo>
                      <a:pt x="0" y="1104"/>
                    </a:lnTo>
                    <a:lnTo>
                      <a:pt x="0" y="1655"/>
                    </a:lnTo>
                    <a:lnTo>
                      <a:pt x="162" y="1655"/>
                    </a:lnTo>
                    <a:lnTo>
                      <a:pt x="162" y="1103"/>
                    </a:lnTo>
                    <a:lnTo>
                      <a:pt x="154" y="1103"/>
                    </a:lnTo>
                    <a:lnTo>
                      <a:pt x="153" y="771"/>
                    </a:lnTo>
                    <a:lnTo>
                      <a:pt x="145" y="771"/>
                    </a:lnTo>
                    <a:lnTo>
                      <a:pt x="145" y="526"/>
                    </a:lnTo>
                    <a:lnTo>
                      <a:pt x="134" y="526"/>
                    </a:lnTo>
                    <a:lnTo>
                      <a:pt x="134" y="263"/>
                    </a:lnTo>
                    <a:lnTo>
                      <a:pt x="123" y="263"/>
                    </a:lnTo>
                    <a:lnTo>
                      <a:pt x="123" y="0"/>
                    </a:lnTo>
                    <a:lnTo>
                      <a:pt x="39" y="0"/>
                    </a:lnTo>
                    <a:close/>
                  </a:path>
                </a:pathLst>
              </a:custGeom>
              <a:solidFill>
                <a:srgbClr val="DDDDDD"/>
              </a:solidFill>
              <a:ln w="3175">
                <a:solidFill>
                  <a:srgbClr val="000000"/>
                </a:solidFill>
                <a:prstDash val="solid"/>
                <a:round/>
                <a:headEnd/>
                <a:tailEnd/>
              </a:ln>
            </p:spPr>
            <p:txBody>
              <a:bodyPr/>
              <a:lstStyle/>
              <a:p>
                <a:endParaRPr lang="en-US"/>
              </a:p>
            </p:txBody>
          </p:sp>
        </p:grpSp>
        <p:grpSp>
          <p:nvGrpSpPr>
            <p:cNvPr id="342" name="Group 97"/>
            <p:cNvGrpSpPr>
              <a:grpSpLocks/>
            </p:cNvGrpSpPr>
            <p:nvPr/>
          </p:nvGrpSpPr>
          <p:grpSpPr bwMode="auto">
            <a:xfrm>
              <a:off x="943" y="1859"/>
              <a:ext cx="143" cy="142"/>
              <a:chOff x="943" y="1859"/>
              <a:chExt cx="143" cy="142"/>
            </a:xfrm>
          </p:grpSpPr>
          <p:grpSp>
            <p:nvGrpSpPr>
              <p:cNvPr id="430" name="Group 92"/>
              <p:cNvGrpSpPr>
                <a:grpSpLocks/>
              </p:cNvGrpSpPr>
              <p:nvPr/>
            </p:nvGrpSpPr>
            <p:grpSpPr bwMode="auto">
              <a:xfrm>
                <a:off x="943" y="1859"/>
                <a:ext cx="143" cy="142"/>
                <a:chOff x="943" y="1859"/>
                <a:chExt cx="143" cy="142"/>
              </a:xfrm>
            </p:grpSpPr>
            <p:grpSp>
              <p:nvGrpSpPr>
                <p:cNvPr id="435" name="Group 88"/>
                <p:cNvGrpSpPr>
                  <a:grpSpLocks/>
                </p:cNvGrpSpPr>
                <p:nvPr/>
              </p:nvGrpSpPr>
              <p:grpSpPr bwMode="auto">
                <a:xfrm>
                  <a:off x="979" y="1859"/>
                  <a:ext cx="41" cy="68"/>
                  <a:chOff x="979" y="1859"/>
                  <a:chExt cx="41" cy="68"/>
                </a:xfrm>
              </p:grpSpPr>
              <p:sp>
                <p:nvSpPr>
                  <p:cNvPr id="439" name="Rectangle 86"/>
                  <p:cNvSpPr>
                    <a:spLocks noChangeArrowheads="1"/>
                  </p:cNvSpPr>
                  <p:nvPr/>
                </p:nvSpPr>
                <p:spPr bwMode="auto">
                  <a:xfrm>
                    <a:off x="987" y="1859"/>
                    <a:ext cx="25" cy="15"/>
                  </a:xfrm>
                  <a:prstGeom prst="rect">
                    <a:avLst/>
                  </a:prstGeom>
                  <a:solidFill>
                    <a:srgbClr val="DDDDDD"/>
                  </a:solidFill>
                  <a:ln w="3175">
                    <a:solidFill>
                      <a:srgbClr val="000000"/>
                    </a:solidFill>
                    <a:miter lim="800000"/>
                    <a:headEnd/>
                    <a:tailEnd/>
                  </a:ln>
                </p:spPr>
                <p:txBody>
                  <a:bodyPr/>
                  <a:lstStyle/>
                  <a:p>
                    <a:endParaRPr lang="en-US"/>
                  </a:p>
                </p:txBody>
              </p:sp>
              <p:sp>
                <p:nvSpPr>
                  <p:cNvPr id="440" name="Rectangle 87"/>
                  <p:cNvSpPr>
                    <a:spLocks noChangeArrowheads="1"/>
                  </p:cNvSpPr>
                  <p:nvPr/>
                </p:nvSpPr>
                <p:spPr bwMode="auto">
                  <a:xfrm>
                    <a:off x="979" y="1870"/>
                    <a:ext cx="41" cy="5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436" name="Group 91"/>
                <p:cNvGrpSpPr>
                  <a:grpSpLocks/>
                </p:cNvGrpSpPr>
                <p:nvPr/>
              </p:nvGrpSpPr>
              <p:grpSpPr bwMode="auto">
                <a:xfrm>
                  <a:off x="943" y="1924"/>
                  <a:ext cx="143" cy="77"/>
                  <a:chOff x="943" y="1924"/>
                  <a:chExt cx="143" cy="77"/>
                </a:xfrm>
              </p:grpSpPr>
              <p:sp>
                <p:nvSpPr>
                  <p:cNvPr id="437" name="Rectangle 89"/>
                  <p:cNvSpPr>
                    <a:spLocks noChangeArrowheads="1"/>
                  </p:cNvSpPr>
                  <p:nvPr/>
                </p:nvSpPr>
                <p:spPr bwMode="auto">
                  <a:xfrm>
                    <a:off x="948" y="1932"/>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438" name="Rectangle 90"/>
                  <p:cNvSpPr>
                    <a:spLocks noChangeArrowheads="1"/>
                  </p:cNvSpPr>
                  <p:nvPr/>
                </p:nvSpPr>
                <p:spPr bwMode="auto">
                  <a:xfrm>
                    <a:off x="943" y="1924"/>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431" name="Group 96"/>
              <p:cNvGrpSpPr>
                <a:grpSpLocks/>
              </p:cNvGrpSpPr>
              <p:nvPr/>
            </p:nvGrpSpPr>
            <p:grpSpPr bwMode="auto">
              <a:xfrm>
                <a:off x="959" y="1943"/>
                <a:ext cx="108" cy="45"/>
                <a:chOff x="959" y="1943"/>
                <a:chExt cx="108" cy="45"/>
              </a:xfrm>
            </p:grpSpPr>
            <p:sp>
              <p:nvSpPr>
                <p:cNvPr id="432" name="Rectangle 93"/>
                <p:cNvSpPr>
                  <a:spLocks noChangeArrowheads="1"/>
                </p:cNvSpPr>
                <p:nvPr/>
              </p:nvSpPr>
              <p:spPr bwMode="auto">
                <a:xfrm>
                  <a:off x="959" y="1943"/>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433" name="Rectangle 94"/>
                <p:cNvSpPr>
                  <a:spLocks noChangeArrowheads="1"/>
                </p:cNvSpPr>
                <p:nvPr/>
              </p:nvSpPr>
              <p:spPr bwMode="auto">
                <a:xfrm>
                  <a:off x="1040" y="1943"/>
                  <a:ext cx="27" cy="45"/>
                </a:xfrm>
                <a:prstGeom prst="rect">
                  <a:avLst/>
                </a:prstGeom>
                <a:solidFill>
                  <a:srgbClr val="DDDDDD"/>
                </a:solidFill>
                <a:ln w="3175">
                  <a:solidFill>
                    <a:srgbClr val="000000"/>
                  </a:solidFill>
                  <a:miter lim="800000"/>
                  <a:headEnd/>
                  <a:tailEnd/>
                </a:ln>
              </p:spPr>
              <p:txBody>
                <a:bodyPr/>
                <a:lstStyle/>
                <a:p>
                  <a:endParaRPr lang="en-US"/>
                </a:p>
              </p:txBody>
            </p:sp>
            <p:sp>
              <p:nvSpPr>
                <p:cNvPr id="434" name="Rectangle 95"/>
                <p:cNvSpPr>
                  <a:spLocks noChangeArrowheads="1"/>
                </p:cNvSpPr>
                <p:nvPr/>
              </p:nvSpPr>
              <p:spPr bwMode="auto">
                <a:xfrm>
                  <a:off x="1000" y="1943"/>
                  <a:ext cx="26"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343" name="Group 107"/>
            <p:cNvGrpSpPr>
              <a:grpSpLocks/>
            </p:cNvGrpSpPr>
            <p:nvPr/>
          </p:nvGrpSpPr>
          <p:grpSpPr bwMode="auto">
            <a:xfrm>
              <a:off x="274" y="1900"/>
              <a:ext cx="143" cy="101"/>
              <a:chOff x="274" y="1900"/>
              <a:chExt cx="143" cy="101"/>
            </a:xfrm>
          </p:grpSpPr>
          <p:grpSp>
            <p:nvGrpSpPr>
              <p:cNvPr id="421" name="Group 102"/>
              <p:cNvGrpSpPr>
                <a:grpSpLocks/>
              </p:cNvGrpSpPr>
              <p:nvPr/>
            </p:nvGrpSpPr>
            <p:grpSpPr bwMode="auto">
              <a:xfrm>
                <a:off x="274" y="1900"/>
                <a:ext cx="143" cy="101"/>
                <a:chOff x="274" y="1900"/>
                <a:chExt cx="143" cy="101"/>
              </a:xfrm>
            </p:grpSpPr>
            <p:sp>
              <p:nvSpPr>
                <p:cNvPr id="426" name="Rectangle 98"/>
                <p:cNvSpPr>
                  <a:spLocks noChangeArrowheads="1"/>
                </p:cNvSpPr>
                <p:nvPr/>
              </p:nvSpPr>
              <p:spPr bwMode="auto">
                <a:xfrm>
                  <a:off x="357" y="1900"/>
                  <a:ext cx="44" cy="27"/>
                </a:xfrm>
                <a:prstGeom prst="rect">
                  <a:avLst/>
                </a:prstGeom>
                <a:solidFill>
                  <a:srgbClr val="DDDDDD"/>
                </a:solidFill>
                <a:ln w="3175">
                  <a:solidFill>
                    <a:srgbClr val="000000"/>
                  </a:solidFill>
                  <a:miter lim="800000"/>
                  <a:headEnd/>
                  <a:tailEnd/>
                </a:ln>
              </p:spPr>
              <p:txBody>
                <a:bodyPr/>
                <a:lstStyle/>
                <a:p>
                  <a:endParaRPr lang="en-US"/>
                </a:p>
              </p:txBody>
            </p:sp>
            <p:grpSp>
              <p:nvGrpSpPr>
                <p:cNvPr id="427" name="Group 101"/>
                <p:cNvGrpSpPr>
                  <a:grpSpLocks/>
                </p:cNvGrpSpPr>
                <p:nvPr/>
              </p:nvGrpSpPr>
              <p:grpSpPr bwMode="auto">
                <a:xfrm>
                  <a:off x="274" y="1924"/>
                  <a:ext cx="143" cy="77"/>
                  <a:chOff x="274" y="1924"/>
                  <a:chExt cx="143" cy="77"/>
                </a:xfrm>
              </p:grpSpPr>
              <p:sp>
                <p:nvSpPr>
                  <p:cNvPr id="428" name="Rectangle 99"/>
                  <p:cNvSpPr>
                    <a:spLocks noChangeArrowheads="1"/>
                  </p:cNvSpPr>
                  <p:nvPr/>
                </p:nvSpPr>
                <p:spPr bwMode="auto">
                  <a:xfrm>
                    <a:off x="279" y="1932"/>
                    <a:ext cx="133" cy="69"/>
                  </a:xfrm>
                  <a:prstGeom prst="rect">
                    <a:avLst/>
                  </a:prstGeom>
                  <a:solidFill>
                    <a:srgbClr val="DDDDDD"/>
                  </a:solidFill>
                  <a:ln w="3175">
                    <a:solidFill>
                      <a:srgbClr val="000000"/>
                    </a:solidFill>
                    <a:miter lim="800000"/>
                    <a:headEnd/>
                    <a:tailEnd/>
                  </a:ln>
                </p:spPr>
                <p:txBody>
                  <a:bodyPr/>
                  <a:lstStyle/>
                  <a:p>
                    <a:endParaRPr lang="en-US"/>
                  </a:p>
                </p:txBody>
              </p:sp>
              <p:sp>
                <p:nvSpPr>
                  <p:cNvPr id="429" name="Rectangle 100"/>
                  <p:cNvSpPr>
                    <a:spLocks noChangeArrowheads="1"/>
                  </p:cNvSpPr>
                  <p:nvPr/>
                </p:nvSpPr>
                <p:spPr bwMode="auto">
                  <a:xfrm>
                    <a:off x="274" y="1924"/>
                    <a:ext cx="143" cy="11"/>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422" name="Group 106"/>
              <p:cNvGrpSpPr>
                <a:grpSpLocks/>
              </p:cNvGrpSpPr>
              <p:nvPr/>
            </p:nvGrpSpPr>
            <p:grpSpPr bwMode="auto">
              <a:xfrm>
                <a:off x="288" y="1943"/>
                <a:ext cx="113" cy="45"/>
                <a:chOff x="288" y="1943"/>
                <a:chExt cx="113" cy="45"/>
              </a:xfrm>
            </p:grpSpPr>
            <p:sp>
              <p:nvSpPr>
                <p:cNvPr id="423" name="Rectangle 103"/>
                <p:cNvSpPr>
                  <a:spLocks noChangeArrowheads="1"/>
                </p:cNvSpPr>
                <p:nvPr/>
              </p:nvSpPr>
              <p:spPr bwMode="auto">
                <a:xfrm>
                  <a:off x="370" y="1943"/>
                  <a:ext cx="31" cy="45"/>
                </a:xfrm>
                <a:prstGeom prst="rect">
                  <a:avLst/>
                </a:prstGeom>
                <a:solidFill>
                  <a:srgbClr val="DDDDDD"/>
                </a:solidFill>
                <a:ln w="3175">
                  <a:solidFill>
                    <a:srgbClr val="000000"/>
                  </a:solidFill>
                  <a:miter lim="800000"/>
                  <a:headEnd/>
                  <a:tailEnd/>
                </a:ln>
              </p:spPr>
              <p:txBody>
                <a:bodyPr/>
                <a:lstStyle/>
                <a:p>
                  <a:endParaRPr lang="en-US"/>
                </a:p>
              </p:txBody>
            </p:sp>
            <p:sp>
              <p:nvSpPr>
                <p:cNvPr id="424" name="Rectangle 104"/>
                <p:cNvSpPr>
                  <a:spLocks noChangeArrowheads="1"/>
                </p:cNvSpPr>
                <p:nvPr/>
              </p:nvSpPr>
              <p:spPr bwMode="auto">
                <a:xfrm>
                  <a:off x="288" y="1943"/>
                  <a:ext cx="32" cy="45"/>
                </a:xfrm>
                <a:prstGeom prst="rect">
                  <a:avLst/>
                </a:prstGeom>
                <a:solidFill>
                  <a:srgbClr val="DDDDDD"/>
                </a:solidFill>
                <a:ln w="3175">
                  <a:solidFill>
                    <a:srgbClr val="000000"/>
                  </a:solidFill>
                  <a:miter lim="800000"/>
                  <a:headEnd/>
                  <a:tailEnd/>
                </a:ln>
              </p:spPr>
              <p:txBody>
                <a:bodyPr/>
                <a:lstStyle/>
                <a:p>
                  <a:endParaRPr lang="en-US"/>
                </a:p>
              </p:txBody>
            </p:sp>
            <p:sp>
              <p:nvSpPr>
                <p:cNvPr id="425" name="Rectangle 105"/>
                <p:cNvSpPr>
                  <a:spLocks noChangeArrowheads="1"/>
                </p:cNvSpPr>
                <p:nvPr/>
              </p:nvSpPr>
              <p:spPr bwMode="auto">
                <a:xfrm>
                  <a:off x="329" y="1943"/>
                  <a:ext cx="32" cy="45"/>
                </a:xfrm>
                <a:prstGeom prst="rect">
                  <a:avLst/>
                </a:prstGeom>
                <a:solidFill>
                  <a:srgbClr val="DDDDDD"/>
                </a:solidFill>
                <a:ln w="3175">
                  <a:solidFill>
                    <a:srgbClr val="000000"/>
                  </a:solidFill>
                  <a:miter lim="800000"/>
                  <a:headEnd/>
                  <a:tailEnd/>
                </a:ln>
              </p:spPr>
              <p:txBody>
                <a:bodyPr/>
                <a:lstStyle/>
                <a:p>
                  <a:endParaRPr lang="en-US"/>
                </a:p>
              </p:txBody>
            </p:sp>
          </p:grpSp>
        </p:grpSp>
        <p:grpSp>
          <p:nvGrpSpPr>
            <p:cNvPr id="344" name="Group 184"/>
            <p:cNvGrpSpPr>
              <a:grpSpLocks/>
            </p:cNvGrpSpPr>
            <p:nvPr/>
          </p:nvGrpSpPr>
          <p:grpSpPr bwMode="auto">
            <a:xfrm>
              <a:off x="398" y="1772"/>
              <a:ext cx="559" cy="241"/>
              <a:chOff x="398" y="1772"/>
              <a:chExt cx="559" cy="241"/>
            </a:xfrm>
          </p:grpSpPr>
          <p:grpSp>
            <p:nvGrpSpPr>
              <p:cNvPr id="345" name="Group 113"/>
              <p:cNvGrpSpPr>
                <a:grpSpLocks/>
              </p:cNvGrpSpPr>
              <p:nvPr/>
            </p:nvGrpSpPr>
            <p:grpSpPr bwMode="auto">
              <a:xfrm>
                <a:off x="398" y="1772"/>
                <a:ext cx="559" cy="241"/>
                <a:chOff x="398" y="1772"/>
                <a:chExt cx="559" cy="241"/>
              </a:xfrm>
            </p:grpSpPr>
            <p:sp>
              <p:nvSpPr>
                <p:cNvPr id="416" name="Rectangle 108"/>
                <p:cNvSpPr>
                  <a:spLocks noChangeArrowheads="1"/>
                </p:cNvSpPr>
                <p:nvPr/>
              </p:nvSpPr>
              <p:spPr bwMode="auto">
                <a:xfrm>
                  <a:off x="408" y="1811"/>
                  <a:ext cx="540" cy="202"/>
                </a:xfrm>
                <a:prstGeom prst="rect">
                  <a:avLst/>
                </a:prstGeom>
                <a:solidFill>
                  <a:srgbClr val="DDDDDD"/>
                </a:solidFill>
                <a:ln w="3175">
                  <a:solidFill>
                    <a:srgbClr val="000000"/>
                  </a:solidFill>
                  <a:miter lim="800000"/>
                  <a:headEnd/>
                  <a:tailEnd/>
                </a:ln>
              </p:spPr>
              <p:txBody>
                <a:bodyPr/>
                <a:lstStyle/>
                <a:p>
                  <a:endParaRPr lang="en-US"/>
                </a:p>
              </p:txBody>
            </p:sp>
            <p:sp>
              <p:nvSpPr>
                <p:cNvPr id="417" name="Rectangle 109"/>
                <p:cNvSpPr>
                  <a:spLocks noChangeArrowheads="1"/>
                </p:cNvSpPr>
                <p:nvPr/>
              </p:nvSpPr>
              <p:spPr bwMode="auto">
                <a:xfrm>
                  <a:off x="542" y="1778"/>
                  <a:ext cx="40" cy="24"/>
                </a:xfrm>
                <a:prstGeom prst="rect">
                  <a:avLst/>
                </a:prstGeom>
                <a:solidFill>
                  <a:srgbClr val="DDDDDD"/>
                </a:solidFill>
                <a:ln w="3175">
                  <a:solidFill>
                    <a:srgbClr val="000000"/>
                  </a:solidFill>
                  <a:miter lim="800000"/>
                  <a:headEnd/>
                  <a:tailEnd/>
                </a:ln>
              </p:spPr>
              <p:txBody>
                <a:bodyPr/>
                <a:lstStyle/>
                <a:p>
                  <a:endParaRPr lang="en-US"/>
                </a:p>
              </p:txBody>
            </p:sp>
            <p:sp>
              <p:nvSpPr>
                <p:cNvPr id="418" name="Rectangle 110"/>
                <p:cNvSpPr>
                  <a:spLocks noChangeArrowheads="1"/>
                </p:cNvSpPr>
                <p:nvPr/>
              </p:nvSpPr>
              <p:spPr bwMode="auto">
                <a:xfrm>
                  <a:off x="641" y="1772"/>
                  <a:ext cx="53" cy="33"/>
                </a:xfrm>
                <a:prstGeom prst="rect">
                  <a:avLst/>
                </a:prstGeom>
                <a:solidFill>
                  <a:srgbClr val="DDDDDD"/>
                </a:solidFill>
                <a:ln w="3175">
                  <a:solidFill>
                    <a:srgbClr val="000000"/>
                  </a:solidFill>
                  <a:miter lim="800000"/>
                  <a:headEnd/>
                  <a:tailEnd/>
                </a:ln>
              </p:spPr>
              <p:txBody>
                <a:bodyPr/>
                <a:lstStyle/>
                <a:p>
                  <a:endParaRPr lang="en-US"/>
                </a:p>
              </p:txBody>
            </p:sp>
            <p:sp>
              <p:nvSpPr>
                <p:cNvPr id="419" name="Rectangle 111"/>
                <p:cNvSpPr>
                  <a:spLocks noChangeArrowheads="1"/>
                </p:cNvSpPr>
                <p:nvPr/>
              </p:nvSpPr>
              <p:spPr bwMode="auto">
                <a:xfrm>
                  <a:off x="398" y="1800"/>
                  <a:ext cx="559" cy="16"/>
                </a:xfrm>
                <a:prstGeom prst="rect">
                  <a:avLst/>
                </a:prstGeom>
                <a:solidFill>
                  <a:srgbClr val="DDDDDD"/>
                </a:solidFill>
                <a:ln w="3175">
                  <a:solidFill>
                    <a:srgbClr val="000000"/>
                  </a:solidFill>
                  <a:miter lim="800000"/>
                  <a:headEnd/>
                  <a:tailEnd/>
                </a:ln>
              </p:spPr>
              <p:txBody>
                <a:bodyPr/>
                <a:lstStyle/>
                <a:p>
                  <a:endParaRPr lang="en-US"/>
                </a:p>
              </p:txBody>
            </p:sp>
            <p:sp>
              <p:nvSpPr>
                <p:cNvPr id="420" name="Rectangle 112"/>
                <p:cNvSpPr>
                  <a:spLocks noChangeArrowheads="1"/>
                </p:cNvSpPr>
                <p:nvPr/>
              </p:nvSpPr>
              <p:spPr bwMode="auto">
                <a:xfrm>
                  <a:off x="408" y="1910"/>
                  <a:ext cx="540" cy="7"/>
                </a:xfrm>
                <a:prstGeom prst="rect">
                  <a:avLst/>
                </a:prstGeom>
                <a:solidFill>
                  <a:srgbClr val="DDDDDD"/>
                </a:solidFill>
                <a:ln w="3175">
                  <a:solidFill>
                    <a:srgbClr val="000000"/>
                  </a:solidFill>
                  <a:miter lim="800000"/>
                  <a:headEnd/>
                  <a:tailEnd/>
                </a:ln>
              </p:spPr>
              <p:txBody>
                <a:bodyPr/>
                <a:lstStyle/>
                <a:p>
                  <a:endParaRPr lang="en-US"/>
                </a:p>
              </p:txBody>
            </p:sp>
          </p:grpSp>
          <p:grpSp>
            <p:nvGrpSpPr>
              <p:cNvPr id="346" name="Group 179"/>
              <p:cNvGrpSpPr>
                <a:grpSpLocks/>
              </p:cNvGrpSpPr>
              <p:nvPr/>
            </p:nvGrpSpPr>
            <p:grpSpPr bwMode="auto">
              <a:xfrm>
                <a:off x="417" y="1829"/>
                <a:ext cx="514" cy="165"/>
                <a:chOff x="417" y="1829"/>
                <a:chExt cx="514" cy="165"/>
              </a:xfrm>
            </p:grpSpPr>
            <p:grpSp>
              <p:nvGrpSpPr>
                <p:cNvPr id="351" name="Group 118"/>
                <p:cNvGrpSpPr>
                  <a:grpSpLocks/>
                </p:cNvGrpSpPr>
                <p:nvPr/>
              </p:nvGrpSpPr>
              <p:grpSpPr bwMode="auto">
                <a:xfrm>
                  <a:off x="492" y="1928"/>
                  <a:ext cx="66" cy="66"/>
                  <a:chOff x="492" y="1928"/>
                  <a:chExt cx="66" cy="66"/>
                </a:xfrm>
              </p:grpSpPr>
              <p:sp>
                <p:nvSpPr>
                  <p:cNvPr id="412" name="Rectangle 114"/>
                  <p:cNvSpPr>
                    <a:spLocks noChangeArrowheads="1"/>
                  </p:cNvSpPr>
                  <p:nvPr/>
                </p:nvSpPr>
                <p:spPr bwMode="auto">
                  <a:xfrm>
                    <a:off x="495" y="192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413" name="Rectangle 115"/>
                  <p:cNvSpPr>
                    <a:spLocks noChangeArrowheads="1"/>
                  </p:cNvSpPr>
                  <p:nvPr/>
                </p:nvSpPr>
                <p:spPr bwMode="auto">
                  <a:xfrm>
                    <a:off x="492" y="1989"/>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414" name="Line 116"/>
                  <p:cNvSpPr>
                    <a:spLocks noChangeShapeType="1"/>
                  </p:cNvSpPr>
                  <p:nvPr/>
                </p:nvSpPr>
                <p:spPr bwMode="auto">
                  <a:xfrm>
                    <a:off x="525" y="1928"/>
                    <a:ext cx="1" cy="59"/>
                  </a:xfrm>
                  <a:prstGeom prst="line">
                    <a:avLst/>
                  </a:prstGeom>
                  <a:noFill/>
                  <a:ln w="3175">
                    <a:solidFill>
                      <a:srgbClr val="000000"/>
                    </a:solidFill>
                    <a:round/>
                    <a:headEnd/>
                    <a:tailEnd/>
                  </a:ln>
                </p:spPr>
                <p:txBody>
                  <a:bodyPr/>
                  <a:lstStyle/>
                  <a:p>
                    <a:endParaRPr lang="en-US"/>
                  </a:p>
                </p:txBody>
              </p:sp>
              <p:sp>
                <p:nvSpPr>
                  <p:cNvPr id="415" name="Line 117"/>
                  <p:cNvSpPr>
                    <a:spLocks noChangeShapeType="1"/>
                  </p:cNvSpPr>
                  <p:nvPr/>
                </p:nvSpPr>
                <p:spPr bwMode="auto">
                  <a:xfrm>
                    <a:off x="495" y="1958"/>
                    <a:ext cx="60" cy="1"/>
                  </a:xfrm>
                  <a:prstGeom prst="line">
                    <a:avLst/>
                  </a:prstGeom>
                  <a:noFill/>
                  <a:ln w="3175">
                    <a:solidFill>
                      <a:srgbClr val="000000"/>
                    </a:solidFill>
                    <a:round/>
                    <a:headEnd/>
                    <a:tailEnd/>
                  </a:ln>
                </p:spPr>
                <p:txBody>
                  <a:bodyPr/>
                  <a:lstStyle/>
                  <a:p>
                    <a:endParaRPr lang="en-US"/>
                  </a:p>
                </p:txBody>
              </p:sp>
            </p:grpSp>
            <p:grpSp>
              <p:nvGrpSpPr>
                <p:cNvPr id="352" name="Group 123"/>
                <p:cNvGrpSpPr>
                  <a:grpSpLocks/>
                </p:cNvGrpSpPr>
                <p:nvPr/>
              </p:nvGrpSpPr>
              <p:grpSpPr bwMode="auto">
                <a:xfrm>
                  <a:off x="567" y="1928"/>
                  <a:ext cx="66" cy="66"/>
                  <a:chOff x="567" y="1928"/>
                  <a:chExt cx="66" cy="66"/>
                </a:xfrm>
              </p:grpSpPr>
              <p:sp>
                <p:nvSpPr>
                  <p:cNvPr id="408" name="Rectangle 119"/>
                  <p:cNvSpPr>
                    <a:spLocks noChangeArrowheads="1"/>
                  </p:cNvSpPr>
                  <p:nvPr/>
                </p:nvSpPr>
                <p:spPr bwMode="auto">
                  <a:xfrm>
                    <a:off x="570" y="192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409" name="Rectangle 120"/>
                  <p:cNvSpPr>
                    <a:spLocks noChangeArrowheads="1"/>
                  </p:cNvSpPr>
                  <p:nvPr/>
                </p:nvSpPr>
                <p:spPr bwMode="auto">
                  <a:xfrm>
                    <a:off x="567" y="1989"/>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410" name="Line 121"/>
                  <p:cNvSpPr>
                    <a:spLocks noChangeShapeType="1"/>
                  </p:cNvSpPr>
                  <p:nvPr/>
                </p:nvSpPr>
                <p:spPr bwMode="auto">
                  <a:xfrm>
                    <a:off x="599" y="1928"/>
                    <a:ext cx="1" cy="59"/>
                  </a:xfrm>
                  <a:prstGeom prst="line">
                    <a:avLst/>
                  </a:prstGeom>
                  <a:noFill/>
                  <a:ln w="3175">
                    <a:solidFill>
                      <a:srgbClr val="000000"/>
                    </a:solidFill>
                    <a:round/>
                    <a:headEnd/>
                    <a:tailEnd/>
                  </a:ln>
                </p:spPr>
                <p:txBody>
                  <a:bodyPr/>
                  <a:lstStyle/>
                  <a:p>
                    <a:endParaRPr lang="en-US"/>
                  </a:p>
                </p:txBody>
              </p:sp>
              <p:sp>
                <p:nvSpPr>
                  <p:cNvPr id="411" name="Line 122"/>
                  <p:cNvSpPr>
                    <a:spLocks noChangeShapeType="1"/>
                  </p:cNvSpPr>
                  <p:nvPr/>
                </p:nvSpPr>
                <p:spPr bwMode="auto">
                  <a:xfrm>
                    <a:off x="570" y="1958"/>
                    <a:ext cx="60" cy="1"/>
                  </a:xfrm>
                  <a:prstGeom prst="line">
                    <a:avLst/>
                  </a:prstGeom>
                  <a:noFill/>
                  <a:ln w="3175">
                    <a:solidFill>
                      <a:srgbClr val="000000"/>
                    </a:solidFill>
                    <a:round/>
                    <a:headEnd/>
                    <a:tailEnd/>
                  </a:ln>
                </p:spPr>
                <p:txBody>
                  <a:bodyPr/>
                  <a:lstStyle/>
                  <a:p>
                    <a:endParaRPr lang="en-US"/>
                  </a:p>
                </p:txBody>
              </p:sp>
            </p:grpSp>
            <p:grpSp>
              <p:nvGrpSpPr>
                <p:cNvPr id="353" name="Group 128"/>
                <p:cNvGrpSpPr>
                  <a:grpSpLocks/>
                </p:cNvGrpSpPr>
                <p:nvPr/>
              </p:nvGrpSpPr>
              <p:grpSpPr bwMode="auto">
                <a:xfrm>
                  <a:off x="864" y="1928"/>
                  <a:ext cx="66" cy="66"/>
                  <a:chOff x="864" y="1928"/>
                  <a:chExt cx="66" cy="66"/>
                </a:xfrm>
              </p:grpSpPr>
              <p:sp>
                <p:nvSpPr>
                  <p:cNvPr id="404" name="Rectangle 124"/>
                  <p:cNvSpPr>
                    <a:spLocks noChangeArrowheads="1"/>
                  </p:cNvSpPr>
                  <p:nvPr/>
                </p:nvSpPr>
                <p:spPr bwMode="auto">
                  <a:xfrm>
                    <a:off x="867" y="192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405" name="Rectangle 125"/>
                  <p:cNvSpPr>
                    <a:spLocks noChangeArrowheads="1"/>
                  </p:cNvSpPr>
                  <p:nvPr/>
                </p:nvSpPr>
                <p:spPr bwMode="auto">
                  <a:xfrm>
                    <a:off x="864" y="1989"/>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406" name="Line 126"/>
                  <p:cNvSpPr>
                    <a:spLocks noChangeShapeType="1"/>
                  </p:cNvSpPr>
                  <p:nvPr/>
                </p:nvSpPr>
                <p:spPr bwMode="auto">
                  <a:xfrm>
                    <a:off x="897" y="1928"/>
                    <a:ext cx="1" cy="59"/>
                  </a:xfrm>
                  <a:prstGeom prst="line">
                    <a:avLst/>
                  </a:prstGeom>
                  <a:noFill/>
                  <a:ln w="3175">
                    <a:solidFill>
                      <a:srgbClr val="000000"/>
                    </a:solidFill>
                    <a:round/>
                    <a:headEnd/>
                    <a:tailEnd/>
                  </a:ln>
                </p:spPr>
                <p:txBody>
                  <a:bodyPr/>
                  <a:lstStyle/>
                  <a:p>
                    <a:endParaRPr lang="en-US"/>
                  </a:p>
                </p:txBody>
              </p:sp>
              <p:sp>
                <p:nvSpPr>
                  <p:cNvPr id="407" name="Line 127"/>
                  <p:cNvSpPr>
                    <a:spLocks noChangeShapeType="1"/>
                  </p:cNvSpPr>
                  <p:nvPr/>
                </p:nvSpPr>
                <p:spPr bwMode="auto">
                  <a:xfrm>
                    <a:off x="867" y="1958"/>
                    <a:ext cx="60" cy="1"/>
                  </a:xfrm>
                  <a:prstGeom prst="line">
                    <a:avLst/>
                  </a:prstGeom>
                  <a:noFill/>
                  <a:ln w="3175">
                    <a:solidFill>
                      <a:srgbClr val="000000"/>
                    </a:solidFill>
                    <a:round/>
                    <a:headEnd/>
                    <a:tailEnd/>
                  </a:ln>
                </p:spPr>
                <p:txBody>
                  <a:bodyPr/>
                  <a:lstStyle/>
                  <a:p>
                    <a:endParaRPr lang="en-US"/>
                  </a:p>
                </p:txBody>
              </p:sp>
            </p:grpSp>
            <p:grpSp>
              <p:nvGrpSpPr>
                <p:cNvPr id="354" name="Group 133"/>
                <p:cNvGrpSpPr>
                  <a:grpSpLocks/>
                </p:cNvGrpSpPr>
                <p:nvPr/>
              </p:nvGrpSpPr>
              <p:grpSpPr bwMode="auto">
                <a:xfrm>
                  <a:off x="417" y="1928"/>
                  <a:ext cx="66" cy="66"/>
                  <a:chOff x="417" y="1928"/>
                  <a:chExt cx="66" cy="66"/>
                </a:xfrm>
              </p:grpSpPr>
              <p:sp>
                <p:nvSpPr>
                  <p:cNvPr id="400" name="Rectangle 129"/>
                  <p:cNvSpPr>
                    <a:spLocks noChangeArrowheads="1"/>
                  </p:cNvSpPr>
                  <p:nvPr/>
                </p:nvSpPr>
                <p:spPr bwMode="auto">
                  <a:xfrm>
                    <a:off x="420" y="192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401" name="Rectangle 130"/>
                  <p:cNvSpPr>
                    <a:spLocks noChangeArrowheads="1"/>
                  </p:cNvSpPr>
                  <p:nvPr/>
                </p:nvSpPr>
                <p:spPr bwMode="auto">
                  <a:xfrm>
                    <a:off x="417" y="1989"/>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402" name="Line 131"/>
                  <p:cNvSpPr>
                    <a:spLocks noChangeShapeType="1"/>
                  </p:cNvSpPr>
                  <p:nvPr/>
                </p:nvSpPr>
                <p:spPr bwMode="auto">
                  <a:xfrm>
                    <a:off x="450" y="1928"/>
                    <a:ext cx="1" cy="59"/>
                  </a:xfrm>
                  <a:prstGeom prst="line">
                    <a:avLst/>
                  </a:prstGeom>
                  <a:noFill/>
                  <a:ln w="3175">
                    <a:solidFill>
                      <a:srgbClr val="000000"/>
                    </a:solidFill>
                    <a:round/>
                    <a:headEnd/>
                    <a:tailEnd/>
                  </a:ln>
                </p:spPr>
                <p:txBody>
                  <a:bodyPr/>
                  <a:lstStyle/>
                  <a:p>
                    <a:endParaRPr lang="en-US"/>
                  </a:p>
                </p:txBody>
              </p:sp>
              <p:sp>
                <p:nvSpPr>
                  <p:cNvPr id="403" name="Line 132"/>
                  <p:cNvSpPr>
                    <a:spLocks noChangeShapeType="1"/>
                  </p:cNvSpPr>
                  <p:nvPr/>
                </p:nvSpPr>
                <p:spPr bwMode="auto">
                  <a:xfrm>
                    <a:off x="420" y="1958"/>
                    <a:ext cx="59" cy="1"/>
                  </a:xfrm>
                  <a:prstGeom prst="line">
                    <a:avLst/>
                  </a:prstGeom>
                  <a:noFill/>
                  <a:ln w="3175">
                    <a:solidFill>
                      <a:srgbClr val="000000"/>
                    </a:solidFill>
                    <a:round/>
                    <a:headEnd/>
                    <a:tailEnd/>
                  </a:ln>
                </p:spPr>
                <p:txBody>
                  <a:bodyPr/>
                  <a:lstStyle/>
                  <a:p>
                    <a:endParaRPr lang="en-US"/>
                  </a:p>
                </p:txBody>
              </p:sp>
            </p:grpSp>
            <p:grpSp>
              <p:nvGrpSpPr>
                <p:cNvPr id="355" name="Group 138"/>
                <p:cNvGrpSpPr>
                  <a:grpSpLocks/>
                </p:cNvGrpSpPr>
                <p:nvPr/>
              </p:nvGrpSpPr>
              <p:grpSpPr bwMode="auto">
                <a:xfrm>
                  <a:off x="643" y="1829"/>
                  <a:ext cx="66" cy="66"/>
                  <a:chOff x="643" y="1829"/>
                  <a:chExt cx="66" cy="66"/>
                </a:xfrm>
              </p:grpSpPr>
              <p:sp>
                <p:nvSpPr>
                  <p:cNvPr id="396" name="Rectangle 134"/>
                  <p:cNvSpPr>
                    <a:spLocks noChangeArrowheads="1"/>
                  </p:cNvSpPr>
                  <p:nvPr/>
                </p:nvSpPr>
                <p:spPr bwMode="auto">
                  <a:xfrm>
                    <a:off x="646" y="1830"/>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97" name="Rectangle 135"/>
                  <p:cNvSpPr>
                    <a:spLocks noChangeArrowheads="1"/>
                  </p:cNvSpPr>
                  <p:nvPr/>
                </p:nvSpPr>
                <p:spPr bwMode="auto">
                  <a:xfrm>
                    <a:off x="643"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98" name="Line 136"/>
                  <p:cNvSpPr>
                    <a:spLocks noChangeShapeType="1"/>
                  </p:cNvSpPr>
                  <p:nvPr/>
                </p:nvSpPr>
                <p:spPr bwMode="auto">
                  <a:xfrm>
                    <a:off x="675" y="1829"/>
                    <a:ext cx="1" cy="59"/>
                  </a:xfrm>
                  <a:prstGeom prst="line">
                    <a:avLst/>
                  </a:prstGeom>
                  <a:noFill/>
                  <a:ln w="3175">
                    <a:solidFill>
                      <a:srgbClr val="000000"/>
                    </a:solidFill>
                    <a:round/>
                    <a:headEnd/>
                    <a:tailEnd/>
                  </a:ln>
                </p:spPr>
                <p:txBody>
                  <a:bodyPr/>
                  <a:lstStyle/>
                  <a:p>
                    <a:endParaRPr lang="en-US"/>
                  </a:p>
                </p:txBody>
              </p:sp>
              <p:sp>
                <p:nvSpPr>
                  <p:cNvPr id="399" name="Line 137"/>
                  <p:cNvSpPr>
                    <a:spLocks noChangeShapeType="1"/>
                  </p:cNvSpPr>
                  <p:nvPr/>
                </p:nvSpPr>
                <p:spPr bwMode="auto">
                  <a:xfrm>
                    <a:off x="646" y="1860"/>
                    <a:ext cx="59" cy="1"/>
                  </a:xfrm>
                  <a:prstGeom prst="line">
                    <a:avLst/>
                  </a:prstGeom>
                  <a:noFill/>
                  <a:ln w="3175">
                    <a:solidFill>
                      <a:srgbClr val="000000"/>
                    </a:solidFill>
                    <a:round/>
                    <a:headEnd/>
                    <a:tailEnd/>
                  </a:ln>
                </p:spPr>
                <p:txBody>
                  <a:bodyPr/>
                  <a:lstStyle/>
                  <a:p>
                    <a:endParaRPr lang="en-US"/>
                  </a:p>
                </p:txBody>
              </p:sp>
            </p:grpSp>
            <p:grpSp>
              <p:nvGrpSpPr>
                <p:cNvPr id="356" name="Group 143"/>
                <p:cNvGrpSpPr>
                  <a:grpSpLocks/>
                </p:cNvGrpSpPr>
                <p:nvPr/>
              </p:nvGrpSpPr>
              <p:grpSpPr bwMode="auto">
                <a:xfrm>
                  <a:off x="716" y="1928"/>
                  <a:ext cx="65" cy="66"/>
                  <a:chOff x="716" y="1928"/>
                  <a:chExt cx="65" cy="66"/>
                </a:xfrm>
              </p:grpSpPr>
              <p:sp>
                <p:nvSpPr>
                  <p:cNvPr id="392" name="Rectangle 139"/>
                  <p:cNvSpPr>
                    <a:spLocks noChangeArrowheads="1"/>
                  </p:cNvSpPr>
                  <p:nvPr/>
                </p:nvSpPr>
                <p:spPr bwMode="auto">
                  <a:xfrm>
                    <a:off x="719" y="1929"/>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393" name="Rectangle 140"/>
                  <p:cNvSpPr>
                    <a:spLocks noChangeArrowheads="1"/>
                  </p:cNvSpPr>
                  <p:nvPr/>
                </p:nvSpPr>
                <p:spPr bwMode="auto">
                  <a:xfrm>
                    <a:off x="716" y="1989"/>
                    <a:ext cx="65" cy="5"/>
                  </a:xfrm>
                  <a:prstGeom prst="rect">
                    <a:avLst/>
                  </a:prstGeom>
                  <a:solidFill>
                    <a:srgbClr val="DDDDDD"/>
                  </a:solidFill>
                  <a:ln w="3175">
                    <a:solidFill>
                      <a:srgbClr val="000000"/>
                    </a:solidFill>
                    <a:miter lim="800000"/>
                    <a:headEnd/>
                    <a:tailEnd/>
                  </a:ln>
                </p:spPr>
                <p:txBody>
                  <a:bodyPr/>
                  <a:lstStyle/>
                  <a:p>
                    <a:endParaRPr lang="en-US"/>
                  </a:p>
                </p:txBody>
              </p:sp>
              <p:sp>
                <p:nvSpPr>
                  <p:cNvPr id="394" name="Line 141"/>
                  <p:cNvSpPr>
                    <a:spLocks noChangeShapeType="1"/>
                  </p:cNvSpPr>
                  <p:nvPr/>
                </p:nvSpPr>
                <p:spPr bwMode="auto">
                  <a:xfrm>
                    <a:off x="748" y="1928"/>
                    <a:ext cx="1" cy="59"/>
                  </a:xfrm>
                  <a:prstGeom prst="line">
                    <a:avLst/>
                  </a:prstGeom>
                  <a:noFill/>
                  <a:ln w="3175">
                    <a:solidFill>
                      <a:srgbClr val="000000"/>
                    </a:solidFill>
                    <a:round/>
                    <a:headEnd/>
                    <a:tailEnd/>
                  </a:ln>
                </p:spPr>
                <p:txBody>
                  <a:bodyPr/>
                  <a:lstStyle/>
                  <a:p>
                    <a:endParaRPr lang="en-US"/>
                  </a:p>
                </p:txBody>
              </p:sp>
              <p:sp>
                <p:nvSpPr>
                  <p:cNvPr id="395" name="Line 142"/>
                  <p:cNvSpPr>
                    <a:spLocks noChangeShapeType="1"/>
                  </p:cNvSpPr>
                  <p:nvPr/>
                </p:nvSpPr>
                <p:spPr bwMode="auto">
                  <a:xfrm>
                    <a:off x="718" y="1958"/>
                    <a:ext cx="60" cy="1"/>
                  </a:xfrm>
                  <a:prstGeom prst="line">
                    <a:avLst/>
                  </a:prstGeom>
                  <a:noFill/>
                  <a:ln w="3175">
                    <a:solidFill>
                      <a:srgbClr val="000000"/>
                    </a:solidFill>
                    <a:round/>
                    <a:headEnd/>
                    <a:tailEnd/>
                  </a:ln>
                </p:spPr>
                <p:txBody>
                  <a:bodyPr/>
                  <a:lstStyle/>
                  <a:p>
                    <a:endParaRPr lang="en-US"/>
                  </a:p>
                </p:txBody>
              </p:sp>
            </p:grpSp>
            <p:grpSp>
              <p:nvGrpSpPr>
                <p:cNvPr id="357" name="Group 148"/>
                <p:cNvGrpSpPr>
                  <a:grpSpLocks/>
                </p:cNvGrpSpPr>
                <p:nvPr/>
              </p:nvGrpSpPr>
              <p:grpSpPr bwMode="auto">
                <a:xfrm>
                  <a:off x="790" y="1928"/>
                  <a:ext cx="66" cy="66"/>
                  <a:chOff x="790" y="1928"/>
                  <a:chExt cx="66" cy="66"/>
                </a:xfrm>
              </p:grpSpPr>
              <p:sp>
                <p:nvSpPr>
                  <p:cNvPr id="388" name="Rectangle 144"/>
                  <p:cNvSpPr>
                    <a:spLocks noChangeArrowheads="1"/>
                  </p:cNvSpPr>
                  <p:nvPr/>
                </p:nvSpPr>
                <p:spPr bwMode="auto">
                  <a:xfrm>
                    <a:off x="793" y="1929"/>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89" name="Rectangle 145"/>
                  <p:cNvSpPr>
                    <a:spLocks noChangeArrowheads="1"/>
                  </p:cNvSpPr>
                  <p:nvPr/>
                </p:nvSpPr>
                <p:spPr bwMode="auto">
                  <a:xfrm>
                    <a:off x="790" y="1989"/>
                    <a:ext cx="66" cy="5"/>
                  </a:xfrm>
                  <a:prstGeom prst="rect">
                    <a:avLst/>
                  </a:prstGeom>
                  <a:solidFill>
                    <a:srgbClr val="DDDDDD"/>
                  </a:solidFill>
                  <a:ln w="3175">
                    <a:solidFill>
                      <a:srgbClr val="000000"/>
                    </a:solidFill>
                    <a:miter lim="800000"/>
                    <a:headEnd/>
                    <a:tailEnd/>
                  </a:ln>
                </p:spPr>
                <p:txBody>
                  <a:bodyPr/>
                  <a:lstStyle/>
                  <a:p>
                    <a:endParaRPr lang="en-US"/>
                  </a:p>
                </p:txBody>
              </p:sp>
              <p:sp>
                <p:nvSpPr>
                  <p:cNvPr id="390" name="Line 146"/>
                  <p:cNvSpPr>
                    <a:spLocks noChangeShapeType="1"/>
                  </p:cNvSpPr>
                  <p:nvPr/>
                </p:nvSpPr>
                <p:spPr bwMode="auto">
                  <a:xfrm>
                    <a:off x="823" y="1928"/>
                    <a:ext cx="1" cy="59"/>
                  </a:xfrm>
                  <a:prstGeom prst="line">
                    <a:avLst/>
                  </a:prstGeom>
                  <a:noFill/>
                  <a:ln w="3175">
                    <a:solidFill>
                      <a:srgbClr val="000000"/>
                    </a:solidFill>
                    <a:round/>
                    <a:headEnd/>
                    <a:tailEnd/>
                  </a:ln>
                </p:spPr>
                <p:txBody>
                  <a:bodyPr/>
                  <a:lstStyle/>
                  <a:p>
                    <a:endParaRPr lang="en-US"/>
                  </a:p>
                </p:txBody>
              </p:sp>
              <p:sp>
                <p:nvSpPr>
                  <p:cNvPr id="391" name="Line 147"/>
                  <p:cNvSpPr>
                    <a:spLocks noChangeShapeType="1"/>
                  </p:cNvSpPr>
                  <p:nvPr/>
                </p:nvSpPr>
                <p:spPr bwMode="auto">
                  <a:xfrm>
                    <a:off x="793" y="1958"/>
                    <a:ext cx="60" cy="1"/>
                  </a:xfrm>
                  <a:prstGeom prst="line">
                    <a:avLst/>
                  </a:prstGeom>
                  <a:noFill/>
                  <a:ln w="3175">
                    <a:solidFill>
                      <a:srgbClr val="000000"/>
                    </a:solidFill>
                    <a:round/>
                    <a:headEnd/>
                    <a:tailEnd/>
                  </a:ln>
                </p:spPr>
                <p:txBody>
                  <a:bodyPr/>
                  <a:lstStyle/>
                  <a:p>
                    <a:endParaRPr lang="en-US"/>
                  </a:p>
                </p:txBody>
              </p:sp>
            </p:grpSp>
            <p:grpSp>
              <p:nvGrpSpPr>
                <p:cNvPr id="358" name="Group 153"/>
                <p:cNvGrpSpPr>
                  <a:grpSpLocks/>
                </p:cNvGrpSpPr>
                <p:nvPr/>
              </p:nvGrpSpPr>
              <p:grpSpPr bwMode="auto">
                <a:xfrm>
                  <a:off x="493" y="1829"/>
                  <a:ext cx="66" cy="66"/>
                  <a:chOff x="493" y="1829"/>
                  <a:chExt cx="66" cy="66"/>
                </a:xfrm>
              </p:grpSpPr>
              <p:sp>
                <p:nvSpPr>
                  <p:cNvPr id="384" name="Rectangle 149"/>
                  <p:cNvSpPr>
                    <a:spLocks noChangeArrowheads="1"/>
                  </p:cNvSpPr>
                  <p:nvPr/>
                </p:nvSpPr>
                <p:spPr bwMode="auto">
                  <a:xfrm>
                    <a:off x="496" y="1830"/>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385" name="Rectangle 150"/>
                  <p:cNvSpPr>
                    <a:spLocks noChangeArrowheads="1"/>
                  </p:cNvSpPr>
                  <p:nvPr/>
                </p:nvSpPr>
                <p:spPr bwMode="auto">
                  <a:xfrm>
                    <a:off x="493"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86" name="Line 151"/>
                  <p:cNvSpPr>
                    <a:spLocks noChangeShapeType="1"/>
                  </p:cNvSpPr>
                  <p:nvPr/>
                </p:nvSpPr>
                <p:spPr bwMode="auto">
                  <a:xfrm>
                    <a:off x="525" y="1829"/>
                    <a:ext cx="1" cy="59"/>
                  </a:xfrm>
                  <a:prstGeom prst="line">
                    <a:avLst/>
                  </a:prstGeom>
                  <a:noFill/>
                  <a:ln w="3175">
                    <a:solidFill>
                      <a:srgbClr val="000000"/>
                    </a:solidFill>
                    <a:round/>
                    <a:headEnd/>
                    <a:tailEnd/>
                  </a:ln>
                </p:spPr>
                <p:txBody>
                  <a:bodyPr/>
                  <a:lstStyle/>
                  <a:p>
                    <a:endParaRPr lang="en-US"/>
                  </a:p>
                </p:txBody>
              </p:sp>
              <p:sp>
                <p:nvSpPr>
                  <p:cNvPr id="387" name="Line 152"/>
                  <p:cNvSpPr>
                    <a:spLocks noChangeShapeType="1"/>
                  </p:cNvSpPr>
                  <p:nvPr/>
                </p:nvSpPr>
                <p:spPr bwMode="auto">
                  <a:xfrm>
                    <a:off x="496" y="1860"/>
                    <a:ext cx="59" cy="1"/>
                  </a:xfrm>
                  <a:prstGeom prst="line">
                    <a:avLst/>
                  </a:prstGeom>
                  <a:noFill/>
                  <a:ln w="3175">
                    <a:solidFill>
                      <a:srgbClr val="000000"/>
                    </a:solidFill>
                    <a:round/>
                    <a:headEnd/>
                    <a:tailEnd/>
                  </a:ln>
                </p:spPr>
                <p:txBody>
                  <a:bodyPr/>
                  <a:lstStyle/>
                  <a:p>
                    <a:endParaRPr lang="en-US"/>
                  </a:p>
                </p:txBody>
              </p:sp>
            </p:grpSp>
            <p:grpSp>
              <p:nvGrpSpPr>
                <p:cNvPr id="359" name="Group 158"/>
                <p:cNvGrpSpPr>
                  <a:grpSpLocks/>
                </p:cNvGrpSpPr>
                <p:nvPr/>
              </p:nvGrpSpPr>
              <p:grpSpPr bwMode="auto">
                <a:xfrm>
                  <a:off x="568" y="1829"/>
                  <a:ext cx="66" cy="66"/>
                  <a:chOff x="568" y="1829"/>
                  <a:chExt cx="66" cy="66"/>
                </a:xfrm>
              </p:grpSpPr>
              <p:sp>
                <p:nvSpPr>
                  <p:cNvPr id="380" name="Rectangle 154"/>
                  <p:cNvSpPr>
                    <a:spLocks noChangeArrowheads="1"/>
                  </p:cNvSpPr>
                  <p:nvPr/>
                </p:nvSpPr>
                <p:spPr bwMode="auto">
                  <a:xfrm>
                    <a:off x="571" y="1830"/>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81" name="Rectangle 155"/>
                  <p:cNvSpPr>
                    <a:spLocks noChangeArrowheads="1"/>
                  </p:cNvSpPr>
                  <p:nvPr/>
                </p:nvSpPr>
                <p:spPr bwMode="auto">
                  <a:xfrm>
                    <a:off x="568"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82" name="Line 156"/>
                  <p:cNvSpPr>
                    <a:spLocks noChangeShapeType="1"/>
                  </p:cNvSpPr>
                  <p:nvPr/>
                </p:nvSpPr>
                <p:spPr bwMode="auto">
                  <a:xfrm>
                    <a:off x="601" y="1829"/>
                    <a:ext cx="1" cy="59"/>
                  </a:xfrm>
                  <a:prstGeom prst="line">
                    <a:avLst/>
                  </a:prstGeom>
                  <a:noFill/>
                  <a:ln w="3175">
                    <a:solidFill>
                      <a:srgbClr val="000000"/>
                    </a:solidFill>
                    <a:round/>
                    <a:headEnd/>
                    <a:tailEnd/>
                  </a:ln>
                </p:spPr>
                <p:txBody>
                  <a:bodyPr/>
                  <a:lstStyle/>
                  <a:p>
                    <a:endParaRPr lang="en-US"/>
                  </a:p>
                </p:txBody>
              </p:sp>
              <p:sp>
                <p:nvSpPr>
                  <p:cNvPr id="383" name="Line 157"/>
                  <p:cNvSpPr>
                    <a:spLocks noChangeShapeType="1"/>
                  </p:cNvSpPr>
                  <p:nvPr/>
                </p:nvSpPr>
                <p:spPr bwMode="auto">
                  <a:xfrm>
                    <a:off x="571" y="1860"/>
                    <a:ext cx="59" cy="1"/>
                  </a:xfrm>
                  <a:prstGeom prst="line">
                    <a:avLst/>
                  </a:prstGeom>
                  <a:noFill/>
                  <a:ln w="3175">
                    <a:solidFill>
                      <a:srgbClr val="000000"/>
                    </a:solidFill>
                    <a:round/>
                    <a:headEnd/>
                    <a:tailEnd/>
                  </a:ln>
                </p:spPr>
                <p:txBody>
                  <a:bodyPr/>
                  <a:lstStyle/>
                  <a:p>
                    <a:endParaRPr lang="en-US"/>
                  </a:p>
                </p:txBody>
              </p:sp>
            </p:grpSp>
            <p:grpSp>
              <p:nvGrpSpPr>
                <p:cNvPr id="360" name="Group 163"/>
                <p:cNvGrpSpPr>
                  <a:grpSpLocks/>
                </p:cNvGrpSpPr>
                <p:nvPr/>
              </p:nvGrpSpPr>
              <p:grpSpPr bwMode="auto">
                <a:xfrm>
                  <a:off x="865" y="1829"/>
                  <a:ext cx="66" cy="66"/>
                  <a:chOff x="865" y="1829"/>
                  <a:chExt cx="66" cy="66"/>
                </a:xfrm>
              </p:grpSpPr>
              <p:sp>
                <p:nvSpPr>
                  <p:cNvPr id="376" name="Rectangle 159"/>
                  <p:cNvSpPr>
                    <a:spLocks noChangeArrowheads="1"/>
                  </p:cNvSpPr>
                  <p:nvPr/>
                </p:nvSpPr>
                <p:spPr bwMode="auto">
                  <a:xfrm>
                    <a:off x="868" y="1830"/>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77" name="Rectangle 160"/>
                  <p:cNvSpPr>
                    <a:spLocks noChangeArrowheads="1"/>
                  </p:cNvSpPr>
                  <p:nvPr/>
                </p:nvSpPr>
                <p:spPr bwMode="auto">
                  <a:xfrm>
                    <a:off x="865"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78" name="Line 161"/>
                  <p:cNvSpPr>
                    <a:spLocks noChangeShapeType="1"/>
                  </p:cNvSpPr>
                  <p:nvPr/>
                </p:nvSpPr>
                <p:spPr bwMode="auto">
                  <a:xfrm>
                    <a:off x="898" y="1829"/>
                    <a:ext cx="1" cy="59"/>
                  </a:xfrm>
                  <a:prstGeom prst="line">
                    <a:avLst/>
                  </a:prstGeom>
                  <a:noFill/>
                  <a:ln w="3175">
                    <a:solidFill>
                      <a:srgbClr val="000000"/>
                    </a:solidFill>
                    <a:round/>
                    <a:headEnd/>
                    <a:tailEnd/>
                  </a:ln>
                </p:spPr>
                <p:txBody>
                  <a:bodyPr/>
                  <a:lstStyle/>
                  <a:p>
                    <a:endParaRPr lang="en-US"/>
                  </a:p>
                </p:txBody>
              </p:sp>
              <p:sp>
                <p:nvSpPr>
                  <p:cNvPr id="379" name="Line 162"/>
                  <p:cNvSpPr>
                    <a:spLocks noChangeShapeType="1"/>
                  </p:cNvSpPr>
                  <p:nvPr/>
                </p:nvSpPr>
                <p:spPr bwMode="auto">
                  <a:xfrm>
                    <a:off x="868" y="1860"/>
                    <a:ext cx="60" cy="1"/>
                  </a:xfrm>
                  <a:prstGeom prst="line">
                    <a:avLst/>
                  </a:prstGeom>
                  <a:noFill/>
                  <a:ln w="3175">
                    <a:solidFill>
                      <a:srgbClr val="000000"/>
                    </a:solidFill>
                    <a:round/>
                    <a:headEnd/>
                    <a:tailEnd/>
                  </a:ln>
                </p:spPr>
                <p:txBody>
                  <a:bodyPr/>
                  <a:lstStyle/>
                  <a:p>
                    <a:endParaRPr lang="en-US"/>
                  </a:p>
                </p:txBody>
              </p:sp>
            </p:grpSp>
            <p:grpSp>
              <p:nvGrpSpPr>
                <p:cNvPr id="361" name="Group 168"/>
                <p:cNvGrpSpPr>
                  <a:grpSpLocks/>
                </p:cNvGrpSpPr>
                <p:nvPr/>
              </p:nvGrpSpPr>
              <p:grpSpPr bwMode="auto">
                <a:xfrm>
                  <a:off x="418" y="1829"/>
                  <a:ext cx="66" cy="66"/>
                  <a:chOff x="418" y="1829"/>
                  <a:chExt cx="66" cy="66"/>
                </a:xfrm>
              </p:grpSpPr>
              <p:sp>
                <p:nvSpPr>
                  <p:cNvPr id="372" name="Rectangle 164"/>
                  <p:cNvSpPr>
                    <a:spLocks noChangeArrowheads="1"/>
                  </p:cNvSpPr>
                  <p:nvPr/>
                </p:nvSpPr>
                <p:spPr bwMode="auto">
                  <a:xfrm>
                    <a:off x="421" y="1830"/>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73" name="Rectangle 165"/>
                  <p:cNvSpPr>
                    <a:spLocks noChangeArrowheads="1"/>
                  </p:cNvSpPr>
                  <p:nvPr/>
                </p:nvSpPr>
                <p:spPr bwMode="auto">
                  <a:xfrm>
                    <a:off x="418"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74" name="Line 166"/>
                  <p:cNvSpPr>
                    <a:spLocks noChangeShapeType="1"/>
                  </p:cNvSpPr>
                  <p:nvPr/>
                </p:nvSpPr>
                <p:spPr bwMode="auto">
                  <a:xfrm>
                    <a:off x="450" y="1829"/>
                    <a:ext cx="1" cy="59"/>
                  </a:xfrm>
                  <a:prstGeom prst="line">
                    <a:avLst/>
                  </a:prstGeom>
                  <a:noFill/>
                  <a:ln w="3175">
                    <a:solidFill>
                      <a:srgbClr val="000000"/>
                    </a:solidFill>
                    <a:round/>
                    <a:headEnd/>
                    <a:tailEnd/>
                  </a:ln>
                </p:spPr>
                <p:txBody>
                  <a:bodyPr/>
                  <a:lstStyle/>
                  <a:p>
                    <a:endParaRPr lang="en-US"/>
                  </a:p>
                </p:txBody>
              </p:sp>
              <p:sp>
                <p:nvSpPr>
                  <p:cNvPr id="375" name="Line 167"/>
                  <p:cNvSpPr>
                    <a:spLocks noChangeShapeType="1"/>
                  </p:cNvSpPr>
                  <p:nvPr/>
                </p:nvSpPr>
                <p:spPr bwMode="auto">
                  <a:xfrm>
                    <a:off x="421" y="1860"/>
                    <a:ext cx="60" cy="1"/>
                  </a:xfrm>
                  <a:prstGeom prst="line">
                    <a:avLst/>
                  </a:prstGeom>
                  <a:noFill/>
                  <a:ln w="3175">
                    <a:solidFill>
                      <a:srgbClr val="000000"/>
                    </a:solidFill>
                    <a:round/>
                    <a:headEnd/>
                    <a:tailEnd/>
                  </a:ln>
                </p:spPr>
                <p:txBody>
                  <a:bodyPr/>
                  <a:lstStyle/>
                  <a:p>
                    <a:endParaRPr lang="en-US"/>
                  </a:p>
                </p:txBody>
              </p:sp>
            </p:grpSp>
            <p:grpSp>
              <p:nvGrpSpPr>
                <p:cNvPr id="362" name="Group 173"/>
                <p:cNvGrpSpPr>
                  <a:grpSpLocks/>
                </p:cNvGrpSpPr>
                <p:nvPr/>
              </p:nvGrpSpPr>
              <p:grpSpPr bwMode="auto">
                <a:xfrm>
                  <a:off x="716" y="1829"/>
                  <a:ext cx="66" cy="66"/>
                  <a:chOff x="716" y="1829"/>
                  <a:chExt cx="66" cy="66"/>
                </a:xfrm>
              </p:grpSpPr>
              <p:sp>
                <p:nvSpPr>
                  <p:cNvPr id="368" name="Rectangle 169"/>
                  <p:cNvSpPr>
                    <a:spLocks noChangeArrowheads="1"/>
                  </p:cNvSpPr>
                  <p:nvPr/>
                </p:nvSpPr>
                <p:spPr bwMode="auto">
                  <a:xfrm>
                    <a:off x="719" y="1830"/>
                    <a:ext cx="60" cy="59"/>
                  </a:xfrm>
                  <a:prstGeom prst="rect">
                    <a:avLst/>
                  </a:prstGeom>
                  <a:solidFill>
                    <a:srgbClr val="DDDDDD"/>
                  </a:solidFill>
                  <a:ln w="3175">
                    <a:solidFill>
                      <a:srgbClr val="000000"/>
                    </a:solidFill>
                    <a:miter lim="800000"/>
                    <a:headEnd/>
                    <a:tailEnd/>
                  </a:ln>
                </p:spPr>
                <p:txBody>
                  <a:bodyPr/>
                  <a:lstStyle/>
                  <a:p>
                    <a:endParaRPr lang="en-US"/>
                  </a:p>
                </p:txBody>
              </p:sp>
              <p:sp>
                <p:nvSpPr>
                  <p:cNvPr id="369" name="Rectangle 170"/>
                  <p:cNvSpPr>
                    <a:spLocks noChangeArrowheads="1"/>
                  </p:cNvSpPr>
                  <p:nvPr/>
                </p:nvSpPr>
                <p:spPr bwMode="auto">
                  <a:xfrm>
                    <a:off x="716"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70" name="Line 171"/>
                  <p:cNvSpPr>
                    <a:spLocks noChangeShapeType="1"/>
                  </p:cNvSpPr>
                  <p:nvPr/>
                </p:nvSpPr>
                <p:spPr bwMode="auto">
                  <a:xfrm>
                    <a:off x="749" y="1829"/>
                    <a:ext cx="1" cy="59"/>
                  </a:xfrm>
                  <a:prstGeom prst="line">
                    <a:avLst/>
                  </a:prstGeom>
                  <a:noFill/>
                  <a:ln w="3175">
                    <a:solidFill>
                      <a:srgbClr val="000000"/>
                    </a:solidFill>
                    <a:round/>
                    <a:headEnd/>
                    <a:tailEnd/>
                  </a:ln>
                </p:spPr>
                <p:txBody>
                  <a:bodyPr/>
                  <a:lstStyle/>
                  <a:p>
                    <a:endParaRPr lang="en-US"/>
                  </a:p>
                </p:txBody>
              </p:sp>
              <p:sp>
                <p:nvSpPr>
                  <p:cNvPr id="371" name="Line 172"/>
                  <p:cNvSpPr>
                    <a:spLocks noChangeShapeType="1"/>
                  </p:cNvSpPr>
                  <p:nvPr/>
                </p:nvSpPr>
                <p:spPr bwMode="auto">
                  <a:xfrm>
                    <a:off x="719" y="1860"/>
                    <a:ext cx="60" cy="1"/>
                  </a:xfrm>
                  <a:prstGeom prst="line">
                    <a:avLst/>
                  </a:prstGeom>
                  <a:noFill/>
                  <a:ln w="3175">
                    <a:solidFill>
                      <a:srgbClr val="000000"/>
                    </a:solidFill>
                    <a:round/>
                    <a:headEnd/>
                    <a:tailEnd/>
                  </a:ln>
                </p:spPr>
                <p:txBody>
                  <a:bodyPr/>
                  <a:lstStyle/>
                  <a:p>
                    <a:endParaRPr lang="en-US"/>
                  </a:p>
                </p:txBody>
              </p:sp>
            </p:grpSp>
            <p:grpSp>
              <p:nvGrpSpPr>
                <p:cNvPr id="363" name="Group 178"/>
                <p:cNvGrpSpPr>
                  <a:grpSpLocks/>
                </p:cNvGrpSpPr>
                <p:nvPr/>
              </p:nvGrpSpPr>
              <p:grpSpPr bwMode="auto">
                <a:xfrm>
                  <a:off x="791" y="1829"/>
                  <a:ext cx="66" cy="66"/>
                  <a:chOff x="791" y="1829"/>
                  <a:chExt cx="66" cy="66"/>
                </a:xfrm>
              </p:grpSpPr>
              <p:sp>
                <p:nvSpPr>
                  <p:cNvPr id="364" name="Rectangle 174"/>
                  <p:cNvSpPr>
                    <a:spLocks noChangeArrowheads="1"/>
                  </p:cNvSpPr>
                  <p:nvPr/>
                </p:nvSpPr>
                <p:spPr bwMode="auto">
                  <a:xfrm>
                    <a:off x="794" y="1830"/>
                    <a:ext cx="59" cy="59"/>
                  </a:xfrm>
                  <a:prstGeom prst="rect">
                    <a:avLst/>
                  </a:prstGeom>
                  <a:solidFill>
                    <a:srgbClr val="DDDDDD"/>
                  </a:solidFill>
                  <a:ln w="3175">
                    <a:solidFill>
                      <a:srgbClr val="000000"/>
                    </a:solidFill>
                    <a:miter lim="800000"/>
                    <a:headEnd/>
                    <a:tailEnd/>
                  </a:ln>
                </p:spPr>
                <p:txBody>
                  <a:bodyPr/>
                  <a:lstStyle/>
                  <a:p>
                    <a:endParaRPr lang="en-US"/>
                  </a:p>
                </p:txBody>
              </p:sp>
              <p:sp>
                <p:nvSpPr>
                  <p:cNvPr id="365" name="Rectangle 175"/>
                  <p:cNvSpPr>
                    <a:spLocks noChangeArrowheads="1"/>
                  </p:cNvSpPr>
                  <p:nvPr/>
                </p:nvSpPr>
                <p:spPr bwMode="auto">
                  <a:xfrm>
                    <a:off x="791" y="1891"/>
                    <a:ext cx="66" cy="4"/>
                  </a:xfrm>
                  <a:prstGeom prst="rect">
                    <a:avLst/>
                  </a:prstGeom>
                  <a:solidFill>
                    <a:srgbClr val="DDDDDD"/>
                  </a:solidFill>
                  <a:ln w="3175">
                    <a:solidFill>
                      <a:srgbClr val="000000"/>
                    </a:solidFill>
                    <a:miter lim="800000"/>
                    <a:headEnd/>
                    <a:tailEnd/>
                  </a:ln>
                </p:spPr>
                <p:txBody>
                  <a:bodyPr/>
                  <a:lstStyle/>
                  <a:p>
                    <a:endParaRPr lang="en-US"/>
                  </a:p>
                </p:txBody>
              </p:sp>
              <p:sp>
                <p:nvSpPr>
                  <p:cNvPr id="366" name="Line 176"/>
                  <p:cNvSpPr>
                    <a:spLocks noChangeShapeType="1"/>
                  </p:cNvSpPr>
                  <p:nvPr/>
                </p:nvSpPr>
                <p:spPr bwMode="auto">
                  <a:xfrm>
                    <a:off x="823" y="1829"/>
                    <a:ext cx="1" cy="59"/>
                  </a:xfrm>
                  <a:prstGeom prst="line">
                    <a:avLst/>
                  </a:prstGeom>
                  <a:noFill/>
                  <a:ln w="3175">
                    <a:solidFill>
                      <a:srgbClr val="000000"/>
                    </a:solidFill>
                    <a:round/>
                    <a:headEnd/>
                    <a:tailEnd/>
                  </a:ln>
                </p:spPr>
                <p:txBody>
                  <a:bodyPr/>
                  <a:lstStyle/>
                  <a:p>
                    <a:endParaRPr lang="en-US"/>
                  </a:p>
                </p:txBody>
              </p:sp>
              <p:sp>
                <p:nvSpPr>
                  <p:cNvPr id="367" name="Line 177"/>
                  <p:cNvSpPr>
                    <a:spLocks noChangeShapeType="1"/>
                  </p:cNvSpPr>
                  <p:nvPr/>
                </p:nvSpPr>
                <p:spPr bwMode="auto">
                  <a:xfrm>
                    <a:off x="794" y="1860"/>
                    <a:ext cx="59" cy="1"/>
                  </a:xfrm>
                  <a:prstGeom prst="line">
                    <a:avLst/>
                  </a:prstGeom>
                  <a:noFill/>
                  <a:ln w="3175">
                    <a:solidFill>
                      <a:srgbClr val="000000"/>
                    </a:solidFill>
                    <a:round/>
                    <a:headEnd/>
                    <a:tailEnd/>
                  </a:ln>
                </p:spPr>
                <p:txBody>
                  <a:bodyPr/>
                  <a:lstStyle/>
                  <a:p>
                    <a:endParaRPr lang="en-US"/>
                  </a:p>
                </p:txBody>
              </p:sp>
            </p:grpSp>
          </p:grpSp>
          <p:grpSp>
            <p:nvGrpSpPr>
              <p:cNvPr id="347" name="Group 183"/>
              <p:cNvGrpSpPr>
                <a:grpSpLocks/>
              </p:cNvGrpSpPr>
              <p:nvPr/>
            </p:nvGrpSpPr>
            <p:grpSpPr bwMode="auto">
              <a:xfrm>
                <a:off x="644" y="1923"/>
                <a:ext cx="62" cy="90"/>
                <a:chOff x="644" y="1923"/>
                <a:chExt cx="62" cy="90"/>
              </a:xfrm>
            </p:grpSpPr>
            <p:sp>
              <p:nvSpPr>
                <p:cNvPr id="348" name="Rectangle 180"/>
                <p:cNvSpPr>
                  <a:spLocks noChangeArrowheads="1"/>
                </p:cNvSpPr>
                <p:nvPr/>
              </p:nvSpPr>
              <p:spPr bwMode="auto">
                <a:xfrm>
                  <a:off x="644" y="1923"/>
                  <a:ext cx="62" cy="90"/>
                </a:xfrm>
                <a:prstGeom prst="rect">
                  <a:avLst/>
                </a:prstGeom>
                <a:solidFill>
                  <a:srgbClr val="DDDDDD"/>
                </a:solidFill>
                <a:ln w="3175">
                  <a:solidFill>
                    <a:srgbClr val="000000"/>
                  </a:solidFill>
                  <a:miter lim="800000"/>
                  <a:headEnd/>
                  <a:tailEnd/>
                </a:ln>
              </p:spPr>
              <p:txBody>
                <a:bodyPr/>
                <a:lstStyle/>
                <a:p>
                  <a:endParaRPr lang="en-US"/>
                </a:p>
              </p:txBody>
            </p:sp>
            <p:sp>
              <p:nvSpPr>
                <p:cNvPr id="349" name="Rectangle 181"/>
                <p:cNvSpPr>
                  <a:spLocks noChangeArrowheads="1"/>
                </p:cNvSpPr>
                <p:nvPr/>
              </p:nvSpPr>
              <p:spPr bwMode="auto">
                <a:xfrm>
                  <a:off x="650" y="1932"/>
                  <a:ext cx="48" cy="75"/>
                </a:xfrm>
                <a:prstGeom prst="rect">
                  <a:avLst/>
                </a:prstGeom>
                <a:solidFill>
                  <a:srgbClr val="DDDDDD"/>
                </a:solidFill>
                <a:ln w="3175">
                  <a:solidFill>
                    <a:srgbClr val="000000"/>
                  </a:solidFill>
                  <a:miter lim="800000"/>
                  <a:headEnd/>
                  <a:tailEnd/>
                </a:ln>
              </p:spPr>
              <p:txBody>
                <a:bodyPr/>
                <a:lstStyle/>
                <a:p>
                  <a:endParaRPr lang="en-US"/>
                </a:p>
              </p:txBody>
            </p:sp>
            <p:sp>
              <p:nvSpPr>
                <p:cNvPr id="350" name="Oval 182"/>
                <p:cNvSpPr>
                  <a:spLocks noChangeArrowheads="1"/>
                </p:cNvSpPr>
                <p:nvPr/>
              </p:nvSpPr>
              <p:spPr bwMode="auto">
                <a:xfrm>
                  <a:off x="689" y="1969"/>
                  <a:ext cx="3" cy="3"/>
                </a:xfrm>
                <a:prstGeom prst="ellipse">
                  <a:avLst/>
                </a:prstGeom>
                <a:solidFill>
                  <a:srgbClr val="DDDDDD"/>
                </a:solidFill>
                <a:ln w="3175">
                  <a:solidFill>
                    <a:srgbClr val="000000"/>
                  </a:solidFill>
                  <a:round/>
                  <a:headEnd/>
                  <a:tailEnd/>
                </a:ln>
              </p:spPr>
              <p:txBody>
                <a:bodyPr/>
                <a:lstStyle/>
                <a:p>
                  <a:endParaRPr lang="en-US"/>
                </a:p>
              </p:txBody>
            </p:sp>
          </p:grpSp>
        </p:grpSp>
      </p:grpSp>
      <p:sp>
        <p:nvSpPr>
          <p:cNvPr id="443" name="Text Box 79"/>
          <p:cNvSpPr txBox="1">
            <a:spLocks noChangeArrowheads="1"/>
          </p:cNvSpPr>
          <p:nvPr/>
        </p:nvSpPr>
        <p:spPr bwMode="auto">
          <a:xfrm>
            <a:off x="1701800" y="4052852"/>
            <a:ext cx="590550" cy="274638"/>
          </a:xfrm>
          <a:prstGeom prst="rect">
            <a:avLst/>
          </a:prstGeom>
          <a:noFill/>
          <a:ln w="9525">
            <a:noFill/>
            <a:miter lim="800000"/>
            <a:headEnd/>
            <a:tailEnd/>
          </a:ln>
          <a:effectLst/>
        </p:spPr>
        <p:txBody>
          <a:bodyPr wrap="none">
            <a:spAutoFit/>
          </a:bodyPr>
          <a:lstStyle/>
          <a:p>
            <a:pPr algn="l"/>
            <a:r>
              <a:rPr lang="en-US" sz="1200">
                <a:solidFill>
                  <a:srgbClr val="000000"/>
                </a:solidFill>
                <a:effectLst/>
                <a:latin typeface="Arial" pitchFamily="34" charset="0"/>
              </a:rPr>
              <a:t>LANL</a:t>
            </a:r>
          </a:p>
        </p:txBody>
      </p:sp>
      <p:sp>
        <p:nvSpPr>
          <p:cNvPr id="444" name="Text Box 80"/>
          <p:cNvSpPr txBox="1">
            <a:spLocks noChangeArrowheads="1"/>
          </p:cNvSpPr>
          <p:nvPr/>
        </p:nvSpPr>
        <p:spPr bwMode="auto">
          <a:xfrm>
            <a:off x="4000500" y="5322852"/>
            <a:ext cx="488950" cy="274638"/>
          </a:xfrm>
          <a:prstGeom prst="rect">
            <a:avLst/>
          </a:prstGeom>
          <a:noFill/>
          <a:ln w="9525">
            <a:noFill/>
            <a:miter lim="800000"/>
            <a:headEnd/>
            <a:tailEnd/>
          </a:ln>
          <a:effectLst/>
        </p:spPr>
        <p:txBody>
          <a:bodyPr wrap="none">
            <a:spAutoFit/>
          </a:bodyPr>
          <a:lstStyle/>
          <a:p>
            <a:pPr algn="l"/>
            <a:r>
              <a:rPr lang="en-US" sz="1200">
                <a:solidFill>
                  <a:srgbClr val="000000"/>
                </a:solidFill>
                <a:effectLst/>
                <a:latin typeface="Arial" pitchFamily="34" charset="0"/>
              </a:rPr>
              <a:t>SNL</a:t>
            </a:r>
          </a:p>
        </p:txBody>
      </p:sp>
      <p:sp>
        <p:nvSpPr>
          <p:cNvPr id="445" name="Text Box 81"/>
          <p:cNvSpPr txBox="1">
            <a:spLocks noChangeArrowheads="1"/>
          </p:cNvSpPr>
          <p:nvPr/>
        </p:nvSpPr>
        <p:spPr bwMode="auto">
          <a:xfrm>
            <a:off x="622300" y="5018052"/>
            <a:ext cx="574675" cy="274638"/>
          </a:xfrm>
          <a:prstGeom prst="rect">
            <a:avLst/>
          </a:prstGeom>
          <a:noFill/>
          <a:ln w="9525">
            <a:noFill/>
            <a:miter lim="800000"/>
            <a:headEnd/>
            <a:tailEnd/>
          </a:ln>
          <a:effectLst/>
        </p:spPr>
        <p:txBody>
          <a:bodyPr wrap="none">
            <a:spAutoFit/>
          </a:bodyPr>
          <a:lstStyle/>
          <a:p>
            <a:pPr algn="l"/>
            <a:r>
              <a:rPr lang="en-US" sz="1200">
                <a:solidFill>
                  <a:srgbClr val="000000"/>
                </a:solidFill>
                <a:effectLst/>
                <a:latin typeface="Arial" pitchFamily="34" charset="0"/>
              </a:rPr>
              <a:t>LLNL</a:t>
            </a:r>
          </a:p>
        </p:txBody>
      </p:sp>
      <p:sp>
        <p:nvSpPr>
          <p:cNvPr id="446" name="Oval 82"/>
          <p:cNvSpPr>
            <a:spLocks noChangeArrowheads="1"/>
          </p:cNvSpPr>
          <p:nvPr/>
        </p:nvSpPr>
        <p:spPr bwMode="auto">
          <a:xfrm>
            <a:off x="4908550" y="1933540"/>
            <a:ext cx="4113213" cy="4113212"/>
          </a:xfrm>
          <a:prstGeom prst="ellipse">
            <a:avLst/>
          </a:prstGeom>
          <a:noFill/>
          <a:ln w="25400">
            <a:solidFill>
              <a:srgbClr val="0000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176871"/>
            <a:ext cx="9144000" cy="1143000"/>
          </a:xfrm>
        </p:spPr>
        <p:txBody>
          <a:bodyPr/>
          <a:lstStyle/>
          <a:p>
            <a:pPr eaLnBrk="1" hangingPunct="1"/>
            <a:r>
              <a:rPr lang="en-US" dirty="0" smtClean="0">
                <a:latin typeface="Arial" charset="0"/>
                <a:cs typeface="Arial" charset="0"/>
              </a:rPr>
              <a:t>The Campaign for </a:t>
            </a:r>
            <a:r>
              <a:rPr lang="en-US" dirty="0" err="1" smtClean="0">
                <a:latin typeface="Arial" charset="0"/>
                <a:cs typeface="Arial" charset="0"/>
              </a:rPr>
              <a:t>SciDAC</a:t>
            </a:r>
            <a:r>
              <a:rPr lang="en-US" dirty="0" smtClean="0">
                <a:latin typeface="Arial" charset="0"/>
                <a:cs typeface="Arial" charset="0"/>
              </a:rPr>
              <a:t/>
            </a:r>
            <a:br>
              <a:rPr lang="en-US" dirty="0" smtClean="0">
                <a:latin typeface="Arial" charset="0"/>
                <a:cs typeface="Arial" charset="0"/>
              </a:rPr>
            </a:br>
            <a:r>
              <a:rPr lang="en-US" sz="1800" dirty="0" smtClean="0">
                <a:latin typeface="Arial" charset="0"/>
                <a:cs typeface="Arial" charset="0"/>
              </a:rPr>
              <a:t>(~20 Hill contacts, mostly personal visits in 2 months)</a:t>
            </a: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21</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pic>
        <p:nvPicPr>
          <p:cNvPr id="72706" name="Picture 2"/>
          <p:cNvPicPr>
            <a:picLocks noChangeAspect="1" noChangeArrowheads="1"/>
          </p:cNvPicPr>
          <p:nvPr/>
        </p:nvPicPr>
        <p:blipFill>
          <a:blip r:embed="rId2" cstate="print"/>
          <a:srcRect b="1593"/>
          <a:stretch>
            <a:fillRect/>
          </a:stretch>
        </p:blipFill>
        <p:spPr bwMode="auto">
          <a:xfrm>
            <a:off x="1320800" y="1093798"/>
            <a:ext cx="6502400" cy="4881062"/>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p:txBody>
          <a:bodyPr/>
          <a:lstStyle/>
          <a:p>
            <a:pPr eaLnBrk="1" hangingPunct="1"/>
            <a:r>
              <a:rPr lang="en-US" dirty="0" err="1" smtClean="0">
                <a:latin typeface="Arial" charset="0"/>
                <a:cs typeface="Arial" charset="0"/>
              </a:rPr>
              <a:t>SciDAC</a:t>
            </a:r>
            <a:r>
              <a:rPr lang="en-US" dirty="0" smtClean="0">
                <a:latin typeface="Arial" charset="0"/>
                <a:cs typeface="Arial" charset="0"/>
              </a:rPr>
              <a:t> in One Page</a:t>
            </a: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22</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pic>
        <p:nvPicPr>
          <p:cNvPr id="12289" name="Picture 1"/>
          <p:cNvPicPr>
            <a:picLocks noChangeAspect="1" noChangeArrowheads="1"/>
          </p:cNvPicPr>
          <p:nvPr/>
        </p:nvPicPr>
        <p:blipFill>
          <a:blip r:embed="rId2" cstate="print"/>
          <a:srcRect/>
          <a:stretch>
            <a:fillRect/>
          </a:stretch>
        </p:blipFill>
        <p:spPr bwMode="auto">
          <a:xfrm>
            <a:off x="2250832" y="844063"/>
            <a:ext cx="4542166" cy="58822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0" y="1"/>
            <a:ext cx="9144000" cy="68579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192949"/>
            <a:ext cx="9144000" cy="1143000"/>
          </a:xfrm>
        </p:spPr>
        <p:txBody>
          <a:bodyPr/>
          <a:lstStyle/>
          <a:p>
            <a:pPr eaLnBrk="1" hangingPunct="1"/>
            <a:r>
              <a:rPr lang="en-US" dirty="0" smtClean="0">
                <a:latin typeface="Arial" charset="0"/>
                <a:cs typeface="Arial" charset="0"/>
              </a:rPr>
              <a:t>The FY 2001 Outcome</a:t>
            </a:r>
            <a:br>
              <a:rPr lang="en-US" dirty="0" smtClean="0">
                <a:latin typeface="Arial" charset="0"/>
                <a:cs typeface="Arial" charset="0"/>
              </a:rPr>
            </a:br>
            <a:r>
              <a:rPr lang="en-US" sz="1800" dirty="0" smtClean="0">
                <a:latin typeface="Arial" charset="0"/>
                <a:cs typeface="Arial" charset="0"/>
              </a:rPr>
              <a:t>Conference Report: October 18, 2000</a:t>
            </a: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24</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pic>
        <p:nvPicPr>
          <p:cNvPr id="77826" name="Picture 2"/>
          <p:cNvPicPr>
            <a:picLocks noChangeAspect="1" noChangeArrowheads="1"/>
          </p:cNvPicPr>
          <p:nvPr/>
        </p:nvPicPr>
        <p:blipFill>
          <a:blip r:embed="rId2" cstate="print"/>
          <a:srcRect l="6005" b="10321"/>
          <a:stretch>
            <a:fillRect/>
          </a:stretch>
        </p:blipFill>
        <p:spPr bwMode="auto">
          <a:xfrm>
            <a:off x="0" y="1381124"/>
            <a:ext cx="9144000" cy="3203576"/>
          </a:xfrm>
          <a:prstGeom prst="rect">
            <a:avLst/>
          </a:prstGeom>
          <a:noFill/>
          <a:ln w="9525">
            <a:noFill/>
            <a:miter lim="800000"/>
            <a:headEnd/>
            <a:tailEnd/>
          </a:ln>
        </p:spPr>
      </p:pic>
      <p:sp>
        <p:nvSpPr>
          <p:cNvPr id="8" name="Oval 7"/>
          <p:cNvSpPr/>
          <p:nvPr/>
        </p:nvSpPr>
        <p:spPr>
          <a:xfrm>
            <a:off x="0" y="4279900"/>
            <a:ext cx="8839200" cy="48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4000" y="2641600"/>
            <a:ext cx="9232900" cy="162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t="2005" b="69307"/>
          <a:stretch>
            <a:fillRect/>
          </a:stretch>
        </p:blipFill>
        <p:spPr bwMode="auto">
          <a:xfrm>
            <a:off x="0" y="876300"/>
            <a:ext cx="9144000" cy="2362200"/>
          </a:xfrm>
          <a:prstGeom prst="rect">
            <a:avLst/>
          </a:prstGeom>
          <a:noFill/>
          <a:ln w="9525">
            <a:noFill/>
            <a:miter lim="800000"/>
            <a:headEnd/>
            <a:tailEnd/>
          </a:ln>
        </p:spPr>
      </p:pic>
      <p:sp>
        <p:nvSpPr>
          <p:cNvPr id="1027" name="Title 2"/>
          <p:cNvSpPr>
            <a:spLocks noGrp="1"/>
          </p:cNvSpPr>
          <p:nvPr>
            <p:ph type="title"/>
          </p:nvPr>
        </p:nvSpPr>
        <p:spPr/>
        <p:txBody>
          <a:bodyPr/>
          <a:lstStyle/>
          <a:p>
            <a:pPr eaLnBrk="1" hangingPunct="1"/>
            <a:r>
              <a:rPr lang="en-US" dirty="0" smtClean="0">
                <a:latin typeface="Arial" charset="0"/>
                <a:cs typeface="Arial" charset="0"/>
              </a:rPr>
              <a:t>The FY 2001 Outcome</a:t>
            </a: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25</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42900" y="2832100"/>
            <a:ext cx="8458200" cy="55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26</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
          <p:cNvSpPr>
            <a:spLocks noGrp="1"/>
          </p:cNvSpPr>
          <p:nvPr>
            <p:ph type="title"/>
          </p:nvPr>
        </p:nvSpPr>
        <p:spPr>
          <a:xfrm>
            <a:off x="0" y="-219075"/>
            <a:ext cx="9144000" cy="1143000"/>
          </a:xfrm>
        </p:spPr>
        <p:txBody>
          <a:bodyPr/>
          <a:lstStyle/>
          <a:p>
            <a:pPr eaLnBrk="1" hangingPunct="1"/>
            <a:r>
              <a:rPr lang="en-US" dirty="0" smtClean="0">
                <a:latin typeface="Arial" charset="0"/>
                <a:cs typeface="Arial" charset="0"/>
              </a:rPr>
              <a:t>But the joy was short lived, because …</a:t>
            </a:r>
          </a:p>
        </p:txBody>
      </p:sp>
      <p:pic>
        <p:nvPicPr>
          <p:cNvPr id="79874" name="Picture 2" descr="http://upload.wikimedia.org/wikipedia/commons/1/18/EarthSimulator.jpg"/>
          <p:cNvPicPr>
            <a:picLocks noChangeAspect="1" noChangeArrowheads="1"/>
          </p:cNvPicPr>
          <p:nvPr/>
        </p:nvPicPr>
        <p:blipFill>
          <a:blip r:embed="rId2" cstate="print"/>
          <a:srcRect/>
          <a:stretch>
            <a:fillRect/>
          </a:stretch>
        </p:blipFill>
        <p:spPr bwMode="auto">
          <a:xfrm>
            <a:off x="2258217" y="861770"/>
            <a:ext cx="4602165" cy="3024430"/>
          </a:xfrm>
          <a:prstGeom prst="rect">
            <a:avLst/>
          </a:prstGeom>
          <a:noFill/>
          <a:ln w="38100">
            <a:solidFill>
              <a:srgbClr val="000000"/>
            </a:solidFill>
          </a:ln>
        </p:spPr>
      </p:pic>
      <p:sp>
        <p:nvSpPr>
          <p:cNvPr id="16" name="TextBox 15"/>
          <p:cNvSpPr txBox="1"/>
          <p:nvPr/>
        </p:nvSpPr>
        <p:spPr>
          <a:xfrm>
            <a:off x="419100" y="4033778"/>
            <a:ext cx="8229600" cy="2554545"/>
          </a:xfrm>
          <a:prstGeom prst="rect">
            <a:avLst/>
          </a:prstGeom>
          <a:noFill/>
        </p:spPr>
        <p:txBody>
          <a:bodyPr wrap="square" rtlCol="0">
            <a:spAutoFit/>
          </a:bodyPr>
          <a:lstStyle/>
          <a:p>
            <a:r>
              <a:rPr lang="en-US" sz="2000" dirty="0" smtClean="0"/>
              <a:t>… on March 11, 2002, the </a:t>
            </a:r>
            <a:r>
              <a:rPr lang="en-US" sz="2000" b="1" dirty="0" smtClean="0"/>
              <a:t>Earth Simulator</a:t>
            </a:r>
            <a:r>
              <a:rPr lang="en-US" sz="2000" dirty="0" smtClean="0"/>
              <a:t>, developed by the Japanese government, officially opened.  The ES was a was a highly parallel vector supercomputer system for running global climate models to study global warming and solid earth geophysics.  The ES ran simulations of global climate in both the atmosphere and the oceans to a resolution of 10 km. Its performance on the LINPACK benchmark was 35.86 TFLOPS, which was almost five times faster than ASCI White.</a:t>
            </a:r>
          </a:p>
          <a:p>
            <a:endParaRPr lang="en-US" sz="2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27</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bwMode="auto">
          <a:xfrm>
            <a:off x="0" y="-85165"/>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And DOE responded</a:t>
            </a:r>
            <a:r>
              <a:rPr kumimoji="0" lang="en-US" sz="2400" b="0" i="0" u="none" strike="noStrike" kern="1200" cap="none" spc="0" normalizeH="0" noProof="0" dirty="0" smtClean="0">
                <a:ln>
                  <a:noFill/>
                </a:ln>
                <a:solidFill>
                  <a:srgbClr val="106636"/>
                </a:solidFill>
                <a:effectLst/>
                <a:uLnTx/>
                <a:uFillTx/>
                <a:latin typeface="Arial" charset="0"/>
                <a:ea typeface="+mj-ea"/>
                <a:cs typeface="Arial" charset="0"/>
              </a:rPr>
              <a:t> with the Leadership Computing Facilities</a:t>
            </a: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
            </a:r>
            <a:b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br>
            <a:endParaRPr kumimoji="0" lang="en-US" sz="1800" b="0" i="1" u="none" strike="noStrike" kern="1200" cap="none" spc="0" normalizeH="0" baseline="0" noProof="0" dirty="0" smtClean="0">
              <a:ln>
                <a:noFill/>
              </a:ln>
              <a:solidFill>
                <a:srgbClr val="106636"/>
              </a:solidFill>
              <a:effectLst/>
              <a:uLnTx/>
              <a:uFillTx/>
              <a:latin typeface="Arial" charset="0"/>
              <a:ea typeface="+mj-ea"/>
              <a:cs typeface="Arial" charset="0"/>
            </a:endParaRPr>
          </a:p>
        </p:txBody>
      </p:sp>
      <p:sp>
        <p:nvSpPr>
          <p:cNvPr id="15" name="Rectangle 14"/>
          <p:cNvSpPr/>
          <p:nvPr/>
        </p:nvSpPr>
        <p:spPr>
          <a:xfrm>
            <a:off x="109729" y="943661"/>
            <a:ext cx="3299155" cy="3613709"/>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Jaguar_longview.jpg"/>
          <p:cNvPicPr>
            <a:picLocks noChangeAspect="1"/>
          </p:cNvPicPr>
          <p:nvPr/>
        </p:nvPicPr>
        <p:blipFill>
          <a:blip r:embed="rId2" cstate="print"/>
          <a:srcRect t="15646"/>
          <a:stretch>
            <a:fillRect/>
          </a:stretch>
        </p:blipFill>
        <p:spPr bwMode="auto">
          <a:xfrm>
            <a:off x="258958" y="2150664"/>
            <a:ext cx="2981678" cy="1563566"/>
          </a:xfrm>
          <a:prstGeom prst="rect">
            <a:avLst/>
          </a:prstGeom>
          <a:noFill/>
          <a:ln w="12700">
            <a:solidFill>
              <a:schemeClr val="tx1"/>
            </a:solidFill>
            <a:miter lim="800000"/>
            <a:headEnd/>
            <a:tailEnd/>
          </a:ln>
        </p:spPr>
      </p:pic>
      <p:sp>
        <p:nvSpPr>
          <p:cNvPr id="18" name="TextBox 17"/>
          <p:cNvSpPr txBox="1"/>
          <p:nvPr/>
        </p:nvSpPr>
        <p:spPr>
          <a:xfrm>
            <a:off x="238666" y="3817944"/>
            <a:ext cx="3009286" cy="600164"/>
          </a:xfrm>
          <a:prstGeom prst="rect">
            <a:avLst/>
          </a:prstGeom>
          <a:solidFill>
            <a:schemeClr val="bg1"/>
          </a:solidFill>
          <a:ln>
            <a:solidFill>
              <a:schemeClr val="tx2"/>
            </a:solidFill>
          </a:ln>
        </p:spPr>
        <p:txBody>
          <a:bodyPr wrap="square" rtlCol="0">
            <a:spAutoFit/>
          </a:bodyPr>
          <a:lstStyle/>
          <a:p>
            <a:r>
              <a:rPr lang="en-US" sz="900" dirty="0" smtClean="0"/>
              <a:t>In</a:t>
            </a:r>
            <a:r>
              <a:rPr lang="en-US" sz="800" dirty="0" smtClean="0"/>
              <a:t> FY 2012, the Argonne LCF will be upgraded with a</a:t>
            </a:r>
            <a:br>
              <a:rPr lang="en-US" sz="800" dirty="0" smtClean="0"/>
            </a:br>
            <a:r>
              <a:rPr lang="en-US" sz="800" dirty="0" smtClean="0"/>
              <a:t>10 </a:t>
            </a:r>
            <a:r>
              <a:rPr lang="en-US" sz="800" dirty="0" err="1" smtClean="0"/>
              <a:t>petaflop</a:t>
            </a:r>
            <a:r>
              <a:rPr lang="en-US" sz="800" dirty="0" smtClean="0"/>
              <a:t> IBM Blue Gene/Q. The Oak Ridge LCF will continue site preparations for a system expected in FY 2013 that will be 5-10 times more capable than the Cray XT-5. </a:t>
            </a:r>
            <a:endParaRPr lang="en-US" sz="800" dirty="0"/>
          </a:p>
        </p:txBody>
      </p:sp>
      <p:sp>
        <p:nvSpPr>
          <p:cNvPr id="19" name="Rectangle 18"/>
          <p:cNvSpPr/>
          <p:nvPr/>
        </p:nvSpPr>
        <p:spPr>
          <a:xfrm>
            <a:off x="254725" y="3566160"/>
            <a:ext cx="208352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luegene_p.jpg"/>
          <p:cNvPicPr>
            <a:picLocks noChangeAspect="1"/>
          </p:cNvPicPr>
          <p:nvPr/>
        </p:nvPicPr>
        <p:blipFill>
          <a:blip r:embed="rId3" cstate="print"/>
          <a:stretch>
            <a:fillRect/>
          </a:stretch>
        </p:blipFill>
        <p:spPr>
          <a:xfrm>
            <a:off x="259518" y="1097276"/>
            <a:ext cx="2242282" cy="1297734"/>
          </a:xfrm>
          <a:prstGeom prst="rect">
            <a:avLst/>
          </a:prstGeom>
          <a:ln w="12700">
            <a:solidFill>
              <a:schemeClr val="tx1"/>
            </a:solidFill>
          </a:ln>
        </p:spPr>
      </p:pic>
      <p:sp>
        <p:nvSpPr>
          <p:cNvPr id="21" name="TextBox 20"/>
          <p:cNvSpPr txBox="1"/>
          <p:nvPr/>
        </p:nvSpPr>
        <p:spPr>
          <a:xfrm>
            <a:off x="181667" y="3542896"/>
            <a:ext cx="2226892" cy="215444"/>
          </a:xfrm>
          <a:prstGeom prst="rect">
            <a:avLst/>
          </a:prstGeom>
          <a:noFill/>
        </p:spPr>
        <p:txBody>
          <a:bodyPr wrap="none" rtlCol="0">
            <a:spAutoFit/>
          </a:bodyPr>
          <a:lstStyle/>
          <a:p>
            <a:r>
              <a:rPr lang="en-US" sz="800" b="1" dirty="0" smtClean="0"/>
              <a:t>Oak Ridge Leadership Computing Facility</a:t>
            </a:r>
            <a:endParaRPr lang="en-US" sz="800" b="1" dirty="0"/>
          </a:p>
        </p:txBody>
      </p:sp>
      <p:grpSp>
        <p:nvGrpSpPr>
          <p:cNvPr id="22" name="Group 29"/>
          <p:cNvGrpSpPr/>
          <p:nvPr/>
        </p:nvGrpSpPr>
        <p:grpSpPr>
          <a:xfrm>
            <a:off x="52455" y="4792902"/>
            <a:ext cx="8797879" cy="1487026"/>
            <a:chOff x="-36575" y="4463727"/>
            <a:chExt cx="8797879" cy="1487026"/>
          </a:xfrm>
        </p:grpSpPr>
        <p:sp>
          <p:nvSpPr>
            <p:cNvPr id="23" name="TextBox 22"/>
            <p:cNvSpPr txBox="1"/>
            <p:nvPr/>
          </p:nvSpPr>
          <p:spPr>
            <a:xfrm>
              <a:off x="4692834" y="5750698"/>
              <a:ext cx="877182" cy="200055"/>
            </a:xfrm>
            <a:prstGeom prst="rect">
              <a:avLst/>
            </a:prstGeom>
            <a:noFill/>
          </p:spPr>
          <p:txBody>
            <a:bodyPr wrap="square" rtlCol="0">
              <a:spAutoFit/>
            </a:bodyPr>
            <a:lstStyle/>
            <a:p>
              <a:pPr algn="ctr"/>
              <a:r>
                <a:rPr lang="en-US" sz="700" b="1" dirty="0" err="1" smtClean="0">
                  <a:latin typeface="Arial" pitchFamily="34" charset="0"/>
                  <a:cs typeface="Arial" pitchFamily="34" charset="0"/>
                </a:rPr>
                <a:t>Biofuels</a:t>
              </a:r>
              <a:endParaRPr lang="en-US" sz="700" b="1" dirty="0">
                <a:latin typeface="Arial" pitchFamily="34" charset="0"/>
                <a:cs typeface="Arial" pitchFamily="34" charset="0"/>
              </a:endParaRPr>
            </a:p>
          </p:txBody>
        </p:sp>
        <p:sp>
          <p:nvSpPr>
            <p:cNvPr id="24" name="TextBox 23"/>
            <p:cNvSpPr txBox="1"/>
            <p:nvPr/>
          </p:nvSpPr>
          <p:spPr>
            <a:xfrm>
              <a:off x="5949663" y="5750698"/>
              <a:ext cx="1421212"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Energy Storage Materials</a:t>
              </a:r>
              <a:endParaRPr lang="en-US" sz="700" b="1" dirty="0">
                <a:latin typeface="Arial" pitchFamily="34" charset="0"/>
                <a:cs typeface="Arial" pitchFamily="34" charset="0"/>
              </a:endParaRPr>
            </a:p>
          </p:txBody>
        </p:sp>
        <p:sp>
          <p:nvSpPr>
            <p:cNvPr id="25" name="TextBox 24"/>
            <p:cNvSpPr txBox="1"/>
            <p:nvPr/>
          </p:nvSpPr>
          <p:spPr>
            <a:xfrm>
              <a:off x="-36575" y="5750698"/>
              <a:ext cx="1438373"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Nuclear Reactor Simulation</a:t>
              </a:r>
              <a:endParaRPr lang="en-US" sz="700" b="1" dirty="0">
                <a:latin typeface="Arial" pitchFamily="34" charset="0"/>
                <a:cs typeface="Arial" pitchFamily="34" charset="0"/>
              </a:endParaRPr>
            </a:p>
          </p:txBody>
        </p:sp>
        <p:sp>
          <p:nvSpPr>
            <p:cNvPr id="26" name="TextBox 25"/>
            <p:cNvSpPr txBox="1"/>
            <p:nvPr/>
          </p:nvSpPr>
          <p:spPr>
            <a:xfrm>
              <a:off x="1400398" y="5750698"/>
              <a:ext cx="1540988"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Fusion Plasmas</a:t>
              </a:r>
              <a:endParaRPr lang="en-US" sz="700" b="1" dirty="0">
                <a:latin typeface="Arial" pitchFamily="34" charset="0"/>
                <a:cs typeface="Arial" pitchFamily="34" charset="0"/>
              </a:endParaRPr>
            </a:p>
          </p:txBody>
        </p:sp>
        <p:sp>
          <p:nvSpPr>
            <p:cNvPr id="27" name="TextBox 26"/>
            <p:cNvSpPr txBox="1"/>
            <p:nvPr/>
          </p:nvSpPr>
          <p:spPr>
            <a:xfrm>
              <a:off x="2869788" y="5750698"/>
              <a:ext cx="1550185"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Nanoscale Science</a:t>
              </a:r>
              <a:endParaRPr lang="en-US" sz="700" b="1" dirty="0">
                <a:latin typeface="Arial" pitchFamily="34" charset="0"/>
                <a:cs typeface="Arial" pitchFamily="34" charset="0"/>
              </a:endParaRPr>
            </a:p>
          </p:txBody>
        </p:sp>
        <p:grpSp>
          <p:nvGrpSpPr>
            <p:cNvPr id="28" name="Group 28"/>
            <p:cNvGrpSpPr/>
            <p:nvPr/>
          </p:nvGrpSpPr>
          <p:grpSpPr>
            <a:xfrm>
              <a:off x="36613" y="4463727"/>
              <a:ext cx="8724691" cy="1280160"/>
              <a:chOff x="160935" y="4390574"/>
              <a:chExt cx="8724691" cy="1280160"/>
            </a:xfrm>
          </p:grpSpPr>
          <p:pic>
            <p:nvPicPr>
              <p:cNvPr id="30" name="Picture 13" descr="lignocellulose_high_res03-small.png"/>
              <p:cNvPicPr>
                <a:picLocks noChangeAspect="1"/>
              </p:cNvPicPr>
              <p:nvPr/>
            </p:nvPicPr>
            <p:blipFill>
              <a:blip r:embed="rId4" cstate="email"/>
              <a:srcRect/>
              <a:stretch>
                <a:fillRect/>
              </a:stretch>
            </p:blipFill>
            <p:spPr>
              <a:xfrm>
                <a:off x="4598971" y="4390574"/>
                <a:ext cx="131384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4" descr="C:\Users\qjs\Desktop\Ultracapacitors1.png"/>
              <p:cNvPicPr>
                <a:picLocks noChangeAspect="1" noChangeArrowheads="1"/>
              </p:cNvPicPr>
              <p:nvPr/>
            </p:nvPicPr>
            <p:blipFill>
              <a:blip r:embed="rId5" cstate="email"/>
              <a:srcRect/>
              <a:stretch>
                <a:fillRect/>
              </a:stretch>
            </p:blipFill>
            <p:spPr bwMode="auto">
              <a:xfrm>
                <a:off x="6050573" y="4390574"/>
                <a:ext cx="141713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73" descr="screenshot-09-05-01-13-59"/>
              <p:cNvPicPr>
                <a:picLocks noChangeAspect="1" noChangeArrowheads="1"/>
              </p:cNvPicPr>
              <p:nvPr/>
            </p:nvPicPr>
            <p:blipFill>
              <a:blip r:embed="rId6" cstate="email"/>
              <a:srcRect/>
              <a:stretch>
                <a:fillRect/>
              </a:stretch>
            </p:blipFill>
            <p:spPr bwMode="auto">
              <a:xfrm>
                <a:off x="1593217" y="4390574"/>
                <a:ext cx="133705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 descr="visit0000.bmp"/>
              <p:cNvPicPr>
                <a:picLocks noChangeAspect="1"/>
              </p:cNvPicPr>
              <p:nvPr/>
            </p:nvPicPr>
            <p:blipFill>
              <a:blip r:embed="rId7" cstate="email"/>
              <a:srcRect/>
              <a:stretch>
                <a:fillRect/>
              </a:stretch>
            </p:blipFill>
            <p:spPr bwMode="auto">
              <a:xfrm>
                <a:off x="3068031" y="4390574"/>
                <a:ext cx="1393182"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nvGrpSpPr>
              <p:cNvPr id="34" name="Group 27"/>
              <p:cNvGrpSpPr/>
              <p:nvPr/>
            </p:nvGrpSpPr>
            <p:grpSpPr>
              <a:xfrm>
                <a:off x="160935" y="4390574"/>
                <a:ext cx="1294524" cy="1280160"/>
                <a:chOff x="121579" y="4096470"/>
                <a:chExt cx="1294524" cy="1280160"/>
              </a:xfrm>
            </p:grpSpPr>
            <p:pic>
              <p:nvPicPr>
                <p:cNvPr id="36" name="Picture 3" descr="C:\Users\qjs\Desktop\Core1.png"/>
                <p:cNvPicPr>
                  <a:picLocks noChangeAspect="1" noChangeArrowheads="1"/>
                </p:cNvPicPr>
                <p:nvPr/>
              </p:nvPicPr>
              <p:blipFill>
                <a:blip r:embed="rId8" cstate="email"/>
                <a:srcRect/>
                <a:stretch>
                  <a:fillRect/>
                </a:stretch>
              </p:blipFill>
              <p:spPr bwMode="auto">
                <a:xfrm>
                  <a:off x="121579" y="4096470"/>
                  <a:ext cx="129452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2" descr="C:\Users\qjs\Desktop\core2.png"/>
                <p:cNvPicPr>
                  <a:picLocks noChangeAspect="1" noChangeArrowheads="1"/>
                </p:cNvPicPr>
                <p:nvPr/>
              </p:nvPicPr>
              <p:blipFill>
                <a:blip r:embed="rId9" cstate="email"/>
                <a:srcRect/>
                <a:stretch>
                  <a:fillRect/>
                </a:stretch>
              </p:blipFill>
              <p:spPr bwMode="auto">
                <a:xfrm>
                  <a:off x="139362" y="4104337"/>
                  <a:ext cx="506728" cy="523470"/>
                </a:xfrm>
                <a:prstGeom prst="rect">
                  <a:avLst/>
                </a:prstGeom>
                <a:noFill/>
                <a:ln w="19050">
                  <a:solidFill>
                    <a:schemeClr val="bg2"/>
                  </a:solidFill>
                </a:ln>
                <a:effectLst>
                  <a:outerShdw blurRad="50800" dist="38100" dir="2700000" algn="tl" rotWithShape="0">
                    <a:prstClr val="black">
                      <a:alpha val="40000"/>
                    </a:prstClr>
                  </a:outerShdw>
                </a:effectLst>
              </p:spPr>
            </p:pic>
          </p:grpSp>
          <p:pic>
            <p:nvPicPr>
              <p:cNvPr id="35" name="Picture 3" descr="C:\Users\qjs\Desktop\VR-Lighting-Resample3.png"/>
              <p:cNvPicPr>
                <a:picLocks noChangeAspect="1" noChangeArrowheads="1"/>
              </p:cNvPicPr>
              <p:nvPr/>
            </p:nvPicPr>
            <p:blipFill>
              <a:blip r:embed="rId10" cstate="email"/>
              <a:srcRect/>
              <a:stretch>
                <a:fillRect/>
              </a:stretch>
            </p:blipFill>
            <p:spPr bwMode="auto">
              <a:xfrm>
                <a:off x="7605466" y="4390574"/>
                <a:ext cx="1280160"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sp>
          <p:nvSpPr>
            <p:cNvPr id="29" name="TextBox 28"/>
            <p:cNvSpPr txBox="1"/>
            <p:nvPr/>
          </p:nvSpPr>
          <p:spPr>
            <a:xfrm>
              <a:off x="7579107" y="5750698"/>
              <a:ext cx="1082097"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Turbulence</a:t>
              </a:r>
            </a:p>
          </p:txBody>
        </p:sp>
      </p:grpSp>
      <p:sp>
        <p:nvSpPr>
          <p:cNvPr id="38" name="TextBox 37"/>
          <p:cNvSpPr txBox="1"/>
          <p:nvPr/>
        </p:nvSpPr>
        <p:spPr>
          <a:xfrm>
            <a:off x="3465880" y="973278"/>
            <a:ext cx="5478095" cy="3817968"/>
          </a:xfrm>
          <a:prstGeom prst="rect">
            <a:avLst/>
          </a:prstGeom>
          <a:noFill/>
        </p:spPr>
        <p:txBody>
          <a:bodyPr wrap="square" rtlCol="0">
            <a:spAutoFit/>
          </a:bodyPr>
          <a:lstStyle/>
          <a:p>
            <a:pPr marL="168275" indent="-168275">
              <a:lnSpc>
                <a:spcPct val="90000"/>
              </a:lnSpc>
              <a:spcBef>
                <a:spcPts val="0"/>
              </a:spcBef>
              <a:spcAft>
                <a:spcPts val="600"/>
              </a:spcAft>
              <a:buFont typeface="Wingdings" pitchFamily="2" charset="2"/>
              <a:buChar char="§"/>
            </a:pPr>
            <a:r>
              <a:rPr lang="en-US" sz="1400" dirty="0" smtClean="0"/>
              <a:t>The Cray XT5 ("Jaguar") at ORNL and the IBM Blue Gene/P ("Intrepid") at ANL will provide ~2.3 billion processor hours in FY12 to address science and engineering problems that defy traditional methods of theory and experiment and that require the most advanced computational power. </a:t>
            </a:r>
          </a:p>
          <a:p>
            <a:pPr marL="168275" indent="-168275">
              <a:lnSpc>
                <a:spcPct val="90000"/>
              </a:lnSpc>
              <a:spcBef>
                <a:spcPts val="0"/>
              </a:spcBef>
              <a:spcAft>
                <a:spcPts val="600"/>
              </a:spcAft>
              <a:buFont typeface="Wingdings" pitchFamily="2" charset="2"/>
              <a:buChar char="§"/>
            </a:pPr>
            <a:r>
              <a:rPr lang="en-US" sz="1400" dirty="0" smtClean="0"/>
              <a:t>Peer reviewed projects are chosen to advance science, speed innovation, and strengthen industrial competitiveness.</a:t>
            </a:r>
          </a:p>
          <a:p>
            <a:pPr marL="168275" indent="-168275">
              <a:lnSpc>
                <a:spcPct val="90000"/>
              </a:lnSpc>
              <a:spcBef>
                <a:spcPts val="0"/>
              </a:spcBef>
              <a:spcAft>
                <a:spcPts val="600"/>
              </a:spcAft>
              <a:buFont typeface="Wingdings" pitchFamily="2" charset="2"/>
              <a:buChar char="§"/>
            </a:pPr>
            <a:r>
              <a:rPr lang="en-US" sz="1400" dirty="0" smtClean="0"/>
              <a:t>Demand for these machines has grown each year, requiring upgrades of both.</a:t>
            </a:r>
          </a:p>
          <a:p>
            <a:pPr marL="168275" indent="-168275">
              <a:lnSpc>
                <a:spcPct val="90000"/>
              </a:lnSpc>
              <a:spcBef>
                <a:spcPts val="0"/>
              </a:spcBef>
              <a:spcAft>
                <a:spcPts val="0"/>
              </a:spcAft>
              <a:buFont typeface="Wingdings" pitchFamily="2" charset="2"/>
              <a:buChar char="§"/>
            </a:pPr>
            <a:r>
              <a:rPr lang="en-US" sz="1400" dirty="0" smtClean="0"/>
              <a:t>Among the topics in FY2011:</a:t>
            </a:r>
          </a:p>
          <a:p>
            <a:pPr marL="398463" lvl="0" indent="-168275">
              <a:lnSpc>
                <a:spcPct val="90000"/>
              </a:lnSpc>
              <a:spcBef>
                <a:spcPts val="0"/>
              </a:spcBef>
              <a:spcAft>
                <a:spcPts val="0"/>
              </a:spcAft>
              <a:buFont typeface="Wingdings" pitchFamily="2" charset="2"/>
              <a:buChar char="§"/>
            </a:pPr>
            <a:r>
              <a:rPr lang="en-US" sz="1100" dirty="0" smtClean="0"/>
              <a:t>Advancing materials for lithium air batteries, solar cells, and superconductors </a:t>
            </a:r>
          </a:p>
          <a:p>
            <a:pPr marL="398463" lvl="0" indent="-168275">
              <a:lnSpc>
                <a:spcPct val="90000"/>
              </a:lnSpc>
              <a:spcBef>
                <a:spcPts val="0"/>
              </a:spcBef>
              <a:spcAft>
                <a:spcPts val="0"/>
              </a:spcAft>
              <a:buFont typeface="Wingdings" pitchFamily="2" charset="2"/>
              <a:buChar char="§"/>
            </a:pPr>
            <a:r>
              <a:rPr lang="en-US" sz="1100" dirty="0" smtClean="0"/>
              <a:t>Exploring carbon sequestration </a:t>
            </a:r>
          </a:p>
          <a:p>
            <a:pPr marL="398463" lvl="0" indent="-168275">
              <a:lnSpc>
                <a:spcPct val="90000"/>
              </a:lnSpc>
              <a:spcBef>
                <a:spcPts val="0"/>
              </a:spcBef>
              <a:spcAft>
                <a:spcPts val="0"/>
              </a:spcAft>
              <a:buFont typeface="Wingdings" pitchFamily="2" charset="2"/>
              <a:buChar char="§"/>
            </a:pPr>
            <a:r>
              <a:rPr lang="en-US" sz="1100" dirty="0" smtClean="0"/>
              <a:t>Improving combustion in fuel-efficient, near-zero-emissions systems </a:t>
            </a:r>
          </a:p>
          <a:p>
            <a:pPr marL="398463" lvl="0" indent="-168275">
              <a:lnSpc>
                <a:spcPct val="90000"/>
              </a:lnSpc>
              <a:spcBef>
                <a:spcPts val="0"/>
              </a:spcBef>
              <a:spcAft>
                <a:spcPts val="0"/>
              </a:spcAft>
              <a:buFont typeface="Wingdings" pitchFamily="2" charset="2"/>
              <a:buChar char="§"/>
            </a:pPr>
            <a:r>
              <a:rPr lang="en-US" sz="1100" dirty="0" smtClean="0"/>
              <a:t>Understanding how turbulence affects the efficiency of aircraft and other transportation systems </a:t>
            </a:r>
          </a:p>
          <a:p>
            <a:pPr marL="398463" lvl="0" indent="-168275">
              <a:lnSpc>
                <a:spcPct val="90000"/>
              </a:lnSpc>
              <a:spcBef>
                <a:spcPts val="0"/>
              </a:spcBef>
              <a:spcAft>
                <a:spcPts val="0"/>
              </a:spcAft>
              <a:buFont typeface="Wingdings" pitchFamily="2" charset="2"/>
              <a:buChar char="§"/>
            </a:pPr>
            <a:r>
              <a:rPr lang="en-US" sz="1100" dirty="0" smtClean="0"/>
              <a:t>Designing next-generation nuclear reactors and fuels and extending the life of aging reactors </a:t>
            </a:r>
          </a:p>
          <a:p>
            <a:pPr marL="398463" lvl="0" indent="-168275">
              <a:lnSpc>
                <a:spcPct val="90000"/>
              </a:lnSpc>
              <a:spcBef>
                <a:spcPts val="0"/>
              </a:spcBef>
              <a:spcAft>
                <a:spcPts val="0"/>
              </a:spcAft>
              <a:buFont typeface="Wingdings" pitchFamily="2" charset="2"/>
              <a:buChar char="§"/>
            </a:pPr>
            <a:r>
              <a:rPr lang="en-US" sz="1100" dirty="0" smtClean="0"/>
              <a:t>Developing fusion energy systems </a:t>
            </a:r>
          </a:p>
          <a:p>
            <a:pPr marL="398463" lvl="0" indent="-168275">
              <a:lnSpc>
                <a:spcPct val="90000"/>
              </a:lnSpc>
              <a:spcBef>
                <a:spcPts val="0"/>
              </a:spcBef>
              <a:spcAft>
                <a:spcPts val="0"/>
              </a:spcAft>
              <a:buFont typeface="Wingdings" pitchFamily="2" charset="2"/>
              <a:buChar char="§"/>
            </a:pPr>
            <a:r>
              <a:rPr lang="en-US" sz="1100" dirty="0" smtClean="0"/>
              <a:t>Understanding the roles of ocean, atmosphere, land, and ice in climate change </a:t>
            </a:r>
          </a:p>
          <a:p>
            <a:pPr>
              <a:spcBef>
                <a:spcPts val="0"/>
              </a:spcBef>
              <a:spcAft>
                <a:spcPts val="600"/>
              </a:spcAft>
            </a:pPr>
            <a:endParaRPr lang="en-US" sz="1200" dirty="0"/>
          </a:p>
        </p:txBody>
      </p:sp>
      <p:sp>
        <p:nvSpPr>
          <p:cNvPr id="39" name="Rectangle 38"/>
          <p:cNvSpPr/>
          <p:nvPr/>
        </p:nvSpPr>
        <p:spPr>
          <a:xfrm>
            <a:off x="269781" y="2245711"/>
            <a:ext cx="197031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88447" y="2216784"/>
            <a:ext cx="2138727" cy="215444"/>
          </a:xfrm>
          <a:prstGeom prst="rect">
            <a:avLst/>
          </a:prstGeom>
          <a:noFill/>
        </p:spPr>
        <p:txBody>
          <a:bodyPr wrap="none" rtlCol="0">
            <a:spAutoFit/>
          </a:bodyPr>
          <a:lstStyle/>
          <a:p>
            <a:r>
              <a:rPr lang="en-US" sz="800" b="1" dirty="0" smtClean="0"/>
              <a:t>Argonne Leadership Computing Facility</a:t>
            </a:r>
            <a:endParaRPr lang="en-US" sz="800" b="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28</a:t>
            </a:fld>
            <a:endParaRPr lang="en-US" dirty="0" smtClean="0">
              <a:latin typeface="Arial" charset="0"/>
              <a:cs typeface="Arial"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p:cNvSpPr>
            <a:spLocks noGrp="1" noChangeArrowheads="1"/>
          </p:cNvSpPr>
          <p:nvPr>
            <p:ph type="title"/>
          </p:nvPr>
        </p:nvSpPr>
        <p:spPr bwMode="auto">
          <a:xfrm>
            <a:off x="787400" y="228600"/>
            <a:ext cx="7566025" cy="609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smtClean="0">
                <a:latin typeface="Arial" charset="0"/>
                <a:cs typeface="Arial" charset="0"/>
              </a:rPr>
              <a:t>SciDAC1 Successes</a:t>
            </a:r>
            <a:r>
              <a:rPr lang="en-US" dirty="0">
                <a:latin typeface="Arial" charset="0"/>
                <a:cs typeface="Arial" charset="0"/>
              </a:rPr>
              <a:t/>
            </a:r>
            <a:br>
              <a:rPr lang="en-US" dirty="0">
                <a:latin typeface="Arial" charset="0"/>
                <a:cs typeface="Arial" charset="0"/>
              </a:rPr>
            </a:br>
            <a:r>
              <a:rPr lang="en-US" dirty="0" smtClean="0">
                <a:latin typeface="Arial" charset="0"/>
                <a:cs typeface="Arial" charset="0"/>
              </a:rPr>
              <a:t> </a:t>
            </a:r>
            <a:endParaRPr lang="en-US" dirty="0">
              <a:latin typeface="Arial" charset="0"/>
              <a:cs typeface="Arial" charset="0"/>
            </a:endParaRPr>
          </a:p>
        </p:txBody>
      </p:sp>
      <p:sp>
        <p:nvSpPr>
          <p:cNvPr id="14" name="Rectangle 3"/>
          <p:cNvSpPr>
            <a:spLocks noChangeArrowheads="1"/>
          </p:cNvSpPr>
          <p:nvPr/>
        </p:nvSpPr>
        <p:spPr bwMode="auto">
          <a:xfrm>
            <a:off x="4102100" y="1003300"/>
            <a:ext cx="4724400" cy="4273550"/>
          </a:xfrm>
          <a:prstGeom prst="rect">
            <a:avLst/>
          </a:prstGeom>
          <a:noFill/>
          <a:ln w="9525">
            <a:noFill/>
            <a:miter lim="800000"/>
            <a:headEnd/>
            <a:tailEnd/>
          </a:ln>
          <a:effectLst/>
        </p:spPr>
        <p:txBody>
          <a:bodyPr/>
          <a:lstStyle/>
          <a:p>
            <a:pPr marL="228600" indent="-228600">
              <a:lnSpc>
                <a:spcPct val="90000"/>
              </a:lnSpc>
              <a:spcBef>
                <a:spcPct val="40000"/>
              </a:spcBef>
              <a:buFont typeface="Wingdings" pitchFamily="2" charset="2"/>
              <a:buChar char="§"/>
            </a:pPr>
            <a:r>
              <a:rPr lang="en-US" sz="2000" dirty="0" err="1">
                <a:latin typeface="Arial" pitchFamily="34" charset="0"/>
              </a:rPr>
              <a:t>SciDAC</a:t>
            </a:r>
            <a:r>
              <a:rPr lang="en-US" sz="2000" dirty="0">
                <a:latin typeface="Arial" pitchFamily="34" charset="0"/>
              </a:rPr>
              <a:t> teams created first laboratory-scale flame simulation in three dimensions to better understand combustion which provides 80% of the energy used in the U.S.</a:t>
            </a:r>
          </a:p>
          <a:p>
            <a:pPr marL="228600" indent="-228600">
              <a:lnSpc>
                <a:spcPct val="90000"/>
              </a:lnSpc>
              <a:spcBef>
                <a:spcPct val="40000"/>
              </a:spcBef>
              <a:buFont typeface="Wingdings" pitchFamily="2" charset="2"/>
              <a:buChar char="§"/>
            </a:pPr>
            <a:r>
              <a:rPr lang="en-US" sz="2000" dirty="0">
                <a:latin typeface="Arial" pitchFamily="34" charset="0"/>
              </a:rPr>
              <a:t>Magnetic fusion scientists and applied mathematicians simulated techniques for re-fueling fusion reactors</a:t>
            </a:r>
          </a:p>
          <a:p>
            <a:pPr marL="228600" indent="-228600">
              <a:lnSpc>
                <a:spcPct val="90000"/>
              </a:lnSpc>
              <a:spcBef>
                <a:spcPct val="40000"/>
              </a:spcBef>
              <a:buFont typeface="Wingdings" pitchFamily="2" charset="2"/>
              <a:buChar char="§"/>
            </a:pPr>
            <a:r>
              <a:rPr lang="en-US" sz="2000" dirty="0">
                <a:latin typeface="Arial" pitchFamily="34" charset="0"/>
              </a:rPr>
              <a:t>Teams developed new methods for simulating improvements in future particle accelerators</a:t>
            </a:r>
          </a:p>
          <a:p>
            <a:pPr marL="228600" indent="-228600">
              <a:lnSpc>
                <a:spcPct val="90000"/>
              </a:lnSpc>
              <a:spcBef>
                <a:spcPct val="40000"/>
              </a:spcBef>
              <a:buFont typeface="Wingdings" pitchFamily="2" charset="2"/>
              <a:buChar char="§"/>
            </a:pPr>
            <a:r>
              <a:rPr lang="en-US" sz="2000" dirty="0">
                <a:solidFill>
                  <a:srgbClr val="FF0000"/>
                </a:solidFill>
                <a:latin typeface="Arial" pitchFamily="34" charset="0"/>
              </a:rPr>
              <a:t>Partnerships improved effectiveness of scientific applications codes between 275% to over 10,000%  </a:t>
            </a:r>
          </a:p>
          <a:p>
            <a:pPr marL="228600" indent="-228600">
              <a:lnSpc>
                <a:spcPct val="90000"/>
              </a:lnSpc>
              <a:spcBef>
                <a:spcPct val="40000"/>
              </a:spcBef>
              <a:buFont typeface="Wingdings" pitchFamily="2" charset="2"/>
              <a:buChar char="§"/>
            </a:pPr>
            <a:r>
              <a:rPr lang="en-US" altLang="ja-JP" sz="2000" dirty="0">
                <a:latin typeface="Arial" pitchFamily="34" charset="0"/>
                <a:ea typeface="ＭＳ Ｐゴシック" charset="-128"/>
              </a:rPr>
              <a:t>The </a:t>
            </a:r>
            <a:r>
              <a:rPr lang="en-US" altLang="ja-JP" sz="2000" dirty="0" err="1">
                <a:latin typeface="Arial" pitchFamily="34" charset="0"/>
                <a:ea typeface="ＭＳ Ｐゴシック" charset="-128"/>
              </a:rPr>
              <a:t>SciDAC</a:t>
            </a:r>
            <a:r>
              <a:rPr lang="en-US" altLang="ja-JP" sz="2000" dirty="0">
                <a:latin typeface="Arial" pitchFamily="34" charset="0"/>
                <a:ea typeface="ＭＳ Ｐゴシック" charset="-128"/>
              </a:rPr>
              <a:t> data mining tool Sapphire awarded a 2006 R&amp;D100 </a:t>
            </a:r>
            <a:r>
              <a:rPr lang="en-US" altLang="ja-JP" sz="2000" dirty="0" smtClean="0">
                <a:latin typeface="Arial" pitchFamily="34" charset="0"/>
                <a:ea typeface="ＭＳ Ｐゴシック" charset="-128"/>
              </a:rPr>
              <a:t>award </a:t>
            </a:r>
            <a:endParaRPr lang="en-US" sz="2000" dirty="0">
              <a:latin typeface="Arial" pitchFamily="34" charset="0"/>
            </a:endParaRPr>
          </a:p>
        </p:txBody>
      </p:sp>
      <p:pic>
        <p:nvPicPr>
          <p:cNvPr id="15" name="Picture 4"/>
          <p:cNvPicPr>
            <a:picLocks noChangeAspect="1" noChangeArrowheads="1"/>
          </p:cNvPicPr>
          <p:nvPr/>
        </p:nvPicPr>
        <p:blipFill>
          <a:blip r:embed="rId2" cstate="print"/>
          <a:srcRect/>
          <a:stretch>
            <a:fillRect/>
          </a:stretch>
        </p:blipFill>
        <p:spPr bwMode="auto">
          <a:xfrm>
            <a:off x="520700" y="1219200"/>
            <a:ext cx="3176588" cy="4029075"/>
          </a:xfrm>
          <a:prstGeom prst="rect">
            <a:avLst/>
          </a:prstGeom>
          <a:noFill/>
          <a:ln w="9525" algn="ctr">
            <a:noFill/>
            <a:miter lim="800000"/>
            <a:headEnd/>
            <a:tailEnd/>
          </a:ln>
          <a:effectLst/>
        </p:spPr>
      </p:pic>
      <p:sp>
        <p:nvSpPr>
          <p:cNvPr id="16" name="Text Box 5"/>
          <p:cNvSpPr txBox="1">
            <a:spLocks noChangeArrowheads="1"/>
          </p:cNvSpPr>
          <p:nvPr/>
        </p:nvSpPr>
        <p:spPr bwMode="auto">
          <a:xfrm>
            <a:off x="596900" y="5334000"/>
            <a:ext cx="2828018" cy="249299"/>
          </a:xfrm>
          <a:prstGeom prst="rect">
            <a:avLst/>
          </a:prstGeom>
          <a:noFill/>
          <a:ln w="9525" algn="ctr">
            <a:noFill/>
            <a:miter lim="800000"/>
            <a:headEnd/>
            <a:tailEnd/>
          </a:ln>
          <a:effectLst/>
        </p:spPr>
        <p:txBody>
          <a:bodyPr wrap="none">
            <a:spAutoFit/>
          </a:bodyPr>
          <a:lstStyle/>
          <a:p>
            <a:pPr eaLnBrk="0" hangingPunct="0">
              <a:lnSpc>
                <a:spcPct val="85000"/>
              </a:lnSpc>
              <a:spcBef>
                <a:spcPct val="15000"/>
              </a:spcBef>
              <a:buFont typeface="Wingdings" pitchFamily="2" charset="2"/>
              <a:buNone/>
            </a:pPr>
            <a:r>
              <a:rPr lang="en-US" sz="1200" dirty="0"/>
              <a:t>Hydroxyl radical in a turbulent jet flame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29</a:t>
            </a:fld>
            <a:endParaRPr lang="en-US" dirty="0" smtClean="0">
              <a:latin typeface="Arial" charset="0"/>
              <a:cs typeface="Arial"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endParaRPr lang="en-US"/>
          </a:p>
        </p:txBody>
      </p:sp>
      <p:sp>
        <p:nvSpPr>
          <p:cNvPr id="17" name="Rectangle 14"/>
          <p:cNvSpPr>
            <a:spLocks noChangeArrowheads="1"/>
          </p:cNvSpPr>
          <p:nvPr/>
        </p:nvSpPr>
        <p:spPr bwMode="auto">
          <a:xfrm>
            <a:off x="369723" y="3115460"/>
            <a:ext cx="8407729" cy="3621504"/>
          </a:xfrm>
          <a:prstGeom prst="rect">
            <a:avLst/>
          </a:prstGeom>
          <a:noFill/>
          <a:ln w="9525">
            <a:noFill/>
            <a:miter lim="800000"/>
            <a:headEnd/>
            <a:tailEnd/>
          </a:ln>
        </p:spPr>
        <p:txBody>
          <a:bodyPr wrap="square">
            <a:prstTxWarp prst="textNoShape">
              <a:avLst/>
            </a:prstTxWarp>
            <a:spAutoFit/>
          </a:bodyPr>
          <a:lstStyle/>
          <a:p>
            <a:pPr marL="166688" indent="-166688">
              <a:spcBef>
                <a:spcPts val="800"/>
              </a:spcBef>
              <a:buFont typeface="Wingdings" pitchFamily="2" charset="2"/>
              <a:buChar char="§"/>
            </a:pPr>
            <a:r>
              <a:rPr lang="en-US" sz="1600" dirty="0" smtClean="0">
                <a:latin typeface="Arial" pitchFamily="34" charset="0"/>
                <a:cs typeface="Arial" pitchFamily="34" charset="0"/>
              </a:rPr>
              <a:t>The performance and lifetime of materials used in nuclear technology and in advanced power generation are severely limited by corrosive environments and extreme conditions. </a:t>
            </a:r>
          </a:p>
          <a:p>
            <a:pPr marL="166688" indent="-166688">
              <a:spcBef>
                <a:spcPts val="800"/>
              </a:spcBef>
              <a:buFont typeface="Wingdings" pitchFamily="2" charset="2"/>
              <a:buChar char="§"/>
            </a:pPr>
            <a:r>
              <a:rPr lang="en-US" sz="1600" dirty="0" smtClean="0">
                <a:latin typeface="Arial" pitchFamily="34" charset="0"/>
                <a:cs typeface="Arial" pitchFamily="34" charset="0"/>
              </a:rPr>
              <a:t>Premature failure of materials can result from undetected stress corrosion cracking.</a:t>
            </a:r>
          </a:p>
          <a:p>
            <a:pPr marL="166688" indent="-166688">
              <a:spcBef>
                <a:spcPts val="800"/>
              </a:spcBef>
              <a:buFont typeface="Wingdings" pitchFamily="2" charset="2"/>
              <a:buChar char="§"/>
            </a:pPr>
            <a:r>
              <a:rPr lang="en-US" sz="1600" dirty="0" smtClean="0">
                <a:latin typeface="Arial" pitchFamily="34" charset="0"/>
                <a:cs typeface="Arial" pitchFamily="34" charset="0"/>
              </a:rPr>
              <a:t>Annually, corrosion costs about 3% of the U.S. gross domestic product. </a:t>
            </a:r>
          </a:p>
          <a:p>
            <a:pPr marL="166688" indent="-166688">
              <a:spcBef>
                <a:spcPts val="800"/>
              </a:spcBef>
              <a:buFont typeface="Wingdings" pitchFamily="2" charset="2"/>
              <a:buChar char="§"/>
            </a:pPr>
            <a:r>
              <a:rPr lang="en-US" sz="1600" dirty="0" smtClean="0">
                <a:latin typeface="Arial" pitchFamily="34" charset="0"/>
                <a:cs typeface="Arial" pitchFamily="34" charset="0"/>
              </a:rPr>
              <a:t>48-million-atom simulation on Argonne Leadership Computing Facility showed a link between sulfur i</a:t>
            </a:r>
            <a:r>
              <a:rPr lang="en-US" sz="1600" dirty="0" smtClean="0"/>
              <a:t>mpurities segregated at grain boundaries of nickel </a:t>
            </a:r>
            <a:r>
              <a:rPr lang="en-US" sz="1600" dirty="0" smtClean="0">
                <a:latin typeface="Arial" pitchFamily="34" charset="0"/>
                <a:cs typeface="Arial" pitchFamily="34" charset="0"/>
              </a:rPr>
              <a:t>and embrittlement. An order-of-magnitude reduction in grain-boundary shear strength, combined with tensile-strength reduction, allows the crack tip to always find an easy propagation path in this configuration. This mechanism explains an experimentally observed crossover from microscopic fracture to macroscopic cracks due to sulfur impurities.</a:t>
            </a:r>
          </a:p>
          <a:p>
            <a:pPr marL="166688" indent="-166688">
              <a:spcBef>
                <a:spcPts val="800"/>
              </a:spcBef>
              <a:buFont typeface="Wingdings" pitchFamily="2" charset="2"/>
              <a:buChar char="§"/>
            </a:pPr>
            <a:r>
              <a:rPr lang="en-US" sz="1600" dirty="0" smtClean="0"/>
              <a:t>P. </a:t>
            </a:r>
            <a:r>
              <a:rPr lang="en-US" sz="1600" dirty="0" err="1" smtClean="0"/>
              <a:t>Vashishta</a:t>
            </a:r>
            <a:r>
              <a:rPr lang="en-US" sz="1600" dirty="0" smtClean="0"/>
              <a:t> (USC)</a:t>
            </a:r>
            <a:endParaRPr lang="en-US" sz="1600" dirty="0" smtClean="0">
              <a:latin typeface="Arial" pitchFamily="34" charset="0"/>
              <a:cs typeface="Arial" pitchFamily="34" charset="0"/>
            </a:endParaRPr>
          </a:p>
          <a:p>
            <a:pPr>
              <a:spcBef>
                <a:spcPts val="800"/>
              </a:spcBef>
            </a:pPr>
            <a:endParaRPr lang="en-US" sz="1600" dirty="0">
              <a:latin typeface="Arial" pitchFamily="34" charset="0"/>
              <a:cs typeface="Arial" pitchFamily="34" charset="0"/>
            </a:endParaRPr>
          </a:p>
        </p:txBody>
      </p:sp>
      <p:sp>
        <p:nvSpPr>
          <p:cNvPr id="18" name="Rectangle 17"/>
          <p:cNvSpPr/>
          <p:nvPr/>
        </p:nvSpPr>
        <p:spPr>
          <a:xfrm>
            <a:off x="6153462" y="2365165"/>
            <a:ext cx="2990538" cy="707886"/>
          </a:xfrm>
          <a:prstGeom prst="rect">
            <a:avLst/>
          </a:prstGeom>
        </p:spPr>
        <p:txBody>
          <a:bodyPr wrap="square">
            <a:spAutoFit/>
          </a:bodyPr>
          <a:lstStyle/>
          <a:p>
            <a:r>
              <a:rPr lang="en-US" sz="1000" dirty="0" smtClean="0"/>
              <a:t>Fracture simulations for </a:t>
            </a:r>
            <a:r>
              <a:rPr lang="en-US" sz="1000" dirty="0" err="1" smtClean="0"/>
              <a:t>nanocrystalline</a:t>
            </a:r>
            <a:r>
              <a:rPr lang="en-US" sz="1000" dirty="0" smtClean="0"/>
              <a:t> nickel without and with amorphous sulfide grain- boundary phases, showing ductile, </a:t>
            </a:r>
            <a:r>
              <a:rPr lang="en-US" sz="1000" dirty="0" err="1" smtClean="0"/>
              <a:t>transgranular</a:t>
            </a:r>
            <a:r>
              <a:rPr lang="en-US" sz="1000" dirty="0" smtClean="0"/>
              <a:t> tearing and brittle, </a:t>
            </a:r>
            <a:r>
              <a:rPr lang="en-US" sz="1000" dirty="0" err="1" smtClean="0"/>
              <a:t>intergranular</a:t>
            </a:r>
            <a:r>
              <a:rPr lang="en-US" sz="1000" dirty="0" smtClean="0"/>
              <a:t> cleavage. </a:t>
            </a:r>
            <a:endParaRPr lang="en-US" sz="1000" dirty="0">
              <a:latin typeface="Arial Narrow" pitchFamily="34" charset="0"/>
            </a:endParaRPr>
          </a:p>
        </p:txBody>
      </p:sp>
      <p:sp>
        <p:nvSpPr>
          <p:cNvPr id="20" name="Title 1"/>
          <p:cNvSpPr txBox="1">
            <a:spLocks/>
          </p:cNvSpPr>
          <p:nvPr/>
        </p:nvSpPr>
        <p:spPr bwMode="auto">
          <a:xfrm>
            <a:off x="-300038" y="211138"/>
            <a:ext cx="9444038" cy="655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Stress Corrosion Cracking</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8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Molecular Dynamics Simulation Reveals Mechanisms of Nickel Fracture </a:t>
            </a:r>
            <a:br>
              <a:rPr kumimoji="0" lang="en-US" sz="18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endParaRPr kumimoji="0" lang="en-US" sz="1800" b="0" i="0" u="none" strike="noStrike" kern="1200" cap="none" spc="0" normalizeH="0" baseline="0" noProof="0" dirty="0" smtClean="0">
              <a:ln>
                <a:noFill/>
              </a:ln>
              <a:solidFill>
                <a:srgbClr val="106636"/>
              </a:solidFill>
              <a:effectLst/>
              <a:uLnTx/>
              <a:uFillTx/>
              <a:latin typeface="Arial Narrow" pitchFamily="34" charset="0"/>
              <a:ea typeface="+mj-ea"/>
              <a:cs typeface="Arial" pitchFamily="34" charset="0"/>
            </a:endParaRPr>
          </a:p>
        </p:txBody>
      </p:sp>
      <p:grpSp>
        <p:nvGrpSpPr>
          <p:cNvPr id="21" name="Group 19"/>
          <p:cNvGrpSpPr/>
          <p:nvPr/>
        </p:nvGrpSpPr>
        <p:grpSpPr>
          <a:xfrm>
            <a:off x="416284" y="6316849"/>
            <a:ext cx="2083982" cy="467525"/>
            <a:chOff x="0" y="6272116"/>
            <a:chExt cx="2604655" cy="584334"/>
          </a:xfrm>
        </p:grpSpPr>
        <p:pic>
          <p:nvPicPr>
            <p:cNvPr id="22" name="Picture 21" descr="universities-logos.png"/>
            <p:cNvPicPr>
              <a:picLocks noChangeAspect="1"/>
            </p:cNvPicPr>
            <p:nvPr/>
          </p:nvPicPr>
          <p:blipFill>
            <a:blip r:embed="rId2" cstate="print"/>
            <a:srcRect l="60501" r="26499"/>
            <a:stretch>
              <a:fillRect/>
            </a:stretch>
          </p:blipFill>
          <p:spPr>
            <a:xfrm>
              <a:off x="793440" y="6279043"/>
              <a:ext cx="709672" cy="570480"/>
            </a:xfrm>
            <a:prstGeom prst="rect">
              <a:avLst/>
            </a:prstGeom>
          </p:spPr>
        </p:pic>
        <p:pic>
          <p:nvPicPr>
            <p:cNvPr id="23" name="Picture 22" descr="universities-logos.png"/>
            <p:cNvPicPr>
              <a:picLocks noChangeAspect="1"/>
            </p:cNvPicPr>
            <p:nvPr/>
          </p:nvPicPr>
          <p:blipFill>
            <a:blip r:embed="rId2" cstate="print"/>
            <a:srcRect l="74898" r="11999" b="-1"/>
            <a:stretch>
              <a:fillRect/>
            </a:stretch>
          </p:blipFill>
          <p:spPr>
            <a:xfrm>
              <a:off x="1427013" y="6279041"/>
              <a:ext cx="715271" cy="570485"/>
            </a:xfrm>
            <a:prstGeom prst="rect">
              <a:avLst/>
            </a:prstGeom>
          </p:spPr>
        </p:pic>
        <p:pic>
          <p:nvPicPr>
            <p:cNvPr id="24" name="Picture 23" descr="200px-Pennsylvania_State_University_seal_svg.png"/>
            <p:cNvPicPr>
              <a:picLocks noChangeAspect="1"/>
            </p:cNvPicPr>
            <p:nvPr/>
          </p:nvPicPr>
          <p:blipFill>
            <a:blip r:embed="rId3" cstate="print"/>
            <a:stretch>
              <a:fillRect/>
            </a:stretch>
          </p:blipFill>
          <p:spPr>
            <a:xfrm>
              <a:off x="2050476" y="6291350"/>
              <a:ext cx="554179" cy="545867"/>
            </a:xfrm>
            <a:prstGeom prst="rect">
              <a:avLst/>
            </a:prstGeom>
          </p:spPr>
        </p:pic>
        <p:pic>
          <p:nvPicPr>
            <p:cNvPr id="25" name="Picture 24" descr="universities-logos.png"/>
            <p:cNvPicPr>
              <a:picLocks noChangeAspect="1"/>
            </p:cNvPicPr>
            <p:nvPr/>
          </p:nvPicPr>
          <p:blipFill>
            <a:blip r:embed="rId2" cstate="print"/>
            <a:srcRect l="-224" r="84742" b="-2429"/>
            <a:stretch>
              <a:fillRect/>
            </a:stretch>
          </p:blipFill>
          <p:spPr>
            <a:xfrm>
              <a:off x="0" y="6272116"/>
              <a:ext cx="845126" cy="584334"/>
            </a:xfrm>
            <a:prstGeom prst="rect">
              <a:avLst/>
            </a:prstGeom>
          </p:spPr>
        </p:pic>
      </p:grpSp>
      <p:pic>
        <p:nvPicPr>
          <p:cNvPr id="26" name="Picture 1" descr="M:\Documents and Settings\dehmer\Desktop\priya_reactors.png"/>
          <p:cNvPicPr>
            <a:picLocks noChangeAspect="1" noChangeArrowheads="1"/>
          </p:cNvPicPr>
          <p:nvPr/>
        </p:nvPicPr>
        <p:blipFill>
          <a:blip r:embed="rId4" cstate="print"/>
          <a:srcRect/>
          <a:stretch>
            <a:fillRect/>
          </a:stretch>
        </p:blipFill>
        <p:spPr bwMode="auto">
          <a:xfrm>
            <a:off x="679941" y="1111590"/>
            <a:ext cx="5497513" cy="1957388"/>
          </a:xfrm>
          <a:prstGeom prst="rect">
            <a:avLst/>
          </a:prstGeom>
          <a:noFill/>
        </p:spPr>
      </p:pic>
      <p:grpSp>
        <p:nvGrpSpPr>
          <p:cNvPr id="27" name="Group 114"/>
          <p:cNvGrpSpPr/>
          <p:nvPr/>
        </p:nvGrpSpPr>
        <p:grpSpPr>
          <a:xfrm>
            <a:off x="6626140" y="873016"/>
            <a:ext cx="1705418" cy="1412938"/>
            <a:chOff x="6626140" y="782863"/>
            <a:chExt cx="1705418" cy="1412938"/>
          </a:xfrm>
        </p:grpSpPr>
        <p:grpSp>
          <p:nvGrpSpPr>
            <p:cNvPr id="28" name="Group 95"/>
            <p:cNvGrpSpPr/>
            <p:nvPr/>
          </p:nvGrpSpPr>
          <p:grpSpPr>
            <a:xfrm>
              <a:off x="6626138" y="782861"/>
              <a:ext cx="1705418" cy="1412936"/>
              <a:chOff x="7181407" y="1135690"/>
              <a:chExt cx="1172226" cy="971189"/>
            </a:xfrm>
          </p:grpSpPr>
          <p:pic>
            <p:nvPicPr>
              <p:cNvPr id="78" name="Picture 2"/>
              <p:cNvPicPr>
                <a:picLocks noChangeAspect="1" noChangeArrowheads="1"/>
              </p:cNvPicPr>
              <p:nvPr/>
            </p:nvPicPr>
            <p:blipFill>
              <a:blip r:embed="rId5" cstate="print"/>
              <a:srcRect l="78062" t="37524" r="-44" b="38164"/>
              <a:stretch>
                <a:fillRect/>
              </a:stretch>
            </p:blipFill>
            <p:spPr bwMode="auto">
              <a:xfrm>
                <a:off x="7186613" y="1171575"/>
                <a:ext cx="1162050" cy="928688"/>
              </a:xfrm>
              <a:prstGeom prst="rect">
                <a:avLst/>
              </a:prstGeom>
              <a:noFill/>
              <a:ln w="9525">
                <a:noFill/>
                <a:miter lim="800000"/>
                <a:headEnd/>
                <a:tailEnd/>
              </a:ln>
            </p:spPr>
          </p:pic>
          <p:sp>
            <p:nvSpPr>
              <p:cNvPr id="79" name="Freeform 78"/>
              <p:cNvSpPr/>
              <p:nvPr/>
            </p:nvSpPr>
            <p:spPr>
              <a:xfrm>
                <a:off x="7544073" y="1135690"/>
                <a:ext cx="809560" cy="452604"/>
              </a:xfrm>
              <a:custGeom>
                <a:avLst/>
                <a:gdLst>
                  <a:gd name="connsiteX0" fmla="*/ 14015 w 809560"/>
                  <a:gd name="connsiteY0" fmla="*/ 33504 h 452604"/>
                  <a:gd name="connsiteX1" fmla="*/ 9252 w 809560"/>
                  <a:gd name="connsiteY1" fmla="*/ 102560 h 452604"/>
                  <a:gd name="connsiteX2" fmla="*/ 2108 w 809560"/>
                  <a:gd name="connsiteY2" fmla="*/ 104941 h 452604"/>
                  <a:gd name="connsiteX3" fmla="*/ 4490 w 809560"/>
                  <a:gd name="connsiteY3" fmla="*/ 126373 h 452604"/>
                  <a:gd name="connsiteX4" fmla="*/ 21158 w 809560"/>
                  <a:gd name="connsiteY4" fmla="*/ 128754 h 452604"/>
                  <a:gd name="connsiteX5" fmla="*/ 28302 w 809560"/>
                  <a:gd name="connsiteY5" fmla="*/ 131135 h 452604"/>
                  <a:gd name="connsiteX6" fmla="*/ 30683 w 809560"/>
                  <a:gd name="connsiteY6" fmla="*/ 138279 h 452604"/>
                  <a:gd name="connsiteX7" fmla="*/ 35446 w 809560"/>
                  <a:gd name="connsiteY7" fmla="*/ 159710 h 452604"/>
                  <a:gd name="connsiteX8" fmla="*/ 33065 w 809560"/>
                  <a:gd name="connsiteY8" fmla="*/ 188285 h 452604"/>
                  <a:gd name="connsiteX9" fmla="*/ 25921 w 809560"/>
                  <a:gd name="connsiteY9" fmla="*/ 190666 h 452604"/>
                  <a:gd name="connsiteX10" fmla="*/ 23540 w 809560"/>
                  <a:gd name="connsiteY10" fmla="*/ 197810 h 452604"/>
                  <a:gd name="connsiteX11" fmla="*/ 25921 w 809560"/>
                  <a:gd name="connsiteY11" fmla="*/ 204954 h 452604"/>
                  <a:gd name="connsiteX12" fmla="*/ 28302 w 809560"/>
                  <a:gd name="connsiteY12" fmla="*/ 226385 h 452604"/>
                  <a:gd name="connsiteX13" fmla="*/ 42590 w 809560"/>
                  <a:gd name="connsiteY13" fmla="*/ 235910 h 452604"/>
                  <a:gd name="connsiteX14" fmla="*/ 56877 w 809560"/>
                  <a:gd name="connsiteY14" fmla="*/ 274010 h 452604"/>
                  <a:gd name="connsiteX15" fmla="*/ 71165 w 809560"/>
                  <a:gd name="connsiteY15" fmla="*/ 276391 h 452604"/>
                  <a:gd name="connsiteX16" fmla="*/ 83071 w 809560"/>
                  <a:gd name="connsiteY16" fmla="*/ 266866 h 452604"/>
                  <a:gd name="connsiteX17" fmla="*/ 90215 w 809560"/>
                  <a:gd name="connsiteY17" fmla="*/ 269248 h 452604"/>
                  <a:gd name="connsiteX18" fmla="*/ 94977 w 809560"/>
                  <a:gd name="connsiteY18" fmla="*/ 276391 h 452604"/>
                  <a:gd name="connsiteX19" fmla="*/ 133077 w 809560"/>
                  <a:gd name="connsiteY19" fmla="*/ 293060 h 452604"/>
                  <a:gd name="connsiteX20" fmla="*/ 125933 w 809560"/>
                  <a:gd name="connsiteY20" fmla="*/ 307348 h 452604"/>
                  <a:gd name="connsiteX21" fmla="*/ 147365 w 809560"/>
                  <a:gd name="connsiteY21" fmla="*/ 309729 h 452604"/>
                  <a:gd name="connsiteX22" fmla="*/ 164033 w 809560"/>
                  <a:gd name="connsiteY22" fmla="*/ 312110 h 452604"/>
                  <a:gd name="connsiteX23" fmla="*/ 166415 w 809560"/>
                  <a:gd name="connsiteY23" fmla="*/ 333541 h 452604"/>
                  <a:gd name="connsiteX24" fmla="*/ 173558 w 809560"/>
                  <a:gd name="connsiteY24" fmla="*/ 331160 h 452604"/>
                  <a:gd name="connsiteX25" fmla="*/ 206896 w 809560"/>
                  <a:gd name="connsiteY25" fmla="*/ 333541 h 452604"/>
                  <a:gd name="connsiteX26" fmla="*/ 209277 w 809560"/>
                  <a:gd name="connsiteY26" fmla="*/ 343066 h 452604"/>
                  <a:gd name="connsiteX27" fmla="*/ 216421 w 809560"/>
                  <a:gd name="connsiteY27" fmla="*/ 340685 h 452604"/>
                  <a:gd name="connsiteX28" fmla="*/ 244996 w 809560"/>
                  <a:gd name="connsiteY28" fmla="*/ 343066 h 452604"/>
                  <a:gd name="connsiteX29" fmla="*/ 247377 w 809560"/>
                  <a:gd name="connsiteY29" fmla="*/ 350210 h 452604"/>
                  <a:gd name="connsiteX30" fmla="*/ 249758 w 809560"/>
                  <a:gd name="connsiteY30" fmla="*/ 359735 h 452604"/>
                  <a:gd name="connsiteX31" fmla="*/ 256902 w 809560"/>
                  <a:gd name="connsiteY31" fmla="*/ 362116 h 452604"/>
                  <a:gd name="connsiteX32" fmla="*/ 264046 w 809560"/>
                  <a:gd name="connsiteY32" fmla="*/ 359735 h 452604"/>
                  <a:gd name="connsiteX33" fmla="*/ 280715 w 809560"/>
                  <a:gd name="connsiteY33" fmla="*/ 357354 h 452604"/>
                  <a:gd name="connsiteX34" fmla="*/ 283096 w 809560"/>
                  <a:gd name="connsiteY34" fmla="*/ 350210 h 452604"/>
                  <a:gd name="connsiteX35" fmla="*/ 299765 w 809560"/>
                  <a:gd name="connsiteY35" fmla="*/ 345448 h 452604"/>
                  <a:gd name="connsiteX36" fmla="*/ 302146 w 809560"/>
                  <a:gd name="connsiteY36" fmla="*/ 359735 h 452604"/>
                  <a:gd name="connsiteX37" fmla="*/ 323577 w 809560"/>
                  <a:gd name="connsiteY37" fmla="*/ 357354 h 452604"/>
                  <a:gd name="connsiteX38" fmla="*/ 337865 w 809560"/>
                  <a:gd name="connsiteY38" fmla="*/ 352591 h 452604"/>
                  <a:gd name="connsiteX39" fmla="*/ 354533 w 809560"/>
                  <a:gd name="connsiteY39" fmla="*/ 359735 h 452604"/>
                  <a:gd name="connsiteX40" fmla="*/ 356915 w 809560"/>
                  <a:gd name="connsiteY40" fmla="*/ 366879 h 452604"/>
                  <a:gd name="connsiteX41" fmla="*/ 354533 w 809560"/>
                  <a:gd name="connsiteY41" fmla="*/ 374023 h 452604"/>
                  <a:gd name="connsiteX42" fmla="*/ 383108 w 809560"/>
                  <a:gd name="connsiteY42" fmla="*/ 381166 h 452604"/>
                  <a:gd name="connsiteX43" fmla="*/ 399777 w 809560"/>
                  <a:gd name="connsiteY43" fmla="*/ 393073 h 452604"/>
                  <a:gd name="connsiteX44" fmla="*/ 397396 w 809560"/>
                  <a:gd name="connsiteY44" fmla="*/ 400216 h 452604"/>
                  <a:gd name="connsiteX45" fmla="*/ 404540 w 809560"/>
                  <a:gd name="connsiteY45" fmla="*/ 404979 h 452604"/>
                  <a:gd name="connsiteX46" fmla="*/ 414065 w 809560"/>
                  <a:gd name="connsiteY46" fmla="*/ 407360 h 452604"/>
                  <a:gd name="connsiteX47" fmla="*/ 421208 w 809560"/>
                  <a:gd name="connsiteY47" fmla="*/ 409741 h 452604"/>
                  <a:gd name="connsiteX48" fmla="*/ 428352 w 809560"/>
                  <a:gd name="connsiteY48" fmla="*/ 414504 h 452604"/>
                  <a:gd name="connsiteX49" fmla="*/ 440258 w 809560"/>
                  <a:gd name="connsiteY49" fmla="*/ 426410 h 452604"/>
                  <a:gd name="connsiteX50" fmla="*/ 502171 w 809560"/>
                  <a:gd name="connsiteY50" fmla="*/ 428791 h 452604"/>
                  <a:gd name="connsiteX51" fmla="*/ 504552 w 809560"/>
                  <a:gd name="connsiteY51" fmla="*/ 443079 h 452604"/>
                  <a:gd name="connsiteX52" fmla="*/ 506933 w 809560"/>
                  <a:gd name="connsiteY52" fmla="*/ 450223 h 452604"/>
                  <a:gd name="connsiteX53" fmla="*/ 514077 w 809560"/>
                  <a:gd name="connsiteY53" fmla="*/ 452604 h 452604"/>
                  <a:gd name="connsiteX54" fmla="*/ 540271 w 809560"/>
                  <a:gd name="connsiteY54" fmla="*/ 450223 h 452604"/>
                  <a:gd name="connsiteX55" fmla="*/ 545033 w 809560"/>
                  <a:gd name="connsiteY55" fmla="*/ 435935 h 452604"/>
                  <a:gd name="connsiteX56" fmla="*/ 549796 w 809560"/>
                  <a:gd name="connsiteY56" fmla="*/ 421648 h 452604"/>
                  <a:gd name="connsiteX57" fmla="*/ 552177 w 809560"/>
                  <a:gd name="connsiteY57" fmla="*/ 414504 h 452604"/>
                  <a:gd name="connsiteX58" fmla="*/ 564083 w 809560"/>
                  <a:gd name="connsiteY58" fmla="*/ 412123 h 452604"/>
                  <a:gd name="connsiteX59" fmla="*/ 573608 w 809560"/>
                  <a:gd name="connsiteY59" fmla="*/ 414504 h 452604"/>
                  <a:gd name="connsiteX60" fmla="*/ 583133 w 809560"/>
                  <a:gd name="connsiteY60" fmla="*/ 419266 h 452604"/>
                  <a:gd name="connsiteX61" fmla="*/ 587896 w 809560"/>
                  <a:gd name="connsiteY61" fmla="*/ 404979 h 452604"/>
                  <a:gd name="connsiteX62" fmla="*/ 590277 w 809560"/>
                  <a:gd name="connsiteY62" fmla="*/ 397835 h 452604"/>
                  <a:gd name="connsiteX63" fmla="*/ 599802 w 809560"/>
                  <a:gd name="connsiteY63" fmla="*/ 388310 h 452604"/>
                  <a:gd name="connsiteX64" fmla="*/ 637902 w 809560"/>
                  <a:gd name="connsiteY64" fmla="*/ 385929 h 452604"/>
                  <a:gd name="connsiteX65" fmla="*/ 659333 w 809560"/>
                  <a:gd name="connsiteY65" fmla="*/ 385929 h 452604"/>
                  <a:gd name="connsiteX66" fmla="*/ 673621 w 809560"/>
                  <a:gd name="connsiteY66" fmla="*/ 390691 h 452604"/>
                  <a:gd name="connsiteX67" fmla="*/ 690290 w 809560"/>
                  <a:gd name="connsiteY67" fmla="*/ 395454 h 452604"/>
                  <a:gd name="connsiteX68" fmla="*/ 692671 w 809560"/>
                  <a:gd name="connsiteY68" fmla="*/ 383548 h 452604"/>
                  <a:gd name="connsiteX69" fmla="*/ 706958 w 809560"/>
                  <a:gd name="connsiteY69" fmla="*/ 381166 h 452604"/>
                  <a:gd name="connsiteX70" fmla="*/ 718865 w 809560"/>
                  <a:gd name="connsiteY70" fmla="*/ 362116 h 452604"/>
                  <a:gd name="connsiteX71" fmla="*/ 730771 w 809560"/>
                  <a:gd name="connsiteY71" fmla="*/ 364498 h 452604"/>
                  <a:gd name="connsiteX72" fmla="*/ 737915 w 809560"/>
                  <a:gd name="connsiteY72" fmla="*/ 369260 h 452604"/>
                  <a:gd name="connsiteX73" fmla="*/ 745058 w 809560"/>
                  <a:gd name="connsiteY73" fmla="*/ 366879 h 452604"/>
                  <a:gd name="connsiteX74" fmla="*/ 749821 w 809560"/>
                  <a:gd name="connsiteY74" fmla="*/ 359735 h 452604"/>
                  <a:gd name="connsiteX75" fmla="*/ 752202 w 809560"/>
                  <a:gd name="connsiteY75" fmla="*/ 350210 h 452604"/>
                  <a:gd name="connsiteX76" fmla="*/ 761727 w 809560"/>
                  <a:gd name="connsiteY76" fmla="*/ 347829 h 452604"/>
                  <a:gd name="connsiteX77" fmla="*/ 797446 w 809560"/>
                  <a:gd name="connsiteY77" fmla="*/ 345448 h 452604"/>
                  <a:gd name="connsiteX78" fmla="*/ 802208 w 809560"/>
                  <a:gd name="connsiteY78" fmla="*/ 247816 h 452604"/>
                  <a:gd name="connsiteX79" fmla="*/ 804590 w 809560"/>
                  <a:gd name="connsiteY79" fmla="*/ 238291 h 452604"/>
                  <a:gd name="connsiteX80" fmla="*/ 806971 w 809560"/>
                  <a:gd name="connsiteY80" fmla="*/ 71604 h 452604"/>
                  <a:gd name="connsiteX81" fmla="*/ 804590 w 809560"/>
                  <a:gd name="connsiteY81" fmla="*/ 57316 h 452604"/>
                  <a:gd name="connsiteX82" fmla="*/ 802208 w 809560"/>
                  <a:gd name="connsiteY82" fmla="*/ 50173 h 452604"/>
                  <a:gd name="connsiteX83" fmla="*/ 799827 w 809560"/>
                  <a:gd name="connsiteY83" fmla="*/ 35885 h 452604"/>
                  <a:gd name="connsiteX84" fmla="*/ 792683 w 809560"/>
                  <a:gd name="connsiteY84" fmla="*/ 33504 h 452604"/>
                  <a:gd name="connsiteX85" fmla="*/ 728390 w 809560"/>
                  <a:gd name="connsiteY85" fmla="*/ 35885 h 452604"/>
                  <a:gd name="connsiteX86" fmla="*/ 583133 w 809560"/>
                  <a:gd name="connsiteY86" fmla="*/ 33504 h 452604"/>
                  <a:gd name="connsiteX87" fmla="*/ 525983 w 809560"/>
                  <a:gd name="connsiteY87" fmla="*/ 28741 h 452604"/>
                  <a:gd name="connsiteX88" fmla="*/ 506933 w 809560"/>
                  <a:gd name="connsiteY88" fmla="*/ 31123 h 452604"/>
                  <a:gd name="connsiteX89" fmla="*/ 499790 w 809560"/>
                  <a:gd name="connsiteY89" fmla="*/ 33504 h 452604"/>
                  <a:gd name="connsiteX90" fmla="*/ 475977 w 809560"/>
                  <a:gd name="connsiteY90" fmla="*/ 31123 h 452604"/>
                  <a:gd name="connsiteX91" fmla="*/ 409302 w 809560"/>
                  <a:gd name="connsiteY91" fmla="*/ 35885 h 452604"/>
                  <a:gd name="connsiteX92" fmla="*/ 383108 w 809560"/>
                  <a:gd name="connsiteY92" fmla="*/ 33504 h 452604"/>
                  <a:gd name="connsiteX93" fmla="*/ 199752 w 809560"/>
                  <a:gd name="connsiteY93" fmla="*/ 35885 h 452604"/>
                  <a:gd name="connsiteX94" fmla="*/ 154508 w 809560"/>
                  <a:gd name="connsiteY94" fmla="*/ 33504 h 452604"/>
                  <a:gd name="connsiteX95" fmla="*/ 54496 w 809560"/>
                  <a:gd name="connsiteY95" fmla="*/ 35885 h 452604"/>
                  <a:gd name="connsiteX96" fmla="*/ 14015 w 809560"/>
                  <a:gd name="connsiteY96" fmla="*/ 33504 h 45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09560" h="452604">
                    <a:moveTo>
                      <a:pt x="14015" y="33504"/>
                    </a:moveTo>
                    <a:cubicBezTo>
                      <a:pt x="6474" y="44617"/>
                      <a:pt x="24446" y="0"/>
                      <a:pt x="9252" y="102560"/>
                    </a:cubicBezTo>
                    <a:cubicBezTo>
                      <a:pt x="8884" y="105043"/>
                      <a:pt x="4489" y="104147"/>
                      <a:pt x="2108" y="104941"/>
                    </a:cubicBezTo>
                    <a:cubicBezTo>
                      <a:pt x="2902" y="112085"/>
                      <a:pt x="0" y="120760"/>
                      <a:pt x="4490" y="126373"/>
                    </a:cubicBezTo>
                    <a:cubicBezTo>
                      <a:pt x="7996" y="130756"/>
                      <a:pt x="15655" y="127653"/>
                      <a:pt x="21158" y="128754"/>
                    </a:cubicBezTo>
                    <a:cubicBezTo>
                      <a:pt x="23619" y="129246"/>
                      <a:pt x="25921" y="130341"/>
                      <a:pt x="28302" y="131135"/>
                    </a:cubicBezTo>
                    <a:cubicBezTo>
                      <a:pt x="29096" y="133516"/>
                      <a:pt x="29993" y="135865"/>
                      <a:pt x="30683" y="138279"/>
                    </a:cubicBezTo>
                    <a:cubicBezTo>
                      <a:pt x="32928" y="146137"/>
                      <a:pt x="33807" y="151512"/>
                      <a:pt x="35446" y="159710"/>
                    </a:cubicBezTo>
                    <a:cubicBezTo>
                      <a:pt x="34652" y="169235"/>
                      <a:pt x="35876" y="179150"/>
                      <a:pt x="33065" y="188285"/>
                    </a:cubicBezTo>
                    <a:cubicBezTo>
                      <a:pt x="32327" y="190684"/>
                      <a:pt x="27696" y="188891"/>
                      <a:pt x="25921" y="190666"/>
                    </a:cubicBezTo>
                    <a:cubicBezTo>
                      <a:pt x="24146" y="192441"/>
                      <a:pt x="24334" y="195429"/>
                      <a:pt x="23540" y="197810"/>
                    </a:cubicBezTo>
                    <a:cubicBezTo>
                      <a:pt x="24334" y="200191"/>
                      <a:pt x="25508" y="202478"/>
                      <a:pt x="25921" y="204954"/>
                    </a:cubicBezTo>
                    <a:cubicBezTo>
                      <a:pt x="27103" y="212044"/>
                      <a:pt x="24894" y="220057"/>
                      <a:pt x="28302" y="226385"/>
                    </a:cubicBezTo>
                    <a:cubicBezTo>
                      <a:pt x="31016" y="231425"/>
                      <a:pt x="42590" y="235910"/>
                      <a:pt x="42590" y="235910"/>
                    </a:cubicBezTo>
                    <a:cubicBezTo>
                      <a:pt x="46197" y="297236"/>
                      <a:pt x="31421" y="274010"/>
                      <a:pt x="56877" y="274010"/>
                    </a:cubicBezTo>
                    <a:cubicBezTo>
                      <a:pt x="61705" y="274010"/>
                      <a:pt x="66402" y="275597"/>
                      <a:pt x="71165" y="276391"/>
                    </a:cubicBezTo>
                    <a:cubicBezTo>
                      <a:pt x="74821" y="270907"/>
                      <a:pt x="75404" y="266866"/>
                      <a:pt x="83071" y="266866"/>
                    </a:cubicBezTo>
                    <a:cubicBezTo>
                      <a:pt x="85581" y="266866"/>
                      <a:pt x="87834" y="268454"/>
                      <a:pt x="90215" y="269248"/>
                    </a:cubicBezTo>
                    <a:cubicBezTo>
                      <a:pt x="91802" y="271629"/>
                      <a:pt x="93815" y="273776"/>
                      <a:pt x="94977" y="276391"/>
                    </a:cubicBezTo>
                    <a:cubicBezTo>
                      <a:pt x="106115" y="301452"/>
                      <a:pt x="88404" y="289869"/>
                      <a:pt x="133077" y="293060"/>
                    </a:cubicBezTo>
                    <a:cubicBezTo>
                      <a:pt x="132279" y="293259"/>
                      <a:pt x="107260" y="296144"/>
                      <a:pt x="125933" y="307348"/>
                    </a:cubicBezTo>
                    <a:cubicBezTo>
                      <a:pt x="132097" y="311046"/>
                      <a:pt x="140233" y="308838"/>
                      <a:pt x="147365" y="309729"/>
                    </a:cubicBezTo>
                    <a:cubicBezTo>
                      <a:pt x="152934" y="310425"/>
                      <a:pt x="158477" y="311316"/>
                      <a:pt x="164033" y="312110"/>
                    </a:cubicBezTo>
                    <a:cubicBezTo>
                      <a:pt x="164827" y="319254"/>
                      <a:pt x="163201" y="327112"/>
                      <a:pt x="166415" y="333541"/>
                    </a:cubicBezTo>
                    <a:cubicBezTo>
                      <a:pt x="167537" y="335786"/>
                      <a:pt x="171048" y="331160"/>
                      <a:pt x="173558" y="331160"/>
                    </a:cubicBezTo>
                    <a:cubicBezTo>
                      <a:pt x="184699" y="331160"/>
                      <a:pt x="195783" y="332747"/>
                      <a:pt x="206896" y="333541"/>
                    </a:cubicBezTo>
                    <a:cubicBezTo>
                      <a:pt x="207690" y="336716"/>
                      <a:pt x="206659" y="341102"/>
                      <a:pt x="209277" y="343066"/>
                    </a:cubicBezTo>
                    <a:cubicBezTo>
                      <a:pt x="211285" y="344572"/>
                      <a:pt x="213911" y="340685"/>
                      <a:pt x="216421" y="340685"/>
                    </a:cubicBezTo>
                    <a:cubicBezTo>
                      <a:pt x="225979" y="340685"/>
                      <a:pt x="235471" y="342272"/>
                      <a:pt x="244996" y="343066"/>
                    </a:cubicBezTo>
                    <a:cubicBezTo>
                      <a:pt x="245790" y="345447"/>
                      <a:pt x="246687" y="347796"/>
                      <a:pt x="247377" y="350210"/>
                    </a:cubicBezTo>
                    <a:cubicBezTo>
                      <a:pt x="248276" y="353357"/>
                      <a:pt x="247714" y="357179"/>
                      <a:pt x="249758" y="359735"/>
                    </a:cubicBezTo>
                    <a:cubicBezTo>
                      <a:pt x="251326" y="361695"/>
                      <a:pt x="254521" y="361322"/>
                      <a:pt x="256902" y="362116"/>
                    </a:cubicBezTo>
                    <a:cubicBezTo>
                      <a:pt x="259283" y="361322"/>
                      <a:pt x="261585" y="360227"/>
                      <a:pt x="264046" y="359735"/>
                    </a:cubicBezTo>
                    <a:cubicBezTo>
                      <a:pt x="269550" y="358634"/>
                      <a:pt x="275695" y="359864"/>
                      <a:pt x="280715" y="357354"/>
                    </a:cubicBezTo>
                    <a:cubicBezTo>
                      <a:pt x="282960" y="356231"/>
                      <a:pt x="281321" y="351985"/>
                      <a:pt x="283096" y="350210"/>
                    </a:cubicBezTo>
                    <a:cubicBezTo>
                      <a:pt x="284234" y="349072"/>
                      <a:pt x="299683" y="345469"/>
                      <a:pt x="299765" y="345448"/>
                    </a:cubicBezTo>
                    <a:cubicBezTo>
                      <a:pt x="300559" y="350210"/>
                      <a:pt x="297828" y="357576"/>
                      <a:pt x="302146" y="359735"/>
                    </a:cubicBezTo>
                    <a:cubicBezTo>
                      <a:pt x="308575" y="362949"/>
                      <a:pt x="316529" y="358764"/>
                      <a:pt x="323577" y="357354"/>
                    </a:cubicBezTo>
                    <a:cubicBezTo>
                      <a:pt x="328500" y="356369"/>
                      <a:pt x="337865" y="352591"/>
                      <a:pt x="337865" y="352591"/>
                    </a:cubicBezTo>
                    <a:cubicBezTo>
                      <a:pt x="343584" y="354021"/>
                      <a:pt x="350422" y="354597"/>
                      <a:pt x="354533" y="359735"/>
                    </a:cubicBezTo>
                    <a:cubicBezTo>
                      <a:pt x="356101" y="361695"/>
                      <a:pt x="356121" y="364498"/>
                      <a:pt x="356915" y="366879"/>
                    </a:cubicBezTo>
                    <a:cubicBezTo>
                      <a:pt x="356121" y="369260"/>
                      <a:pt x="354533" y="371513"/>
                      <a:pt x="354533" y="374023"/>
                    </a:cubicBezTo>
                    <a:cubicBezTo>
                      <a:pt x="354533" y="392463"/>
                      <a:pt x="365734" y="382746"/>
                      <a:pt x="383108" y="381166"/>
                    </a:cubicBezTo>
                    <a:cubicBezTo>
                      <a:pt x="404344" y="383821"/>
                      <a:pt x="404253" y="377407"/>
                      <a:pt x="399777" y="393073"/>
                    </a:cubicBezTo>
                    <a:cubicBezTo>
                      <a:pt x="399088" y="395486"/>
                      <a:pt x="398190" y="397835"/>
                      <a:pt x="397396" y="400216"/>
                    </a:cubicBezTo>
                    <a:cubicBezTo>
                      <a:pt x="399777" y="401804"/>
                      <a:pt x="401909" y="403852"/>
                      <a:pt x="404540" y="404979"/>
                    </a:cubicBezTo>
                    <a:cubicBezTo>
                      <a:pt x="407548" y="406268"/>
                      <a:pt x="410918" y="406461"/>
                      <a:pt x="414065" y="407360"/>
                    </a:cubicBezTo>
                    <a:cubicBezTo>
                      <a:pt x="416478" y="408049"/>
                      <a:pt x="418827" y="408947"/>
                      <a:pt x="421208" y="409741"/>
                    </a:cubicBezTo>
                    <a:cubicBezTo>
                      <a:pt x="423589" y="411329"/>
                      <a:pt x="426328" y="412480"/>
                      <a:pt x="428352" y="414504"/>
                    </a:cubicBezTo>
                    <a:cubicBezTo>
                      <a:pt x="432259" y="418411"/>
                      <a:pt x="433177" y="425678"/>
                      <a:pt x="440258" y="426410"/>
                    </a:cubicBezTo>
                    <a:cubicBezTo>
                      <a:pt x="460801" y="428535"/>
                      <a:pt x="481533" y="427997"/>
                      <a:pt x="502171" y="428791"/>
                    </a:cubicBezTo>
                    <a:cubicBezTo>
                      <a:pt x="502965" y="433554"/>
                      <a:pt x="503505" y="438366"/>
                      <a:pt x="504552" y="443079"/>
                    </a:cubicBezTo>
                    <a:cubicBezTo>
                      <a:pt x="505096" y="445529"/>
                      <a:pt x="505158" y="448448"/>
                      <a:pt x="506933" y="450223"/>
                    </a:cubicBezTo>
                    <a:cubicBezTo>
                      <a:pt x="508708" y="451998"/>
                      <a:pt x="511696" y="451810"/>
                      <a:pt x="514077" y="452604"/>
                    </a:cubicBezTo>
                    <a:lnTo>
                      <a:pt x="540271" y="450223"/>
                    </a:lnTo>
                    <a:cubicBezTo>
                      <a:pt x="544691" y="447843"/>
                      <a:pt x="543445" y="440698"/>
                      <a:pt x="545033" y="435935"/>
                    </a:cubicBezTo>
                    <a:lnTo>
                      <a:pt x="549796" y="421648"/>
                    </a:lnTo>
                    <a:cubicBezTo>
                      <a:pt x="550590" y="419267"/>
                      <a:pt x="549716" y="414996"/>
                      <a:pt x="552177" y="414504"/>
                    </a:cubicBezTo>
                    <a:lnTo>
                      <a:pt x="564083" y="412123"/>
                    </a:lnTo>
                    <a:cubicBezTo>
                      <a:pt x="567258" y="412917"/>
                      <a:pt x="571052" y="412460"/>
                      <a:pt x="573608" y="414504"/>
                    </a:cubicBezTo>
                    <a:cubicBezTo>
                      <a:pt x="582946" y="421974"/>
                      <a:pt x="567447" y="424497"/>
                      <a:pt x="583133" y="419266"/>
                    </a:cubicBezTo>
                    <a:lnTo>
                      <a:pt x="587896" y="404979"/>
                    </a:lnTo>
                    <a:lnTo>
                      <a:pt x="590277" y="397835"/>
                    </a:lnTo>
                    <a:cubicBezTo>
                      <a:pt x="592701" y="390561"/>
                      <a:pt x="591027" y="389234"/>
                      <a:pt x="599802" y="388310"/>
                    </a:cubicBezTo>
                    <a:cubicBezTo>
                      <a:pt x="612457" y="386978"/>
                      <a:pt x="625202" y="386723"/>
                      <a:pt x="637902" y="385929"/>
                    </a:cubicBezTo>
                    <a:cubicBezTo>
                      <a:pt x="658342" y="392741"/>
                      <a:pt x="625806" y="383135"/>
                      <a:pt x="659333" y="385929"/>
                    </a:cubicBezTo>
                    <a:cubicBezTo>
                      <a:pt x="664336" y="386346"/>
                      <a:pt x="673621" y="390691"/>
                      <a:pt x="673621" y="390691"/>
                    </a:cubicBezTo>
                    <a:cubicBezTo>
                      <a:pt x="675969" y="397735"/>
                      <a:pt x="676527" y="407251"/>
                      <a:pt x="690290" y="395454"/>
                    </a:cubicBezTo>
                    <a:cubicBezTo>
                      <a:pt x="693363" y="392820"/>
                      <a:pt x="689598" y="386182"/>
                      <a:pt x="692671" y="383548"/>
                    </a:cubicBezTo>
                    <a:cubicBezTo>
                      <a:pt x="696337" y="380406"/>
                      <a:pt x="702196" y="381960"/>
                      <a:pt x="706958" y="381166"/>
                    </a:cubicBezTo>
                    <a:cubicBezTo>
                      <a:pt x="712626" y="364164"/>
                      <a:pt x="707544" y="369664"/>
                      <a:pt x="718865" y="362116"/>
                    </a:cubicBezTo>
                    <a:cubicBezTo>
                      <a:pt x="722834" y="362910"/>
                      <a:pt x="726981" y="363077"/>
                      <a:pt x="730771" y="364498"/>
                    </a:cubicBezTo>
                    <a:cubicBezTo>
                      <a:pt x="733451" y="365503"/>
                      <a:pt x="735092" y="368790"/>
                      <a:pt x="737915" y="369260"/>
                    </a:cubicBezTo>
                    <a:cubicBezTo>
                      <a:pt x="740391" y="369673"/>
                      <a:pt x="742677" y="367673"/>
                      <a:pt x="745058" y="366879"/>
                    </a:cubicBezTo>
                    <a:cubicBezTo>
                      <a:pt x="746646" y="364498"/>
                      <a:pt x="748694" y="362366"/>
                      <a:pt x="749821" y="359735"/>
                    </a:cubicBezTo>
                    <a:cubicBezTo>
                      <a:pt x="751110" y="356727"/>
                      <a:pt x="749888" y="352524"/>
                      <a:pt x="752202" y="350210"/>
                    </a:cubicBezTo>
                    <a:cubicBezTo>
                      <a:pt x="754516" y="347896"/>
                      <a:pt x="758472" y="348172"/>
                      <a:pt x="761727" y="347829"/>
                    </a:cubicBezTo>
                    <a:cubicBezTo>
                      <a:pt x="773594" y="346580"/>
                      <a:pt x="785540" y="346242"/>
                      <a:pt x="797446" y="345448"/>
                    </a:cubicBezTo>
                    <a:cubicBezTo>
                      <a:pt x="809560" y="309102"/>
                      <a:pt x="797449" y="347751"/>
                      <a:pt x="802208" y="247816"/>
                    </a:cubicBezTo>
                    <a:cubicBezTo>
                      <a:pt x="802364" y="244547"/>
                      <a:pt x="803796" y="241466"/>
                      <a:pt x="804590" y="238291"/>
                    </a:cubicBezTo>
                    <a:cubicBezTo>
                      <a:pt x="805384" y="182729"/>
                      <a:pt x="806971" y="127172"/>
                      <a:pt x="806971" y="71604"/>
                    </a:cubicBezTo>
                    <a:cubicBezTo>
                      <a:pt x="806971" y="66776"/>
                      <a:pt x="805638" y="62029"/>
                      <a:pt x="804590" y="57316"/>
                    </a:cubicBezTo>
                    <a:cubicBezTo>
                      <a:pt x="804045" y="54866"/>
                      <a:pt x="803002" y="52554"/>
                      <a:pt x="802208" y="50173"/>
                    </a:cubicBezTo>
                    <a:cubicBezTo>
                      <a:pt x="801414" y="45410"/>
                      <a:pt x="802223" y="40077"/>
                      <a:pt x="799827" y="35885"/>
                    </a:cubicBezTo>
                    <a:cubicBezTo>
                      <a:pt x="798582" y="33706"/>
                      <a:pt x="795193" y="33504"/>
                      <a:pt x="792683" y="33504"/>
                    </a:cubicBezTo>
                    <a:cubicBezTo>
                      <a:pt x="771237" y="33504"/>
                      <a:pt x="749821" y="35091"/>
                      <a:pt x="728390" y="35885"/>
                    </a:cubicBezTo>
                    <a:lnTo>
                      <a:pt x="583133" y="33504"/>
                    </a:lnTo>
                    <a:cubicBezTo>
                      <a:pt x="534566" y="32320"/>
                      <a:pt x="548364" y="36203"/>
                      <a:pt x="525983" y="28741"/>
                    </a:cubicBezTo>
                    <a:cubicBezTo>
                      <a:pt x="519633" y="29535"/>
                      <a:pt x="513229" y="29978"/>
                      <a:pt x="506933" y="31123"/>
                    </a:cubicBezTo>
                    <a:cubicBezTo>
                      <a:pt x="504464" y="31572"/>
                      <a:pt x="502300" y="33504"/>
                      <a:pt x="499790" y="33504"/>
                    </a:cubicBezTo>
                    <a:cubicBezTo>
                      <a:pt x="491813" y="33504"/>
                      <a:pt x="483915" y="31917"/>
                      <a:pt x="475977" y="31123"/>
                    </a:cubicBezTo>
                    <a:cubicBezTo>
                      <a:pt x="461559" y="32324"/>
                      <a:pt x="421212" y="35885"/>
                      <a:pt x="409302" y="35885"/>
                    </a:cubicBezTo>
                    <a:cubicBezTo>
                      <a:pt x="400535" y="35885"/>
                      <a:pt x="391839" y="34298"/>
                      <a:pt x="383108" y="33504"/>
                    </a:cubicBezTo>
                    <a:lnTo>
                      <a:pt x="199752" y="35885"/>
                    </a:lnTo>
                    <a:cubicBezTo>
                      <a:pt x="184650" y="35885"/>
                      <a:pt x="169610" y="33504"/>
                      <a:pt x="154508" y="33504"/>
                    </a:cubicBezTo>
                    <a:cubicBezTo>
                      <a:pt x="121161" y="33504"/>
                      <a:pt x="87838" y="35329"/>
                      <a:pt x="54496" y="35885"/>
                    </a:cubicBezTo>
                    <a:cubicBezTo>
                      <a:pt x="40210" y="36123"/>
                      <a:pt x="21556" y="22392"/>
                      <a:pt x="14015" y="33504"/>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7181407" y="1689519"/>
                <a:ext cx="861626" cy="417360"/>
              </a:xfrm>
              <a:custGeom>
                <a:avLst/>
                <a:gdLst>
                  <a:gd name="connsiteX0" fmla="*/ 2824 w 861626"/>
                  <a:gd name="connsiteY0" fmla="*/ 186906 h 417360"/>
                  <a:gd name="connsiteX1" fmla="*/ 5206 w 861626"/>
                  <a:gd name="connsiteY1" fmla="*/ 241675 h 417360"/>
                  <a:gd name="connsiteX2" fmla="*/ 9968 w 861626"/>
                  <a:gd name="connsiteY2" fmla="*/ 344069 h 417360"/>
                  <a:gd name="connsiteX3" fmla="*/ 7587 w 861626"/>
                  <a:gd name="connsiteY3" fmla="*/ 353594 h 417360"/>
                  <a:gd name="connsiteX4" fmla="*/ 2824 w 861626"/>
                  <a:gd name="connsiteY4" fmla="*/ 367881 h 417360"/>
                  <a:gd name="connsiteX5" fmla="*/ 5206 w 861626"/>
                  <a:gd name="connsiteY5" fmla="*/ 384550 h 417360"/>
                  <a:gd name="connsiteX6" fmla="*/ 7587 w 861626"/>
                  <a:gd name="connsiteY6" fmla="*/ 391694 h 417360"/>
                  <a:gd name="connsiteX7" fmla="*/ 9968 w 861626"/>
                  <a:gd name="connsiteY7" fmla="*/ 408362 h 417360"/>
                  <a:gd name="connsiteX8" fmla="*/ 17112 w 861626"/>
                  <a:gd name="connsiteY8" fmla="*/ 405981 h 417360"/>
                  <a:gd name="connsiteX9" fmla="*/ 59974 w 861626"/>
                  <a:gd name="connsiteY9" fmla="*/ 405981 h 417360"/>
                  <a:gd name="connsiteX10" fmla="*/ 109981 w 861626"/>
                  <a:gd name="connsiteY10" fmla="*/ 405981 h 417360"/>
                  <a:gd name="connsiteX11" fmla="*/ 129031 w 861626"/>
                  <a:gd name="connsiteY11" fmla="*/ 408362 h 417360"/>
                  <a:gd name="connsiteX12" fmla="*/ 143318 w 861626"/>
                  <a:gd name="connsiteY12" fmla="*/ 408362 h 417360"/>
                  <a:gd name="connsiteX13" fmla="*/ 150462 w 861626"/>
                  <a:gd name="connsiteY13" fmla="*/ 410744 h 417360"/>
                  <a:gd name="connsiteX14" fmla="*/ 209993 w 861626"/>
                  <a:gd name="connsiteY14" fmla="*/ 413125 h 417360"/>
                  <a:gd name="connsiteX15" fmla="*/ 219518 w 861626"/>
                  <a:gd name="connsiteY15" fmla="*/ 410744 h 417360"/>
                  <a:gd name="connsiteX16" fmla="*/ 226662 w 861626"/>
                  <a:gd name="connsiteY16" fmla="*/ 408362 h 417360"/>
                  <a:gd name="connsiteX17" fmla="*/ 264762 w 861626"/>
                  <a:gd name="connsiteY17" fmla="*/ 410744 h 417360"/>
                  <a:gd name="connsiteX18" fmla="*/ 319531 w 861626"/>
                  <a:gd name="connsiteY18" fmla="*/ 408362 h 417360"/>
                  <a:gd name="connsiteX19" fmla="*/ 326674 w 861626"/>
                  <a:gd name="connsiteY19" fmla="*/ 410744 h 417360"/>
                  <a:gd name="connsiteX20" fmla="*/ 345724 w 861626"/>
                  <a:gd name="connsiteY20" fmla="*/ 408362 h 417360"/>
                  <a:gd name="connsiteX21" fmla="*/ 369537 w 861626"/>
                  <a:gd name="connsiteY21" fmla="*/ 403600 h 417360"/>
                  <a:gd name="connsiteX22" fmla="*/ 386206 w 861626"/>
                  <a:gd name="connsiteY22" fmla="*/ 405981 h 417360"/>
                  <a:gd name="connsiteX23" fmla="*/ 405256 w 861626"/>
                  <a:gd name="connsiteY23" fmla="*/ 410744 h 417360"/>
                  <a:gd name="connsiteX24" fmla="*/ 438593 w 861626"/>
                  <a:gd name="connsiteY24" fmla="*/ 403600 h 417360"/>
                  <a:gd name="connsiteX25" fmla="*/ 445737 w 861626"/>
                  <a:gd name="connsiteY25" fmla="*/ 401219 h 417360"/>
                  <a:gd name="connsiteX26" fmla="*/ 452881 w 861626"/>
                  <a:gd name="connsiteY26" fmla="*/ 403600 h 417360"/>
                  <a:gd name="connsiteX27" fmla="*/ 467168 w 861626"/>
                  <a:gd name="connsiteY27" fmla="*/ 410744 h 417360"/>
                  <a:gd name="connsiteX28" fmla="*/ 476693 w 861626"/>
                  <a:gd name="connsiteY28" fmla="*/ 408362 h 417360"/>
                  <a:gd name="connsiteX29" fmla="*/ 483837 w 861626"/>
                  <a:gd name="connsiteY29" fmla="*/ 403600 h 417360"/>
                  <a:gd name="connsiteX30" fmla="*/ 490981 w 861626"/>
                  <a:gd name="connsiteY30" fmla="*/ 405981 h 417360"/>
                  <a:gd name="connsiteX31" fmla="*/ 517174 w 861626"/>
                  <a:gd name="connsiteY31" fmla="*/ 408362 h 417360"/>
                  <a:gd name="connsiteX32" fmla="*/ 562418 w 861626"/>
                  <a:gd name="connsiteY32" fmla="*/ 410744 h 417360"/>
                  <a:gd name="connsiteX33" fmla="*/ 676718 w 861626"/>
                  <a:gd name="connsiteY33" fmla="*/ 405981 h 417360"/>
                  <a:gd name="connsiteX34" fmla="*/ 698149 w 861626"/>
                  <a:gd name="connsiteY34" fmla="*/ 408362 h 417360"/>
                  <a:gd name="connsiteX35" fmla="*/ 705293 w 861626"/>
                  <a:gd name="connsiteY35" fmla="*/ 410744 h 417360"/>
                  <a:gd name="connsiteX36" fmla="*/ 731487 w 861626"/>
                  <a:gd name="connsiteY36" fmla="*/ 408362 h 417360"/>
                  <a:gd name="connsiteX37" fmla="*/ 743393 w 861626"/>
                  <a:gd name="connsiteY37" fmla="*/ 405981 h 417360"/>
                  <a:gd name="connsiteX38" fmla="*/ 786256 w 861626"/>
                  <a:gd name="connsiteY38" fmla="*/ 410744 h 417360"/>
                  <a:gd name="connsiteX39" fmla="*/ 836262 w 861626"/>
                  <a:gd name="connsiteY39" fmla="*/ 410744 h 417360"/>
                  <a:gd name="connsiteX40" fmla="*/ 841024 w 861626"/>
                  <a:gd name="connsiteY40" fmla="*/ 403600 h 417360"/>
                  <a:gd name="connsiteX41" fmla="*/ 843406 w 861626"/>
                  <a:gd name="connsiteY41" fmla="*/ 379787 h 417360"/>
                  <a:gd name="connsiteX42" fmla="*/ 841024 w 861626"/>
                  <a:gd name="connsiteY42" fmla="*/ 372644 h 417360"/>
                  <a:gd name="connsiteX43" fmla="*/ 826737 w 861626"/>
                  <a:gd name="connsiteY43" fmla="*/ 370262 h 417360"/>
                  <a:gd name="connsiteX44" fmla="*/ 824356 w 861626"/>
                  <a:gd name="connsiteY44" fmla="*/ 348831 h 417360"/>
                  <a:gd name="connsiteX45" fmla="*/ 838643 w 861626"/>
                  <a:gd name="connsiteY45" fmla="*/ 344069 h 417360"/>
                  <a:gd name="connsiteX46" fmla="*/ 845787 w 861626"/>
                  <a:gd name="connsiteY46" fmla="*/ 339306 h 417360"/>
                  <a:gd name="connsiteX47" fmla="*/ 852931 w 861626"/>
                  <a:gd name="connsiteY47" fmla="*/ 336925 h 417360"/>
                  <a:gd name="connsiteX48" fmla="*/ 857693 w 861626"/>
                  <a:gd name="connsiteY48" fmla="*/ 317875 h 417360"/>
                  <a:gd name="connsiteX49" fmla="*/ 855312 w 861626"/>
                  <a:gd name="connsiteY49" fmla="*/ 298825 h 417360"/>
                  <a:gd name="connsiteX50" fmla="*/ 850549 w 861626"/>
                  <a:gd name="connsiteY50" fmla="*/ 291681 h 417360"/>
                  <a:gd name="connsiteX51" fmla="*/ 833881 w 861626"/>
                  <a:gd name="connsiteY51" fmla="*/ 253581 h 417360"/>
                  <a:gd name="connsiteX52" fmla="*/ 836262 w 861626"/>
                  <a:gd name="connsiteY52" fmla="*/ 234531 h 417360"/>
                  <a:gd name="connsiteX53" fmla="*/ 843406 w 861626"/>
                  <a:gd name="connsiteY53" fmla="*/ 227387 h 417360"/>
                  <a:gd name="connsiteX54" fmla="*/ 845787 w 861626"/>
                  <a:gd name="connsiteY54" fmla="*/ 220244 h 417360"/>
                  <a:gd name="connsiteX55" fmla="*/ 848168 w 861626"/>
                  <a:gd name="connsiteY55" fmla="*/ 203575 h 417360"/>
                  <a:gd name="connsiteX56" fmla="*/ 841024 w 861626"/>
                  <a:gd name="connsiteY56" fmla="*/ 198812 h 417360"/>
                  <a:gd name="connsiteX57" fmla="*/ 838643 w 861626"/>
                  <a:gd name="connsiteY57" fmla="*/ 191669 h 417360"/>
                  <a:gd name="connsiteX58" fmla="*/ 838643 w 861626"/>
                  <a:gd name="connsiteY58" fmla="*/ 144044 h 417360"/>
                  <a:gd name="connsiteX59" fmla="*/ 824356 w 861626"/>
                  <a:gd name="connsiteY59" fmla="*/ 141662 h 417360"/>
                  <a:gd name="connsiteX60" fmla="*/ 826737 w 861626"/>
                  <a:gd name="connsiteY60" fmla="*/ 120231 h 417360"/>
                  <a:gd name="connsiteX61" fmla="*/ 833881 w 861626"/>
                  <a:gd name="connsiteY61" fmla="*/ 115469 h 417360"/>
                  <a:gd name="connsiteX62" fmla="*/ 838643 w 861626"/>
                  <a:gd name="connsiteY62" fmla="*/ 108325 h 417360"/>
                  <a:gd name="connsiteX63" fmla="*/ 836262 w 861626"/>
                  <a:gd name="connsiteY63" fmla="*/ 94037 h 417360"/>
                  <a:gd name="connsiteX64" fmla="*/ 814831 w 861626"/>
                  <a:gd name="connsiteY64" fmla="*/ 84512 h 417360"/>
                  <a:gd name="connsiteX65" fmla="*/ 817212 w 861626"/>
                  <a:gd name="connsiteY65" fmla="*/ 67844 h 417360"/>
                  <a:gd name="connsiteX66" fmla="*/ 824356 w 861626"/>
                  <a:gd name="connsiteY66" fmla="*/ 65462 h 417360"/>
                  <a:gd name="connsiteX67" fmla="*/ 831499 w 861626"/>
                  <a:gd name="connsiteY67" fmla="*/ 60700 h 417360"/>
                  <a:gd name="connsiteX68" fmla="*/ 833881 w 861626"/>
                  <a:gd name="connsiteY68" fmla="*/ 53556 h 417360"/>
                  <a:gd name="connsiteX69" fmla="*/ 819593 w 861626"/>
                  <a:gd name="connsiteY69" fmla="*/ 51175 h 417360"/>
                  <a:gd name="connsiteX70" fmla="*/ 812449 w 861626"/>
                  <a:gd name="connsiteY70" fmla="*/ 48794 h 417360"/>
                  <a:gd name="connsiteX71" fmla="*/ 810068 w 861626"/>
                  <a:gd name="connsiteY71" fmla="*/ 29744 h 417360"/>
                  <a:gd name="connsiteX72" fmla="*/ 776731 w 861626"/>
                  <a:gd name="connsiteY72" fmla="*/ 32125 h 417360"/>
                  <a:gd name="connsiteX73" fmla="*/ 762443 w 861626"/>
                  <a:gd name="connsiteY73" fmla="*/ 36887 h 417360"/>
                  <a:gd name="connsiteX74" fmla="*/ 714818 w 861626"/>
                  <a:gd name="connsiteY74" fmla="*/ 36887 h 417360"/>
                  <a:gd name="connsiteX75" fmla="*/ 712437 w 861626"/>
                  <a:gd name="connsiteY75" fmla="*/ 53556 h 417360"/>
                  <a:gd name="connsiteX76" fmla="*/ 676718 w 861626"/>
                  <a:gd name="connsiteY76" fmla="*/ 46412 h 417360"/>
                  <a:gd name="connsiteX77" fmla="*/ 660049 w 861626"/>
                  <a:gd name="connsiteY77" fmla="*/ 29744 h 417360"/>
                  <a:gd name="connsiteX78" fmla="*/ 657668 w 861626"/>
                  <a:gd name="connsiteY78" fmla="*/ 22600 h 417360"/>
                  <a:gd name="connsiteX79" fmla="*/ 636237 w 861626"/>
                  <a:gd name="connsiteY79" fmla="*/ 20219 h 417360"/>
                  <a:gd name="connsiteX80" fmla="*/ 617187 w 861626"/>
                  <a:gd name="connsiteY80" fmla="*/ 22600 h 417360"/>
                  <a:gd name="connsiteX81" fmla="*/ 619568 w 861626"/>
                  <a:gd name="connsiteY81" fmla="*/ 29744 h 417360"/>
                  <a:gd name="connsiteX82" fmla="*/ 612424 w 861626"/>
                  <a:gd name="connsiteY82" fmla="*/ 32125 h 417360"/>
                  <a:gd name="connsiteX83" fmla="*/ 576706 w 861626"/>
                  <a:gd name="connsiteY83" fmla="*/ 34506 h 417360"/>
                  <a:gd name="connsiteX84" fmla="*/ 545749 w 861626"/>
                  <a:gd name="connsiteY84" fmla="*/ 36887 h 417360"/>
                  <a:gd name="connsiteX85" fmla="*/ 543368 w 861626"/>
                  <a:gd name="connsiteY85" fmla="*/ 29744 h 417360"/>
                  <a:gd name="connsiteX86" fmla="*/ 540987 w 861626"/>
                  <a:gd name="connsiteY86" fmla="*/ 15456 h 417360"/>
                  <a:gd name="connsiteX87" fmla="*/ 533843 w 861626"/>
                  <a:gd name="connsiteY87" fmla="*/ 13075 h 417360"/>
                  <a:gd name="connsiteX88" fmla="*/ 507649 w 861626"/>
                  <a:gd name="connsiteY88" fmla="*/ 15456 h 417360"/>
                  <a:gd name="connsiteX89" fmla="*/ 493362 w 861626"/>
                  <a:gd name="connsiteY89" fmla="*/ 13075 h 417360"/>
                  <a:gd name="connsiteX90" fmla="*/ 474312 w 861626"/>
                  <a:gd name="connsiteY90" fmla="*/ 17837 h 417360"/>
                  <a:gd name="connsiteX91" fmla="*/ 471931 w 861626"/>
                  <a:gd name="connsiteY91" fmla="*/ 27362 h 417360"/>
                  <a:gd name="connsiteX92" fmla="*/ 438593 w 861626"/>
                  <a:gd name="connsiteY92" fmla="*/ 20219 h 417360"/>
                  <a:gd name="connsiteX93" fmla="*/ 424306 w 861626"/>
                  <a:gd name="connsiteY93" fmla="*/ 24981 h 417360"/>
                  <a:gd name="connsiteX94" fmla="*/ 410018 w 861626"/>
                  <a:gd name="connsiteY94" fmla="*/ 34506 h 417360"/>
                  <a:gd name="connsiteX95" fmla="*/ 395731 w 861626"/>
                  <a:gd name="connsiteY95" fmla="*/ 36887 h 417360"/>
                  <a:gd name="connsiteX96" fmla="*/ 376681 w 861626"/>
                  <a:gd name="connsiteY96" fmla="*/ 32125 h 417360"/>
                  <a:gd name="connsiteX97" fmla="*/ 371918 w 861626"/>
                  <a:gd name="connsiteY97" fmla="*/ 24981 h 417360"/>
                  <a:gd name="connsiteX98" fmla="*/ 369537 w 861626"/>
                  <a:gd name="connsiteY98" fmla="*/ 3550 h 417360"/>
                  <a:gd name="connsiteX99" fmla="*/ 355249 w 861626"/>
                  <a:gd name="connsiteY99" fmla="*/ 8312 h 417360"/>
                  <a:gd name="connsiteX100" fmla="*/ 321912 w 861626"/>
                  <a:gd name="connsiteY100" fmla="*/ 24981 h 417360"/>
                  <a:gd name="connsiteX101" fmla="*/ 319531 w 861626"/>
                  <a:gd name="connsiteY101" fmla="*/ 32125 h 417360"/>
                  <a:gd name="connsiteX102" fmla="*/ 312387 w 861626"/>
                  <a:gd name="connsiteY102" fmla="*/ 34506 h 417360"/>
                  <a:gd name="connsiteX103" fmla="*/ 276668 w 861626"/>
                  <a:gd name="connsiteY103" fmla="*/ 36887 h 417360"/>
                  <a:gd name="connsiteX104" fmla="*/ 269524 w 861626"/>
                  <a:gd name="connsiteY104" fmla="*/ 39269 h 417360"/>
                  <a:gd name="connsiteX105" fmla="*/ 236187 w 861626"/>
                  <a:gd name="connsiteY105" fmla="*/ 41650 h 417360"/>
                  <a:gd name="connsiteX106" fmla="*/ 233806 w 861626"/>
                  <a:gd name="connsiteY106" fmla="*/ 48794 h 417360"/>
                  <a:gd name="connsiteX107" fmla="*/ 236187 w 861626"/>
                  <a:gd name="connsiteY107" fmla="*/ 67844 h 417360"/>
                  <a:gd name="connsiteX108" fmla="*/ 238568 w 861626"/>
                  <a:gd name="connsiteY108" fmla="*/ 82131 h 417360"/>
                  <a:gd name="connsiteX109" fmla="*/ 236187 w 861626"/>
                  <a:gd name="connsiteY109" fmla="*/ 108325 h 417360"/>
                  <a:gd name="connsiteX110" fmla="*/ 183799 w 861626"/>
                  <a:gd name="connsiteY110" fmla="*/ 103562 h 417360"/>
                  <a:gd name="connsiteX111" fmla="*/ 157606 w 861626"/>
                  <a:gd name="connsiteY111" fmla="*/ 105944 h 417360"/>
                  <a:gd name="connsiteX112" fmla="*/ 148081 w 861626"/>
                  <a:gd name="connsiteY112" fmla="*/ 108325 h 417360"/>
                  <a:gd name="connsiteX113" fmla="*/ 145699 w 861626"/>
                  <a:gd name="connsiteY113" fmla="*/ 124994 h 417360"/>
                  <a:gd name="connsiteX114" fmla="*/ 143318 w 861626"/>
                  <a:gd name="connsiteY114" fmla="*/ 132137 h 417360"/>
                  <a:gd name="connsiteX115" fmla="*/ 136174 w 861626"/>
                  <a:gd name="connsiteY115" fmla="*/ 134519 h 417360"/>
                  <a:gd name="connsiteX116" fmla="*/ 129031 w 861626"/>
                  <a:gd name="connsiteY116" fmla="*/ 139281 h 417360"/>
                  <a:gd name="connsiteX117" fmla="*/ 114743 w 861626"/>
                  <a:gd name="connsiteY117" fmla="*/ 144044 h 417360"/>
                  <a:gd name="connsiteX118" fmla="*/ 86168 w 861626"/>
                  <a:gd name="connsiteY118" fmla="*/ 172619 h 417360"/>
                  <a:gd name="connsiteX119" fmla="*/ 79024 w 861626"/>
                  <a:gd name="connsiteY119" fmla="*/ 170237 h 417360"/>
                  <a:gd name="connsiteX120" fmla="*/ 59974 w 861626"/>
                  <a:gd name="connsiteY120" fmla="*/ 172619 h 417360"/>
                  <a:gd name="connsiteX121" fmla="*/ 57593 w 861626"/>
                  <a:gd name="connsiteY121" fmla="*/ 179762 h 417360"/>
                  <a:gd name="connsiteX122" fmla="*/ 43306 w 861626"/>
                  <a:gd name="connsiteY122" fmla="*/ 175000 h 417360"/>
                  <a:gd name="connsiteX123" fmla="*/ 38543 w 861626"/>
                  <a:gd name="connsiteY123" fmla="*/ 167856 h 417360"/>
                  <a:gd name="connsiteX124" fmla="*/ 24256 w 861626"/>
                  <a:gd name="connsiteY124" fmla="*/ 170237 h 417360"/>
                  <a:gd name="connsiteX125" fmla="*/ 9968 w 861626"/>
                  <a:gd name="connsiteY125" fmla="*/ 179762 h 417360"/>
                  <a:gd name="connsiteX126" fmla="*/ 2824 w 861626"/>
                  <a:gd name="connsiteY126" fmla="*/ 186906 h 4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61626" h="417360">
                    <a:moveTo>
                      <a:pt x="2824" y="186906"/>
                    </a:moveTo>
                    <a:cubicBezTo>
                      <a:pt x="3618" y="205162"/>
                      <a:pt x="4617" y="223411"/>
                      <a:pt x="5206" y="241675"/>
                    </a:cubicBezTo>
                    <a:cubicBezTo>
                      <a:pt x="8402" y="340740"/>
                      <a:pt x="0" y="304193"/>
                      <a:pt x="9968" y="344069"/>
                    </a:cubicBezTo>
                    <a:cubicBezTo>
                      <a:pt x="9174" y="347244"/>
                      <a:pt x="8527" y="350459"/>
                      <a:pt x="7587" y="353594"/>
                    </a:cubicBezTo>
                    <a:cubicBezTo>
                      <a:pt x="6144" y="358402"/>
                      <a:pt x="2824" y="367881"/>
                      <a:pt x="2824" y="367881"/>
                    </a:cubicBezTo>
                    <a:cubicBezTo>
                      <a:pt x="3618" y="373437"/>
                      <a:pt x="4105" y="379046"/>
                      <a:pt x="5206" y="384550"/>
                    </a:cubicBezTo>
                    <a:cubicBezTo>
                      <a:pt x="5698" y="387011"/>
                      <a:pt x="7095" y="389233"/>
                      <a:pt x="7587" y="391694"/>
                    </a:cubicBezTo>
                    <a:cubicBezTo>
                      <a:pt x="8688" y="397197"/>
                      <a:pt x="9174" y="402806"/>
                      <a:pt x="9968" y="408362"/>
                    </a:cubicBezTo>
                    <a:cubicBezTo>
                      <a:pt x="12349" y="407568"/>
                      <a:pt x="14602" y="405981"/>
                      <a:pt x="17112" y="405981"/>
                    </a:cubicBezTo>
                    <a:cubicBezTo>
                      <a:pt x="62979" y="405981"/>
                      <a:pt x="39903" y="412671"/>
                      <a:pt x="59974" y="405981"/>
                    </a:cubicBezTo>
                    <a:cubicBezTo>
                      <a:pt x="82020" y="413329"/>
                      <a:pt x="57050" y="405981"/>
                      <a:pt x="109981" y="405981"/>
                    </a:cubicBezTo>
                    <a:cubicBezTo>
                      <a:pt x="116380" y="405981"/>
                      <a:pt x="122681" y="407568"/>
                      <a:pt x="129031" y="408362"/>
                    </a:cubicBezTo>
                    <a:cubicBezTo>
                      <a:pt x="148078" y="414714"/>
                      <a:pt x="124269" y="408362"/>
                      <a:pt x="143318" y="408362"/>
                    </a:cubicBezTo>
                    <a:cubicBezTo>
                      <a:pt x="145828" y="408362"/>
                      <a:pt x="147958" y="410565"/>
                      <a:pt x="150462" y="410744"/>
                    </a:cubicBezTo>
                    <a:cubicBezTo>
                      <a:pt x="170271" y="412159"/>
                      <a:pt x="190149" y="412331"/>
                      <a:pt x="209993" y="413125"/>
                    </a:cubicBezTo>
                    <a:cubicBezTo>
                      <a:pt x="213168" y="412331"/>
                      <a:pt x="216371" y="411643"/>
                      <a:pt x="219518" y="410744"/>
                    </a:cubicBezTo>
                    <a:cubicBezTo>
                      <a:pt x="221932" y="410054"/>
                      <a:pt x="224152" y="408362"/>
                      <a:pt x="226662" y="408362"/>
                    </a:cubicBezTo>
                    <a:cubicBezTo>
                      <a:pt x="239387" y="408362"/>
                      <a:pt x="252062" y="409950"/>
                      <a:pt x="264762" y="410744"/>
                    </a:cubicBezTo>
                    <a:cubicBezTo>
                      <a:pt x="283018" y="409950"/>
                      <a:pt x="301257" y="408362"/>
                      <a:pt x="319531" y="408362"/>
                    </a:cubicBezTo>
                    <a:cubicBezTo>
                      <a:pt x="322041" y="408362"/>
                      <a:pt x="324164" y="410744"/>
                      <a:pt x="326674" y="410744"/>
                    </a:cubicBezTo>
                    <a:cubicBezTo>
                      <a:pt x="333073" y="410744"/>
                      <a:pt x="339374" y="409156"/>
                      <a:pt x="345724" y="408362"/>
                    </a:cubicBezTo>
                    <a:cubicBezTo>
                      <a:pt x="354522" y="405430"/>
                      <a:pt x="358592" y="403600"/>
                      <a:pt x="369537" y="403600"/>
                    </a:cubicBezTo>
                    <a:cubicBezTo>
                      <a:pt x="375150" y="403600"/>
                      <a:pt x="380670" y="405058"/>
                      <a:pt x="386206" y="405981"/>
                    </a:cubicBezTo>
                    <a:cubicBezTo>
                      <a:pt x="397702" y="407897"/>
                      <a:pt x="396054" y="407676"/>
                      <a:pt x="405256" y="410744"/>
                    </a:cubicBezTo>
                    <a:cubicBezTo>
                      <a:pt x="429288" y="407739"/>
                      <a:pt x="418234" y="410386"/>
                      <a:pt x="438593" y="403600"/>
                    </a:cubicBezTo>
                    <a:lnTo>
                      <a:pt x="445737" y="401219"/>
                    </a:lnTo>
                    <a:cubicBezTo>
                      <a:pt x="448118" y="402013"/>
                      <a:pt x="450636" y="402478"/>
                      <a:pt x="452881" y="403600"/>
                    </a:cubicBezTo>
                    <a:cubicBezTo>
                      <a:pt x="471353" y="412836"/>
                      <a:pt x="449203" y="404754"/>
                      <a:pt x="467168" y="410744"/>
                    </a:cubicBezTo>
                    <a:cubicBezTo>
                      <a:pt x="470343" y="409950"/>
                      <a:pt x="473685" y="409651"/>
                      <a:pt x="476693" y="408362"/>
                    </a:cubicBezTo>
                    <a:cubicBezTo>
                      <a:pt x="479323" y="407235"/>
                      <a:pt x="481014" y="404070"/>
                      <a:pt x="483837" y="403600"/>
                    </a:cubicBezTo>
                    <a:cubicBezTo>
                      <a:pt x="486313" y="403187"/>
                      <a:pt x="488496" y="405626"/>
                      <a:pt x="490981" y="405981"/>
                    </a:cubicBezTo>
                    <a:cubicBezTo>
                      <a:pt x="499660" y="407221"/>
                      <a:pt x="508443" y="407568"/>
                      <a:pt x="517174" y="408362"/>
                    </a:cubicBezTo>
                    <a:cubicBezTo>
                      <a:pt x="542545" y="416819"/>
                      <a:pt x="523849" y="412641"/>
                      <a:pt x="562418" y="410744"/>
                    </a:cubicBezTo>
                    <a:lnTo>
                      <a:pt x="676718" y="405981"/>
                    </a:lnTo>
                    <a:cubicBezTo>
                      <a:pt x="683862" y="406775"/>
                      <a:pt x="691059" y="407180"/>
                      <a:pt x="698149" y="408362"/>
                    </a:cubicBezTo>
                    <a:cubicBezTo>
                      <a:pt x="700625" y="408775"/>
                      <a:pt x="702783" y="410744"/>
                      <a:pt x="705293" y="410744"/>
                    </a:cubicBezTo>
                    <a:cubicBezTo>
                      <a:pt x="714060" y="410744"/>
                      <a:pt x="722756" y="409156"/>
                      <a:pt x="731487" y="408362"/>
                    </a:cubicBezTo>
                    <a:cubicBezTo>
                      <a:pt x="735456" y="407568"/>
                      <a:pt x="739350" y="405805"/>
                      <a:pt x="743393" y="405981"/>
                    </a:cubicBezTo>
                    <a:cubicBezTo>
                      <a:pt x="757755" y="406606"/>
                      <a:pt x="786256" y="410744"/>
                      <a:pt x="786256" y="410744"/>
                    </a:cubicBezTo>
                    <a:cubicBezTo>
                      <a:pt x="804819" y="416932"/>
                      <a:pt x="803181" y="417360"/>
                      <a:pt x="836262" y="410744"/>
                    </a:cubicBezTo>
                    <a:cubicBezTo>
                      <a:pt x="839068" y="410183"/>
                      <a:pt x="839437" y="405981"/>
                      <a:pt x="841024" y="403600"/>
                    </a:cubicBezTo>
                    <a:cubicBezTo>
                      <a:pt x="841818" y="395662"/>
                      <a:pt x="843406" y="387764"/>
                      <a:pt x="843406" y="379787"/>
                    </a:cubicBezTo>
                    <a:cubicBezTo>
                      <a:pt x="843406" y="377277"/>
                      <a:pt x="843203" y="373889"/>
                      <a:pt x="841024" y="372644"/>
                    </a:cubicBezTo>
                    <a:cubicBezTo>
                      <a:pt x="836832" y="370249"/>
                      <a:pt x="831499" y="371056"/>
                      <a:pt x="826737" y="370262"/>
                    </a:cubicBezTo>
                    <a:cubicBezTo>
                      <a:pt x="825943" y="363118"/>
                      <a:pt x="821382" y="355374"/>
                      <a:pt x="824356" y="348831"/>
                    </a:cubicBezTo>
                    <a:cubicBezTo>
                      <a:pt x="826433" y="344261"/>
                      <a:pt x="838643" y="344069"/>
                      <a:pt x="838643" y="344069"/>
                    </a:cubicBezTo>
                    <a:cubicBezTo>
                      <a:pt x="841024" y="342481"/>
                      <a:pt x="843227" y="340586"/>
                      <a:pt x="845787" y="339306"/>
                    </a:cubicBezTo>
                    <a:cubicBezTo>
                      <a:pt x="848032" y="338183"/>
                      <a:pt x="851712" y="339119"/>
                      <a:pt x="852931" y="336925"/>
                    </a:cubicBezTo>
                    <a:cubicBezTo>
                      <a:pt x="856110" y="331203"/>
                      <a:pt x="857693" y="317875"/>
                      <a:pt x="857693" y="317875"/>
                    </a:cubicBezTo>
                    <a:cubicBezTo>
                      <a:pt x="856899" y="311525"/>
                      <a:pt x="856996" y="304999"/>
                      <a:pt x="855312" y="298825"/>
                    </a:cubicBezTo>
                    <a:cubicBezTo>
                      <a:pt x="854559" y="296064"/>
                      <a:pt x="851020" y="294504"/>
                      <a:pt x="850549" y="291681"/>
                    </a:cubicBezTo>
                    <a:cubicBezTo>
                      <a:pt x="843677" y="250450"/>
                      <a:pt x="861626" y="258205"/>
                      <a:pt x="833881" y="253581"/>
                    </a:cubicBezTo>
                    <a:cubicBezTo>
                      <a:pt x="834675" y="247231"/>
                      <a:pt x="834075" y="240545"/>
                      <a:pt x="836262" y="234531"/>
                    </a:cubicBezTo>
                    <a:cubicBezTo>
                      <a:pt x="837413" y="231366"/>
                      <a:pt x="841538" y="230189"/>
                      <a:pt x="843406" y="227387"/>
                    </a:cubicBezTo>
                    <a:cubicBezTo>
                      <a:pt x="844798" y="225299"/>
                      <a:pt x="844993" y="222625"/>
                      <a:pt x="845787" y="220244"/>
                    </a:cubicBezTo>
                    <a:cubicBezTo>
                      <a:pt x="846581" y="214688"/>
                      <a:pt x="849386" y="209054"/>
                      <a:pt x="848168" y="203575"/>
                    </a:cubicBezTo>
                    <a:cubicBezTo>
                      <a:pt x="847547" y="200781"/>
                      <a:pt x="842812" y="201047"/>
                      <a:pt x="841024" y="198812"/>
                    </a:cubicBezTo>
                    <a:cubicBezTo>
                      <a:pt x="839456" y="196852"/>
                      <a:pt x="839437" y="194050"/>
                      <a:pt x="838643" y="191669"/>
                    </a:cubicBezTo>
                    <a:cubicBezTo>
                      <a:pt x="839505" y="183046"/>
                      <a:pt x="844130" y="152667"/>
                      <a:pt x="838643" y="144044"/>
                    </a:cubicBezTo>
                    <a:cubicBezTo>
                      <a:pt x="836051" y="139971"/>
                      <a:pt x="829118" y="142456"/>
                      <a:pt x="824356" y="141662"/>
                    </a:cubicBezTo>
                    <a:cubicBezTo>
                      <a:pt x="825150" y="134518"/>
                      <a:pt x="824281" y="126986"/>
                      <a:pt x="826737" y="120231"/>
                    </a:cubicBezTo>
                    <a:cubicBezTo>
                      <a:pt x="827715" y="117541"/>
                      <a:pt x="831857" y="117493"/>
                      <a:pt x="833881" y="115469"/>
                    </a:cubicBezTo>
                    <a:cubicBezTo>
                      <a:pt x="835905" y="113445"/>
                      <a:pt x="837056" y="110706"/>
                      <a:pt x="838643" y="108325"/>
                    </a:cubicBezTo>
                    <a:cubicBezTo>
                      <a:pt x="837849" y="103562"/>
                      <a:pt x="840073" y="97001"/>
                      <a:pt x="836262" y="94037"/>
                    </a:cubicBezTo>
                    <a:cubicBezTo>
                      <a:pt x="808394" y="72362"/>
                      <a:pt x="821717" y="105173"/>
                      <a:pt x="814831" y="84512"/>
                    </a:cubicBezTo>
                    <a:cubicBezTo>
                      <a:pt x="815625" y="78956"/>
                      <a:pt x="814702" y="72864"/>
                      <a:pt x="817212" y="67844"/>
                    </a:cubicBezTo>
                    <a:cubicBezTo>
                      <a:pt x="818335" y="65599"/>
                      <a:pt x="822111" y="66585"/>
                      <a:pt x="824356" y="65462"/>
                    </a:cubicBezTo>
                    <a:cubicBezTo>
                      <a:pt x="826915" y="64182"/>
                      <a:pt x="829118" y="62287"/>
                      <a:pt x="831499" y="60700"/>
                    </a:cubicBezTo>
                    <a:cubicBezTo>
                      <a:pt x="832293" y="58319"/>
                      <a:pt x="835841" y="55124"/>
                      <a:pt x="833881" y="53556"/>
                    </a:cubicBezTo>
                    <a:cubicBezTo>
                      <a:pt x="830111" y="50540"/>
                      <a:pt x="824306" y="52222"/>
                      <a:pt x="819593" y="51175"/>
                    </a:cubicBezTo>
                    <a:cubicBezTo>
                      <a:pt x="817143" y="50631"/>
                      <a:pt x="814830" y="49588"/>
                      <a:pt x="812449" y="48794"/>
                    </a:cubicBezTo>
                    <a:cubicBezTo>
                      <a:pt x="811655" y="42444"/>
                      <a:pt x="815867" y="32450"/>
                      <a:pt x="810068" y="29744"/>
                    </a:cubicBezTo>
                    <a:cubicBezTo>
                      <a:pt x="799973" y="25033"/>
                      <a:pt x="787748" y="30473"/>
                      <a:pt x="776731" y="32125"/>
                    </a:cubicBezTo>
                    <a:cubicBezTo>
                      <a:pt x="771766" y="32870"/>
                      <a:pt x="762443" y="36887"/>
                      <a:pt x="762443" y="36887"/>
                    </a:cubicBezTo>
                    <a:cubicBezTo>
                      <a:pt x="746599" y="32926"/>
                      <a:pt x="732756" y="28445"/>
                      <a:pt x="714818" y="36887"/>
                    </a:cubicBezTo>
                    <a:cubicBezTo>
                      <a:pt x="709740" y="39277"/>
                      <a:pt x="713231" y="48000"/>
                      <a:pt x="712437" y="53556"/>
                    </a:cubicBezTo>
                    <a:cubicBezTo>
                      <a:pt x="691330" y="46521"/>
                      <a:pt x="703138" y="49349"/>
                      <a:pt x="676718" y="46412"/>
                    </a:cubicBezTo>
                    <a:cubicBezTo>
                      <a:pt x="670676" y="28285"/>
                      <a:pt x="676878" y="33109"/>
                      <a:pt x="660049" y="29744"/>
                    </a:cubicBezTo>
                    <a:cubicBezTo>
                      <a:pt x="659255" y="27363"/>
                      <a:pt x="659236" y="24560"/>
                      <a:pt x="657668" y="22600"/>
                    </a:cubicBezTo>
                    <a:cubicBezTo>
                      <a:pt x="651007" y="14274"/>
                      <a:pt x="645755" y="18859"/>
                      <a:pt x="636237" y="20219"/>
                    </a:cubicBezTo>
                    <a:cubicBezTo>
                      <a:pt x="629902" y="21124"/>
                      <a:pt x="623537" y="21806"/>
                      <a:pt x="617187" y="22600"/>
                    </a:cubicBezTo>
                    <a:cubicBezTo>
                      <a:pt x="617981" y="24981"/>
                      <a:pt x="620691" y="27499"/>
                      <a:pt x="619568" y="29744"/>
                    </a:cubicBezTo>
                    <a:cubicBezTo>
                      <a:pt x="618445" y="31989"/>
                      <a:pt x="614919" y="31848"/>
                      <a:pt x="612424" y="32125"/>
                    </a:cubicBezTo>
                    <a:cubicBezTo>
                      <a:pt x="600565" y="33443"/>
                      <a:pt x="588612" y="33712"/>
                      <a:pt x="576706" y="34506"/>
                    </a:cubicBezTo>
                    <a:cubicBezTo>
                      <a:pt x="557093" y="41044"/>
                      <a:pt x="567388" y="39979"/>
                      <a:pt x="545749" y="36887"/>
                    </a:cubicBezTo>
                    <a:cubicBezTo>
                      <a:pt x="544955" y="34506"/>
                      <a:pt x="543912" y="32194"/>
                      <a:pt x="543368" y="29744"/>
                    </a:cubicBezTo>
                    <a:cubicBezTo>
                      <a:pt x="542321" y="25031"/>
                      <a:pt x="543383" y="19648"/>
                      <a:pt x="540987" y="15456"/>
                    </a:cubicBezTo>
                    <a:cubicBezTo>
                      <a:pt x="539742" y="13277"/>
                      <a:pt x="536224" y="13869"/>
                      <a:pt x="533843" y="13075"/>
                    </a:cubicBezTo>
                    <a:cubicBezTo>
                      <a:pt x="525112" y="13869"/>
                      <a:pt x="516416" y="15456"/>
                      <a:pt x="507649" y="15456"/>
                    </a:cubicBezTo>
                    <a:cubicBezTo>
                      <a:pt x="502821" y="15456"/>
                      <a:pt x="498190" y="13075"/>
                      <a:pt x="493362" y="13075"/>
                    </a:cubicBezTo>
                    <a:cubicBezTo>
                      <a:pt x="487616" y="13075"/>
                      <a:pt x="479949" y="15958"/>
                      <a:pt x="474312" y="17837"/>
                    </a:cubicBezTo>
                    <a:cubicBezTo>
                      <a:pt x="473518" y="21012"/>
                      <a:pt x="475106" y="26568"/>
                      <a:pt x="471931" y="27362"/>
                    </a:cubicBezTo>
                    <a:cubicBezTo>
                      <a:pt x="453689" y="31923"/>
                      <a:pt x="449506" y="27493"/>
                      <a:pt x="438593" y="20219"/>
                    </a:cubicBezTo>
                    <a:cubicBezTo>
                      <a:pt x="433831" y="21806"/>
                      <a:pt x="428483" y="22197"/>
                      <a:pt x="424306" y="24981"/>
                    </a:cubicBezTo>
                    <a:cubicBezTo>
                      <a:pt x="419543" y="28156"/>
                      <a:pt x="415664" y="33565"/>
                      <a:pt x="410018" y="34506"/>
                    </a:cubicBezTo>
                    <a:lnTo>
                      <a:pt x="395731" y="36887"/>
                    </a:lnTo>
                    <a:cubicBezTo>
                      <a:pt x="395138" y="36769"/>
                      <a:pt x="379122" y="34078"/>
                      <a:pt x="376681" y="32125"/>
                    </a:cubicBezTo>
                    <a:cubicBezTo>
                      <a:pt x="374446" y="30337"/>
                      <a:pt x="373506" y="27362"/>
                      <a:pt x="371918" y="24981"/>
                    </a:cubicBezTo>
                    <a:cubicBezTo>
                      <a:pt x="371124" y="17837"/>
                      <a:pt x="374619" y="8632"/>
                      <a:pt x="369537" y="3550"/>
                    </a:cubicBezTo>
                    <a:cubicBezTo>
                      <a:pt x="365987" y="0"/>
                      <a:pt x="355249" y="8312"/>
                      <a:pt x="355249" y="8312"/>
                    </a:cubicBezTo>
                    <a:cubicBezTo>
                      <a:pt x="341299" y="29237"/>
                      <a:pt x="351420" y="22030"/>
                      <a:pt x="321912" y="24981"/>
                    </a:cubicBezTo>
                    <a:cubicBezTo>
                      <a:pt x="321118" y="27362"/>
                      <a:pt x="321306" y="30350"/>
                      <a:pt x="319531" y="32125"/>
                    </a:cubicBezTo>
                    <a:cubicBezTo>
                      <a:pt x="317756" y="33900"/>
                      <a:pt x="314882" y="34229"/>
                      <a:pt x="312387" y="34506"/>
                    </a:cubicBezTo>
                    <a:cubicBezTo>
                      <a:pt x="300527" y="35824"/>
                      <a:pt x="288574" y="36093"/>
                      <a:pt x="276668" y="36887"/>
                    </a:cubicBezTo>
                    <a:cubicBezTo>
                      <a:pt x="274287" y="37681"/>
                      <a:pt x="272017" y="38976"/>
                      <a:pt x="269524" y="39269"/>
                    </a:cubicBezTo>
                    <a:cubicBezTo>
                      <a:pt x="258460" y="40571"/>
                      <a:pt x="246951" y="38779"/>
                      <a:pt x="236187" y="41650"/>
                    </a:cubicBezTo>
                    <a:cubicBezTo>
                      <a:pt x="233762" y="42297"/>
                      <a:pt x="234600" y="46413"/>
                      <a:pt x="233806" y="48794"/>
                    </a:cubicBezTo>
                    <a:cubicBezTo>
                      <a:pt x="234600" y="55144"/>
                      <a:pt x="234503" y="61670"/>
                      <a:pt x="236187" y="67844"/>
                    </a:cubicBezTo>
                    <a:cubicBezTo>
                      <a:pt x="240341" y="83077"/>
                      <a:pt x="243608" y="67008"/>
                      <a:pt x="238568" y="82131"/>
                    </a:cubicBezTo>
                    <a:cubicBezTo>
                      <a:pt x="237774" y="90862"/>
                      <a:pt x="244029" y="104404"/>
                      <a:pt x="236187" y="108325"/>
                    </a:cubicBezTo>
                    <a:cubicBezTo>
                      <a:pt x="220099" y="116369"/>
                      <a:pt x="200007" y="108966"/>
                      <a:pt x="183799" y="103562"/>
                    </a:cubicBezTo>
                    <a:cubicBezTo>
                      <a:pt x="175068" y="104356"/>
                      <a:pt x="166296" y="104785"/>
                      <a:pt x="157606" y="105944"/>
                    </a:cubicBezTo>
                    <a:cubicBezTo>
                      <a:pt x="154362" y="106377"/>
                      <a:pt x="149816" y="105550"/>
                      <a:pt x="148081" y="108325"/>
                    </a:cubicBezTo>
                    <a:cubicBezTo>
                      <a:pt x="145106" y="113085"/>
                      <a:pt x="146800" y="119490"/>
                      <a:pt x="145699" y="124994"/>
                    </a:cubicBezTo>
                    <a:cubicBezTo>
                      <a:pt x="145207" y="127455"/>
                      <a:pt x="145093" y="130362"/>
                      <a:pt x="143318" y="132137"/>
                    </a:cubicBezTo>
                    <a:cubicBezTo>
                      <a:pt x="141543" y="133912"/>
                      <a:pt x="138419" y="133396"/>
                      <a:pt x="136174" y="134519"/>
                    </a:cubicBezTo>
                    <a:cubicBezTo>
                      <a:pt x="133615" y="135799"/>
                      <a:pt x="131646" y="138119"/>
                      <a:pt x="129031" y="139281"/>
                    </a:cubicBezTo>
                    <a:cubicBezTo>
                      <a:pt x="124443" y="141320"/>
                      <a:pt x="114743" y="144044"/>
                      <a:pt x="114743" y="144044"/>
                    </a:cubicBezTo>
                    <a:cubicBezTo>
                      <a:pt x="111857" y="175793"/>
                      <a:pt x="120804" y="172619"/>
                      <a:pt x="86168" y="172619"/>
                    </a:cubicBezTo>
                    <a:cubicBezTo>
                      <a:pt x="83658" y="172619"/>
                      <a:pt x="81405" y="171031"/>
                      <a:pt x="79024" y="170237"/>
                    </a:cubicBezTo>
                    <a:cubicBezTo>
                      <a:pt x="72674" y="171031"/>
                      <a:pt x="65822" y="170020"/>
                      <a:pt x="59974" y="172619"/>
                    </a:cubicBezTo>
                    <a:cubicBezTo>
                      <a:pt x="57681" y="173638"/>
                      <a:pt x="60078" y="179407"/>
                      <a:pt x="57593" y="179762"/>
                    </a:cubicBezTo>
                    <a:cubicBezTo>
                      <a:pt x="52624" y="180472"/>
                      <a:pt x="43306" y="175000"/>
                      <a:pt x="43306" y="175000"/>
                    </a:cubicBezTo>
                    <a:cubicBezTo>
                      <a:pt x="41718" y="172619"/>
                      <a:pt x="41320" y="168550"/>
                      <a:pt x="38543" y="167856"/>
                    </a:cubicBezTo>
                    <a:cubicBezTo>
                      <a:pt x="33859" y="166685"/>
                      <a:pt x="28713" y="168380"/>
                      <a:pt x="24256" y="170237"/>
                    </a:cubicBezTo>
                    <a:cubicBezTo>
                      <a:pt x="18972" y="172438"/>
                      <a:pt x="15088" y="182322"/>
                      <a:pt x="9968" y="179762"/>
                    </a:cubicBezTo>
                    <a:lnTo>
                      <a:pt x="2824" y="186906"/>
                    </a:ln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7184629" y="1169194"/>
                <a:ext cx="276864" cy="349250"/>
              </a:xfrm>
              <a:custGeom>
                <a:avLst/>
                <a:gdLst>
                  <a:gd name="connsiteX0" fmla="*/ 1984 w 276864"/>
                  <a:gd name="connsiteY0" fmla="*/ 323850 h 349250"/>
                  <a:gd name="connsiteX1" fmla="*/ 4365 w 276864"/>
                  <a:gd name="connsiteY1" fmla="*/ 169069 h 349250"/>
                  <a:gd name="connsiteX2" fmla="*/ 9127 w 276864"/>
                  <a:gd name="connsiteY2" fmla="*/ 0 h 349250"/>
                  <a:gd name="connsiteX3" fmla="*/ 99615 w 276864"/>
                  <a:gd name="connsiteY3" fmla="*/ 4762 h 349250"/>
                  <a:gd name="connsiteX4" fmla="*/ 118665 w 276864"/>
                  <a:gd name="connsiteY4" fmla="*/ 2381 h 349250"/>
                  <a:gd name="connsiteX5" fmla="*/ 137715 w 276864"/>
                  <a:gd name="connsiteY5" fmla="*/ 4762 h 349250"/>
                  <a:gd name="connsiteX6" fmla="*/ 144859 w 276864"/>
                  <a:gd name="connsiteY6" fmla="*/ 7144 h 349250"/>
                  <a:gd name="connsiteX7" fmla="*/ 175815 w 276864"/>
                  <a:gd name="connsiteY7" fmla="*/ 4762 h 349250"/>
                  <a:gd name="connsiteX8" fmla="*/ 230584 w 276864"/>
                  <a:gd name="connsiteY8" fmla="*/ 7144 h 349250"/>
                  <a:gd name="connsiteX9" fmla="*/ 228202 w 276864"/>
                  <a:gd name="connsiteY9" fmla="*/ 23812 h 349250"/>
                  <a:gd name="connsiteX10" fmla="*/ 218677 w 276864"/>
                  <a:gd name="connsiteY10" fmla="*/ 26194 h 349250"/>
                  <a:gd name="connsiteX11" fmla="*/ 211534 w 276864"/>
                  <a:gd name="connsiteY11" fmla="*/ 30956 h 349250"/>
                  <a:gd name="connsiteX12" fmla="*/ 221059 w 276864"/>
                  <a:gd name="connsiteY12" fmla="*/ 66675 h 349250"/>
                  <a:gd name="connsiteX13" fmla="*/ 225821 w 276864"/>
                  <a:gd name="connsiteY13" fmla="*/ 73819 h 349250"/>
                  <a:gd name="connsiteX14" fmla="*/ 230584 w 276864"/>
                  <a:gd name="connsiteY14" fmla="*/ 109537 h 349250"/>
                  <a:gd name="connsiteX15" fmla="*/ 237727 w 276864"/>
                  <a:gd name="connsiteY15" fmla="*/ 111919 h 349250"/>
                  <a:gd name="connsiteX16" fmla="*/ 249634 w 276864"/>
                  <a:gd name="connsiteY16" fmla="*/ 114300 h 349250"/>
                  <a:gd name="connsiteX17" fmla="*/ 242490 w 276864"/>
                  <a:gd name="connsiteY17" fmla="*/ 119062 h 349250"/>
                  <a:gd name="connsiteX18" fmla="*/ 249634 w 276864"/>
                  <a:gd name="connsiteY18" fmla="*/ 145256 h 349250"/>
                  <a:gd name="connsiteX19" fmla="*/ 263921 w 276864"/>
                  <a:gd name="connsiteY19" fmla="*/ 154781 h 349250"/>
                  <a:gd name="connsiteX20" fmla="*/ 271065 w 276864"/>
                  <a:gd name="connsiteY20" fmla="*/ 159544 h 349250"/>
                  <a:gd name="connsiteX21" fmla="*/ 271065 w 276864"/>
                  <a:gd name="connsiteY21" fmla="*/ 195262 h 349250"/>
                  <a:gd name="connsiteX22" fmla="*/ 261540 w 276864"/>
                  <a:gd name="connsiteY22" fmla="*/ 197644 h 349250"/>
                  <a:gd name="connsiteX23" fmla="*/ 237727 w 276864"/>
                  <a:gd name="connsiteY23" fmla="*/ 233362 h 349250"/>
                  <a:gd name="connsiteX24" fmla="*/ 230584 w 276864"/>
                  <a:gd name="connsiteY24" fmla="*/ 228600 h 349250"/>
                  <a:gd name="connsiteX25" fmla="*/ 228202 w 276864"/>
                  <a:gd name="connsiteY25" fmla="*/ 221456 h 349250"/>
                  <a:gd name="connsiteX26" fmla="*/ 213915 w 276864"/>
                  <a:gd name="connsiteY26" fmla="*/ 216694 h 349250"/>
                  <a:gd name="connsiteX27" fmla="*/ 209152 w 276864"/>
                  <a:gd name="connsiteY27" fmla="*/ 223837 h 349250"/>
                  <a:gd name="connsiteX28" fmla="*/ 206771 w 276864"/>
                  <a:gd name="connsiteY28" fmla="*/ 250031 h 349250"/>
                  <a:gd name="connsiteX29" fmla="*/ 197246 w 276864"/>
                  <a:gd name="connsiteY29" fmla="*/ 252412 h 349250"/>
                  <a:gd name="connsiteX30" fmla="*/ 190102 w 276864"/>
                  <a:gd name="connsiteY30" fmla="*/ 254794 h 349250"/>
                  <a:gd name="connsiteX31" fmla="*/ 175815 w 276864"/>
                  <a:gd name="connsiteY31" fmla="*/ 252412 h 349250"/>
                  <a:gd name="connsiteX32" fmla="*/ 173434 w 276864"/>
                  <a:gd name="connsiteY32" fmla="*/ 259556 h 349250"/>
                  <a:gd name="connsiteX33" fmla="*/ 171052 w 276864"/>
                  <a:gd name="connsiteY33" fmla="*/ 283369 h 349250"/>
                  <a:gd name="connsiteX34" fmla="*/ 128190 w 276864"/>
                  <a:gd name="connsiteY34" fmla="*/ 285750 h 349250"/>
                  <a:gd name="connsiteX35" fmla="*/ 121046 w 276864"/>
                  <a:gd name="connsiteY35" fmla="*/ 290512 h 349250"/>
                  <a:gd name="connsiteX36" fmla="*/ 118665 w 276864"/>
                  <a:gd name="connsiteY36" fmla="*/ 300037 h 349250"/>
                  <a:gd name="connsiteX37" fmla="*/ 116284 w 276864"/>
                  <a:gd name="connsiteY37" fmla="*/ 307181 h 349250"/>
                  <a:gd name="connsiteX38" fmla="*/ 109140 w 276864"/>
                  <a:gd name="connsiteY38" fmla="*/ 304800 h 349250"/>
                  <a:gd name="connsiteX39" fmla="*/ 94852 w 276864"/>
                  <a:gd name="connsiteY39" fmla="*/ 307181 h 349250"/>
                  <a:gd name="connsiteX40" fmla="*/ 87709 w 276864"/>
                  <a:gd name="connsiteY40" fmla="*/ 309562 h 349250"/>
                  <a:gd name="connsiteX41" fmla="*/ 71040 w 276864"/>
                  <a:gd name="connsiteY41" fmla="*/ 307181 h 349250"/>
                  <a:gd name="connsiteX42" fmla="*/ 66277 w 276864"/>
                  <a:gd name="connsiteY42" fmla="*/ 300037 h 349250"/>
                  <a:gd name="connsiteX43" fmla="*/ 63896 w 276864"/>
                  <a:gd name="connsiteY43" fmla="*/ 292894 h 349250"/>
                  <a:gd name="connsiteX44" fmla="*/ 56752 w 276864"/>
                  <a:gd name="connsiteY44" fmla="*/ 290512 h 349250"/>
                  <a:gd name="connsiteX45" fmla="*/ 42465 w 276864"/>
                  <a:gd name="connsiteY45" fmla="*/ 292894 h 349250"/>
                  <a:gd name="connsiteX46" fmla="*/ 25796 w 276864"/>
                  <a:gd name="connsiteY46" fmla="*/ 295275 h 349250"/>
                  <a:gd name="connsiteX47" fmla="*/ 23415 w 276864"/>
                  <a:gd name="connsiteY47" fmla="*/ 319087 h 349250"/>
                  <a:gd name="connsiteX48" fmla="*/ 16271 w 276864"/>
                  <a:gd name="connsiteY48" fmla="*/ 321469 h 349250"/>
                  <a:gd name="connsiteX49" fmla="*/ 1984 w 276864"/>
                  <a:gd name="connsiteY49" fmla="*/ 3238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76864" h="349250">
                    <a:moveTo>
                      <a:pt x="1984" y="323850"/>
                    </a:moveTo>
                    <a:cubicBezTo>
                      <a:pt x="0" y="298450"/>
                      <a:pt x="3476" y="220661"/>
                      <a:pt x="4365" y="169069"/>
                    </a:cubicBezTo>
                    <a:cubicBezTo>
                      <a:pt x="6562" y="41654"/>
                      <a:pt x="4919" y="84169"/>
                      <a:pt x="9127" y="0"/>
                    </a:cubicBezTo>
                    <a:cubicBezTo>
                      <a:pt x="44797" y="7133"/>
                      <a:pt x="29508" y="4762"/>
                      <a:pt x="99615" y="4762"/>
                    </a:cubicBezTo>
                    <a:cubicBezTo>
                      <a:pt x="106014" y="4762"/>
                      <a:pt x="112315" y="3175"/>
                      <a:pt x="118665" y="2381"/>
                    </a:cubicBezTo>
                    <a:cubicBezTo>
                      <a:pt x="125015" y="3175"/>
                      <a:pt x="131419" y="3617"/>
                      <a:pt x="137715" y="4762"/>
                    </a:cubicBezTo>
                    <a:cubicBezTo>
                      <a:pt x="140185" y="5211"/>
                      <a:pt x="142349" y="7144"/>
                      <a:pt x="144859" y="7144"/>
                    </a:cubicBezTo>
                    <a:cubicBezTo>
                      <a:pt x="155208" y="7144"/>
                      <a:pt x="165496" y="5556"/>
                      <a:pt x="175815" y="4762"/>
                    </a:cubicBezTo>
                    <a:cubicBezTo>
                      <a:pt x="194071" y="5556"/>
                      <a:pt x="213411" y="899"/>
                      <a:pt x="230584" y="7144"/>
                    </a:cubicBezTo>
                    <a:cubicBezTo>
                      <a:pt x="235859" y="9062"/>
                      <a:pt x="231177" y="19053"/>
                      <a:pt x="228202" y="23812"/>
                    </a:cubicBezTo>
                    <a:cubicBezTo>
                      <a:pt x="226467" y="26587"/>
                      <a:pt x="221852" y="25400"/>
                      <a:pt x="218677" y="26194"/>
                    </a:cubicBezTo>
                    <a:cubicBezTo>
                      <a:pt x="216296" y="27781"/>
                      <a:pt x="211912" y="28119"/>
                      <a:pt x="211534" y="30956"/>
                    </a:cubicBezTo>
                    <a:cubicBezTo>
                      <a:pt x="207607" y="60413"/>
                      <a:pt x="207109" y="57375"/>
                      <a:pt x="221059" y="66675"/>
                    </a:cubicBezTo>
                    <a:cubicBezTo>
                      <a:pt x="222646" y="69056"/>
                      <a:pt x="224541" y="71259"/>
                      <a:pt x="225821" y="73819"/>
                    </a:cubicBezTo>
                    <a:cubicBezTo>
                      <a:pt x="231662" y="85501"/>
                      <a:pt x="226328" y="95705"/>
                      <a:pt x="230584" y="109537"/>
                    </a:cubicBezTo>
                    <a:cubicBezTo>
                      <a:pt x="231322" y="111936"/>
                      <a:pt x="235292" y="111310"/>
                      <a:pt x="237727" y="111919"/>
                    </a:cubicBezTo>
                    <a:cubicBezTo>
                      <a:pt x="241654" y="112901"/>
                      <a:pt x="245665" y="113506"/>
                      <a:pt x="249634" y="114300"/>
                    </a:cubicBezTo>
                    <a:cubicBezTo>
                      <a:pt x="247253" y="115887"/>
                      <a:pt x="243051" y="116256"/>
                      <a:pt x="242490" y="119062"/>
                    </a:cubicBezTo>
                    <a:cubicBezTo>
                      <a:pt x="241148" y="125769"/>
                      <a:pt x="243145" y="139578"/>
                      <a:pt x="249634" y="145256"/>
                    </a:cubicBezTo>
                    <a:cubicBezTo>
                      <a:pt x="253941" y="149025"/>
                      <a:pt x="259159" y="151606"/>
                      <a:pt x="263921" y="154781"/>
                    </a:cubicBezTo>
                    <a:lnTo>
                      <a:pt x="271065" y="159544"/>
                    </a:lnTo>
                    <a:cubicBezTo>
                      <a:pt x="273480" y="171621"/>
                      <a:pt x="276864" y="182503"/>
                      <a:pt x="271065" y="195262"/>
                    </a:cubicBezTo>
                    <a:cubicBezTo>
                      <a:pt x="269711" y="198241"/>
                      <a:pt x="264715" y="196850"/>
                      <a:pt x="261540" y="197644"/>
                    </a:cubicBezTo>
                    <a:cubicBezTo>
                      <a:pt x="259226" y="234669"/>
                      <a:pt x="271515" y="241809"/>
                      <a:pt x="237727" y="233362"/>
                    </a:cubicBezTo>
                    <a:cubicBezTo>
                      <a:pt x="234951" y="232668"/>
                      <a:pt x="232965" y="230187"/>
                      <a:pt x="230584" y="228600"/>
                    </a:cubicBezTo>
                    <a:cubicBezTo>
                      <a:pt x="229790" y="226219"/>
                      <a:pt x="230245" y="222915"/>
                      <a:pt x="228202" y="221456"/>
                    </a:cubicBezTo>
                    <a:cubicBezTo>
                      <a:pt x="224117" y="218538"/>
                      <a:pt x="213915" y="216694"/>
                      <a:pt x="213915" y="216694"/>
                    </a:cubicBezTo>
                    <a:cubicBezTo>
                      <a:pt x="212327" y="219075"/>
                      <a:pt x="209752" y="221039"/>
                      <a:pt x="209152" y="223837"/>
                    </a:cubicBezTo>
                    <a:cubicBezTo>
                      <a:pt x="207315" y="232410"/>
                      <a:pt x="210143" y="241938"/>
                      <a:pt x="206771" y="250031"/>
                    </a:cubicBezTo>
                    <a:cubicBezTo>
                      <a:pt x="205512" y="253052"/>
                      <a:pt x="200393" y="251513"/>
                      <a:pt x="197246" y="252412"/>
                    </a:cubicBezTo>
                    <a:cubicBezTo>
                      <a:pt x="194832" y="253102"/>
                      <a:pt x="192483" y="254000"/>
                      <a:pt x="190102" y="254794"/>
                    </a:cubicBezTo>
                    <a:cubicBezTo>
                      <a:pt x="185367" y="251636"/>
                      <a:pt x="181730" y="246497"/>
                      <a:pt x="175815" y="252412"/>
                    </a:cubicBezTo>
                    <a:cubicBezTo>
                      <a:pt x="174040" y="254187"/>
                      <a:pt x="174228" y="257175"/>
                      <a:pt x="173434" y="259556"/>
                    </a:cubicBezTo>
                    <a:cubicBezTo>
                      <a:pt x="172640" y="267494"/>
                      <a:pt x="177956" y="279372"/>
                      <a:pt x="171052" y="283369"/>
                    </a:cubicBezTo>
                    <a:cubicBezTo>
                      <a:pt x="158668" y="290539"/>
                      <a:pt x="142356" y="283727"/>
                      <a:pt x="128190" y="285750"/>
                    </a:cubicBezTo>
                    <a:cubicBezTo>
                      <a:pt x="125357" y="286155"/>
                      <a:pt x="123427" y="288925"/>
                      <a:pt x="121046" y="290512"/>
                    </a:cubicBezTo>
                    <a:cubicBezTo>
                      <a:pt x="120252" y="293687"/>
                      <a:pt x="119564" y="296890"/>
                      <a:pt x="118665" y="300037"/>
                    </a:cubicBezTo>
                    <a:cubicBezTo>
                      <a:pt x="117975" y="302451"/>
                      <a:pt x="118529" y="306058"/>
                      <a:pt x="116284" y="307181"/>
                    </a:cubicBezTo>
                    <a:cubicBezTo>
                      <a:pt x="114039" y="308304"/>
                      <a:pt x="111521" y="305594"/>
                      <a:pt x="109140" y="304800"/>
                    </a:cubicBezTo>
                    <a:cubicBezTo>
                      <a:pt x="104377" y="305594"/>
                      <a:pt x="99565" y="306134"/>
                      <a:pt x="94852" y="307181"/>
                    </a:cubicBezTo>
                    <a:cubicBezTo>
                      <a:pt x="92402" y="307725"/>
                      <a:pt x="90219" y="309562"/>
                      <a:pt x="87709" y="309562"/>
                    </a:cubicBezTo>
                    <a:cubicBezTo>
                      <a:pt x="82096" y="309562"/>
                      <a:pt x="76596" y="307975"/>
                      <a:pt x="71040" y="307181"/>
                    </a:cubicBezTo>
                    <a:cubicBezTo>
                      <a:pt x="69452" y="304800"/>
                      <a:pt x="67557" y="302597"/>
                      <a:pt x="66277" y="300037"/>
                    </a:cubicBezTo>
                    <a:cubicBezTo>
                      <a:pt x="65155" y="297792"/>
                      <a:pt x="65671" y="294669"/>
                      <a:pt x="63896" y="292894"/>
                    </a:cubicBezTo>
                    <a:cubicBezTo>
                      <a:pt x="62121" y="291119"/>
                      <a:pt x="59133" y="291306"/>
                      <a:pt x="56752" y="290512"/>
                    </a:cubicBezTo>
                    <a:lnTo>
                      <a:pt x="42465" y="292894"/>
                    </a:lnTo>
                    <a:cubicBezTo>
                      <a:pt x="36918" y="293748"/>
                      <a:pt x="29097" y="290736"/>
                      <a:pt x="25796" y="295275"/>
                    </a:cubicBezTo>
                    <a:cubicBezTo>
                      <a:pt x="21104" y="301726"/>
                      <a:pt x="26141" y="311590"/>
                      <a:pt x="23415" y="319087"/>
                    </a:cubicBezTo>
                    <a:cubicBezTo>
                      <a:pt x="22557" y="321446"/>
                      <a:pt x="18766" y="321192"/>
                      <a:pt x="16271" y="321469"/>
                    </a:cubicBezTo>
                    <a:cubicBezTo>
                      <a:pt x="11538" y="321995"/>
                      <a:pt x="3968" y="349250"/>
                      <a:pt x="1984" y="323850"/>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8143143" y="1619577"/>
                <a:ext cx="206108" cy="483464"/>
              </a:xfrm>
              <a:custGeom>
                <a:avLst/>
                <a:gdLst>
                  <a:gd name="connsiteX0" fmla="*/ 36451 w 206108"/>
                  <a:gd name="connsiteY0" fmla="*/ 480686 h 483464"/>
                  <a:gd name="connsiteX1" fmla="*/ 79313 w 206108"/>
                  <a:gd name="connsiteY1" fmla="*/ 475923 h 483464"/>
                  <a:gd name="connsiteX2" fmla="*/ 117413 w 206108"/>
                  <a:gd name="connsiteY2" fmla="*/ 478304 h 483464"/>
                  <a:gd name="connsiteX3" fmla="*/ 126938 w 206108"/>
                  <a:gd name="connsiteY3" fmla="*/ 480686 h 483464"/>
                  <a:gd name="connsiteX4" fmla="*/ 160276 w 206108"/>
                  <a:gd name="connsiteY4" fmla="*/ 475923 h 483464"/>
                  <a:gd name="connsiteX5" fmla="*/ 198376 w 206108"/>
                  <a:gd name="connsiteY5" fmla="*/ 473542 h 483464"/>
                  <a:gd name="connsiteX6" fmla="*/ 200757 w 206108"/>
                  <a:gd name="connsiteY6" fmla="*/ 316379 h 483464"/>
                  <a:gd name="connsiteX7" fmla="*/ 198376 w 206108"/>
                  <a:gd name="connsiteY7" fmla="*/ 309236 h 483464"/>
                  <a:gd name="connsiteX8" fmla="*/ 200757 w 206108"/>
                  <a:gd name="connsiteY8" fmla="*/ 147311 h 483464"/>
                  <a:gd name="connsiteX9" fmla="*/ 198376 w 206108"/>
                  <a:gd name="connsiteY9" fmla="*/ 116354 h 483464"/>
                  <a:gd name="connsiteX10" fmla="*/ 195995 w 206108"/>
                  <a:gd name="connsiteY10" fmla="*/ 9198 h 483464"/>
                  <a:gd name="connsiteX11" fmla="*/ 167420 w 206108"/>
                  <a:gd name="connsiteY11" fmla="*/ 6817 h 483464"/>
                  <a:gd name="connsiteX12" fmla="*/ 162657 w 206108"/>
                  <a:gd name="connsiteY12" fmla="*/ 37773 h 483464"/>
                  <a:gd name="connsiteX13" fmla="*/ 160276 w 206108"/>
                  <a:gd name="connsiteY13" fmla="*/ 49679 h 483464"/>
                  <a:gd name="connsiteX14" fmla="*/ 141226 w 206108"/>
                  <a:gd name="connsiteY14" fmla="*/ 52061 h 483464"/>
                  <a:gd name="connsiteX15" fmla="*/ 88838 w 206108"/>
                  <a:gd name="connsiteY15" fmla="*/ 49679 h 483464"/>
                  <a:gd name="connsiteX16" fmla="*/ 72170 w 206108"/>
                  <a:gd name="connsiteY16" fmla="*/ 54442 h 483464"/>
                  <a:gd name="connsiteX17" fmla="*/ 69788 w 206108"/>
                  <a:gd name="connsiteY17" fmla="*/ 66348 h 483464"/>
                  <a:gd name="connsiteX18" fmla="*/ 53120 w 206108"/>
                  <a:gd name="connsiteY18" fmla="*/ 68729 h 483464"/>
                  <a:gd name="connsiteX19" fmla="*/ 48357 w 206108"/>
                  <a:gd name="connsiteY19" fmla="*/ 75873 h 483464"/>
                  <a:gd name="connsiteX20" fmla="*/ 41213 w 206108"/>
                  <a:gd name="connsiteY20" fmla="*/ 80636 h 483464"/>
                  <a:gd name="connsiteX21" fmla="*/ 26926 w 206108"/>
                  <a:gd name="connsiteY21" fmla="*/ 90161 h 483464"/>
                  <a:gd name="connsiteX22" fmla="*/ 24545 w 206108"/>
                  <a:gd name="connsiteY22" fmla="*/ 97304 h 483464"/>
                  <a:gd name="connsiteX23" fmla="*/ 29307 w 206108"/>
                  <a:gd name="connsiteY23" fmla="*/ 118736 h 483464"/>
                  <a:gd name="connsiteX24" fmla="*/ 26926 w 206108"/>
                  <a:gd name="connsiteY24" fmla="*/ 137786 h 483464"/>
                  <a:gd name="connsiteX25" fmla="*/ 24545 w 206108"/>
                  <a:gd name="connsiteY25" fmla="*/ 144929 h 483464"/>
                  <a:gd name="connsiteX26" fmla="*/ 22163 w 206108"/>
                  <a:gd name="connsiteY26" fmla="*/ 190173 h 483464"/>
                  <a:gd name="connsiteX27" fmla="*/ 19782 w 206108"/>
                  <a:gd name="connsiteY27" fmla="*/ 197317 h 483464"/>
                  <a:gd name="connsiteX28" fmla="*/ 15020 w 206108"/>
                  <a:gd name="connsiteY28" fmla="*/ 213986 h 483464"/>
                  <a:gd name="connsiteX29" fmla="*/ 17401 w 206108"/>
                  <a:gd name="connsiteY29" fmla="*/ 223511 h 483464"/>
                  <a:gd name="connsiteX30" fmla="*/ 19782 w 206108"/>
                  <a:gd name="connsiteY30" fmla="*/ 230654 h 483464"/>
                  <a:gd name="connsiteX31" fmla="*/ 22163 w 206108"/>
                  <a:gd name="connsiteY31" fmla="*/ 242561 h 483464"/>
                  <a:gd name="connsiteX32" fmla="*/ 41213 w 206108"/>
                  <a:gd name="connsiteY32" fmla="*/ 244942 h 483464"/>
                  <a:gd name="connsiteX33" fmla="*/ 31688 w 206108"/>
                  <a:gd name="connsiteY33" fmla="*/ 280661 h 483464"/>
                  <a:gd name="connsiteX34" fmla="*/ 17401 w 206108"/>
                  <a:gd name="connsiteY34" fmla="*/ 283042 h 483464"/>
                  <a:gd name="connsiteX35" fmla="*/ 24545 w 206108"/>
                  <a:gd name="connsiteY35" fmla="*/ 285423 h 483464"/>
                  <a:gd name="connsiteX36" fmla="*/ 22163 w 206108"/>
                  <a:gd name="connsiteY36" fmla="*/ 347336 h 483464"/>
                  <a:gd name="connsiteX37" fmla="*/ 12638 w 206108"/>
                  <a:gd name="connsiteY37" fmla="*/ 349717 h 483464"/>
                  <a:gd name="connsiteX38" fmla="*/ 10257 w 206108"/>
                  <a:gd name="connsiteY38" fmla="*/ 368767 h 483464"/>
                  <a:gd name="connsiteX39" fmla="*/ 3113 w 206108"/>
                  <a:gd name="connsiteY39" fmla="*/ 366386 h 483464"/>
                  <a:gd name="connsiteX40" fmla="*/ 732 w 206108"/>
                  <a:gd name="connsiteY40" fmla="*/ 383054 h 483464"/>
                  <a:gd name="connsiteX41" fmla="*/ 41213 w 206108"/>
                  <a:gd name="connsiteY41" fmla="*/ 385436 h 483464"/>
                  <a:gd name="connsiteX42" fmla="*/ 43595 w 206108"/>
                  <a:gd name="connsiteY42" fmla="*/ 394961 h 483464"/>
                  <a:gd name="connsiteX43" fmla="*/ 29307 w 206108"/>
                  <a:gd name="connsiteY43" fmla="*/ 421154 h 483464"/>
                  <a:gd name="connsiteX44" fmla="*/ 31688 w 206108"/>
                  <a:gd name="connsiteY44" fmla="*/ 444967 h 483464"/>
                  <a:gd name="connsiteX45" fmla="*/ 36451 w 206108"/>
                  <a:gd name="connsiteY45" fmla="*/ 459254 h 483464"/>
                  <a:gd name="connsiteX46" fmla="*/ 36451 w 206108"/>
                  <a:gd name="connsiteY46" fmla="*/ 480686 h 4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108" h="483464">
                    <a:moveTo>
                      <a:pt x="36451" y="480686"/>
                    </a:moveTo>
                    <a:cubicBezTo>
                      <a:pt x="43594" y="483464"/>
                      <a:pt x="67748" y="475923"/>
                      <a:pt x="79313" y="475923"/>
                    </a:cubicBezTo>
                    <a:cubicBezTo>
                      <a:pt x="92038" y="475923"/>
                      <a:pt x="104713" y="477510"/>
                      <a:pt x="117413" y="478304"/>
                    </a:cubicBezTo>
                    <a:cubicBezTo>
                      <a:pt x="120588" y="479098"/>
                      <a:pt x="123665" y="480686"/>
                      <a:pt x="126938" y="480686"/>
                    </a:cubicBezTo>
                    <a:cubicBezTo>
                      <a:pt x="140735" y="480686"/>
                      <a:pt x="147254" y="477107"/>
                      <a:pt x="160276" y="475923"/>
                    </a:cubicBezTo>
                    <a:cubicBezTo>
                      <a:pt x="172949" y="474771"/>
                      <a:pt x="185676" y="474336"/>
                      <a:pt x="198376" y="473542"/>
                    </a:cubicBezTo>
                    <a:cubicBezTo>
                      <a:pt x="201290" y="405061"/>
                      <a:pt x="206108" y="375240"/>
                      <a:pt x="200757" y="316379"/>
                    </a:cubicBezTo>
                    <a:cubicBezTo>
                      <a:pt x="200530" y="313880"/>
                      <a:pt x="199170" y="311617"/>
                      <a:pt x="198376" y="309236"/>
                    </a:cubicBezTo>
                    <a:cubicBezTo>
                      <a:pt x="199170" y="255261"/>
                      <a:pt x="200757" y="201292"/>
                      <a:pt x="200757" y="147311"/>
                    </a:cubicBezTo>
                    <a:cubicBezTo>
                      <a:pt x="200757" y="136962"/>
                      <a:pt x="198733" y="126697"/>
                      <a:pt x="198376" y="116354"/>
                    </a:cubicBezTo>
                    <a:cubicBezTo>
                      <a:pt x="197145" y="80648"/>
                      <a:pt x="205711" y="43579"/>
                      <a:pt x="195995" y="9198"/>
                    </a:cubicBezTo>
                    <a:cubicBezTo>
                      <a:pt x="193396" y="0"/>
                      <a:pt x="176945" y="7611"/>
                      <a:pt x="167420" y="6817"/>
                    </a:cubicBezTo>
                    <a:cubicBezTo>
                      <a:pt x="150528" y="12447"/>
                      <a:pt x="162657" y="5834"/>
                      <a:pt x="162657" y="37773"/>
                    </a:cubicBezTo>
                    <a:cubicBezTo>
                      <a:pt x="162657" y="41820"/>
                      <a:pt x="163643" y="47434"/>
                      <a:pt x="160276" y="49679"/>
                    </a:cubicBezTo>
                    <a:cubicBezTo>
                      <a:pt x="154951" y="53229"/>
                      <a:pt x="147576" y="51267"/>
                      <a:pt x="141226" y="52061"/>
                    </a:cubicBezTo>
                    <a:cubicBezTo>
                      <a:pt x="123763" y="51267"/>
                      <a:pt x="106319" y="49679"/>
                      <a:pt x="88838" y="49679"/>
                    </a:cubicBezTo>
                    <a:cubicBezTo>
                      <a:pt x="85851" y="49679"/>
                      <a:pt x="75537" y="53320"/>
                      <a:pt x="72170" y="54442"/>
                    </a:cubicBezTo>
                    <a:cubicBezTo>
                      <a:pt x="71376" y="58411"/>
                      <a:pt x="73026" y="63920"/>
                      <a:pt x="69788" y="66348"/>
                    </a:cubicBezTo>
                    <a:cubicBezTo>
                      <a:pt x="65298" y="69715"/>
                      <a:pt x="58249" y="66450"/>
                      <a:pt x="53120" y="68729"/>
                    </a:cubicBezTo>
                    <a:cubicBezTo>
                      <a:pt x="50505" y="69891"/>
                      <a:pt x="50381" y="73849"/>
                      <a:pt x="48357" y="75873"/>
                    </a:cubicBezTo>
                    <a:cubicBezTo>
                      <a:pt x="46333" y="77897"/>
                      <a:pt x="43412" y="78804"/>
                      <a:pt x="41213" y="80636"/>
                    </a:cubicBezTo>
                    <a:cubicBezTo>
                      <a:pt x="29322" y="90545"/>
                      <a:pt x="39481" y="85975"/>
                      <a:pt x="26926" y="90161"/>
                    </a:cubicBezTo>
                    <a:cubicBezTo>
                      <a:pt x="26132" y="92542"/>
                      <a:pt x="24545" y="94794"/>
                      <a:pt x="24545" y="97304"/>
                    </a:cubicBezTo>
                    <a:cubicBezTo>
                      <a:pt x="24545" y="105686"/>
                      <a:pt x="26852" y="111369"/>
                      <a:pt x="29307" y="118736"/>
                    </a:cubicBezTo>
                    <a:cubicBezTo>
                      <a:pt x="28513" y="125086"/>
                      <a:pt x="28071" y="131490"/>
                      <a:pt x="26926" y="137786"/>
                    </a:cubicBezTo>
                    <a:cubicBezTo>
                      <a:pt x="26477" y="140255"/>
                      <a:pt x="24772" y="142430"/>
                      <a:pt x="24545" y="144929"/>
                    </a:cubicBezTo>
                    <a:cubicBezTo>
                      <a:pt x="23178" y="159969"/>
                      <a:pt x="23530" y="175133"/>
                      <a:pt x="22163" y="190173"/>
                    </a:cubicBezTo>
                    <a:cubicBezTo>
                      <a:pt x="21936" y="192673"/>
                      <a:pt x="20472" y="194903"/>
                      <a:pt x="19782" y="197317"/>
                    </a:cubicBezTo>
                    <a:cubicBezTo>
                      <a:pt x="13803" y="218248"/>
                      <a:pt x="20729" y="196857"/>
                      <a:pt x="15020" y="213986"/>
                    </a:cubicBezTo>
                    <a:cubicBezTo>
                      <a:pt x="15814" y="217161"/>
                      <a:pt x="16502" y="220364"/>
                      <a:pt x="17401" y="223511"/>
                    </a:cubicBezTo>
                    <a:cubicBezTo>
                      <a:pt x="18090" y="225924"/>
                      <a:pt x="19173" y="228219"/>
                      <a:pt x="19782" y="230654"/>
                    </a:cubicBezTo>
                    <a:cubicBezTo>
                      <a:pt x="20764" y="234581"/>
                      <a:pt x="18795" y="240316"/>
                      <a:pt x="22163" y="242561"/>
                    </a:cubicBezTo>
                    <a:cubicBezTo>
                      <a:pt x="27488" y="246111"/>
                      <a:pt x="34863" y="244148"/>
                      <a:pt x="41213" y="244942"/>
                    </a:cubicBezTo>
                    <a:cubicBezTo>
                      <a:pt x="40112" y="259260"/>
                      <a:pt x="47028" y="275547"/>
                      <a:pt x="31688" y="280661"/>
                    </a:cubicBezTo>
                    <a:cubicBezTo>
                      <a:pt x="27108" y="282188"/>
                      <a:pt x="22163" y="282248"/>
                      <a:pt x="17401" y="283042"/>
                    </a:cubicBezTo>
                    <a:cubicBezTo>
                      <a:pt x="19782" y="283836"/>
                      <a:pt x="24000" y="282973"/>
                      <a:pt x="24545" y="285423"/>
                    </a:cubicBezTo>
                    <a:cubicBezTo>
                      <a:pt x="26524" y="294328"/>
                      <a:pt x="30309" y="333760"/>
                      <a:pt x="22163" y="347336"/>
                    </a:cubicBezTo>
                    <a:cubicBezTo>
                      <a:pt x="20479" y="350142"/>
                      <a:pt x="15813" y="348923"/>
                      <a:pt x="12638" y="349717"/>
                    </a:cubicBezTo>
                    <a:cubicBezTo>
                      <a:pt x="11844" y="356067"/>
                      <a:pt x="13432" y="363211"/>
                      <a:pt x="10257" y="368767"/>
                    </a:cubicBezTo>
                    <a:cubicBezTo>
                      <a:pt x="9012" y="370946"/>
                      <a:pt x="4505" y="364297"/>
                      <a:pt x="3113" y="366386"/>
                    </a:cubicBezTo>
                    <a:cubicBezTo>
                      <a:pt x="0" y="371056"/>
                      <a:pt x="1526" y="377498"/>
                      <a:pt x="732" y="383054"/>
                    </a:cubicBezTo>
                    <a:cubicBezTo>
                      <a:pt x="14226" y="383848"/>
                      <a:pt x="28189" y="381818"/>
                      <a:pt x="41213" y="385436"/>
                    </a:cubicBezTo>
                    <a:cubicBezTo>
                      <a:pt x="44366" y="386312"/>
                      <a:pt x="43595" y="391688"/>
                      <a:pt x="43595" y="394961"/>
                    </a:cubicBezTo>
                    <a:cubicBezTo>
                      <a:pt x="43595" y="422243"/>
                      <a:pt x="47622" y="417491"/>
                      <a:pt x="29307" y="421154"/>
                    </a:cubicBezTo>
                    <a:cubicBezTo>
                      <a:pt x="30101" y="429092"/>
                      <a:pt x="30218" y="437126"/>
                      <a:pt x="31688" y="444967"/>
                    </a:cubicBezTo>
                    <a:cubicBezTo>
                      <a:pt x="32613" y="449901"/>
                      <a:pt x="36451" y="459254"/>
                      <a:pt x="36451" y="459254"/>
                    </a:cubicBezTo>
                    <a:cubicBezTo>
                      <a:pt x="22703" y="468420"/>
                      <a:pt x="29308" y="477908"/>
                      <a:pt x="36451" y="480686"/>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13"/>
            <p:cNvGrpSpPr/>
            <p:nvPr/>
          </p:nvGrpSpPr>
          <p:grpSpPr>
            <a:xfrm>
              <a:off x="6633714" y="824557"/>
              <a:ext cx="1687148" cy="1365622"/>
              <a:chOff x="6633714" y="824557"/>
              <a:chExt cx="1687148" cy="1365622"/>
            </a:xfrm>
          </p:grpSpPr>
          <p:grpSp>
            <p:nvGrpSpPr>
              <p:cNvPr id="30" name="Group 94"/>
              <p:cNvGrpSpPr/>
              <p:nvPr/>
            </p:nvGrpSpPr>
            <p:grpSpPr>
              <a:xfrm>
                <a:off x="6698424" y="824557"/>
                <a:ext cx="1563130" cy="1365622"/>
                <a:chOff x="7231067" y="1164356"/>
                <a:chExt cx="1074420" cy="938672"/>
              </a:xfrm>
            </p:grpSpPr>
            <p:sp>
              <p:nvSpPr>
                <p:cNvPr id="32" name="Oval 31"/>
                <p:cNvSpPr/>
                <p:nvPr/>
              </p:nvSpPr>
              <p:spPr>
                <a:xfrm>
                  <a:off x="7469205" y="116435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526355" y="120721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71584" y="125246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526355" y="126675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88255" y="128580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523973" y="132152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471585" y="134295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428722" y="139771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76322" y="145962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97753" y="150725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371571" y="148105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402526" y="148343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485869" y="14072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478724" y="145247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31110" y="148104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621596" y="14334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662076" y="144532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647787" y="154533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231067" y="173345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266784" y="178583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7381086" y="166201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459667" y="165248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366798" y="175250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7554917" y="167630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7614448" y="162153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7747798" y="166201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7757323" y="150961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7847810" y="149056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7821616" y="15977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7821616" y="164058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7904959" y="154533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7983540" y="156438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7940678" y="16358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7995447" y="16596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8019260" y="16215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8126416" y="161200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216904" y="154057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8214523" y="159534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8259767" y="162153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8057361" y="170487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8083555" y="174297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8045455" y="181441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8104986" y="185728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8097842" y="205730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690661" y="154773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62111" y="157155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6633714" y="831606"/>
                <a:ext cx="1687148" cy="1351104"/>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Rectangle 82"/>
          <p:cNvSpPr/>
          <p:nvPr/>
        </p:nvSpPr>
        <p:spPr>
          <a:xfrm>
            <a:off x="5465108" y="1976086"/>
            <a:ext cx="588955" cy="401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p:cNvCxnSpPr>
            <a:stCxn id="83" idx="3"/>
            <a:endCxn id="31" idx="1"/>
          </p:cNvCxnSpPr>
          <p:nvPr/>
        </p:nvCxnSpPr>
        <p:spPr>
          <a:xfrm flipV="1">
            <a:off x="6054063" y="1597311"/>
            <a:ext cx="579651" cy="579759"/>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flipH="1" flipV="1">
            <a:off x="6044086" y="2064563"/>
            <a:ext cx="118611" cy="1090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8055"/>
            <a:ext cx="9144000" cy="1143000"/>
          </a:xfrm>
        </p:spPr>
        <p:txBody>
          <a:bodyPr/>
          <a:lstStyle/>
          <a:p>
            <a:pPr eaLnBrk="1" hangingPunct="1"/>
            <a:r>
              <a:rPr lang="en-US" dirty="0" smtClean="0">
                <a:latin typeface="Arial" charset="0"/>
                <a:cs typeface="Arial" charset="0"/>
              </a:rPr>
              <a:t>The World Before </a:t>
            </a:r>
            <a:r>
              <a:rPr lang="en-US" dirty="0" err="1" smtClean="0">
                <a:latin typeface="Arial" charset="0"/>
                <a:cs typeface="Arial" charset="0"/>
              </a:rPr>
              <a:t>SciDAC</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t>
            </a:r>
            <a:r>
              <a:rPr lang="en-US" sz="1800" dirty="0" smtClean="0">
                <a:latin typeface="Arial" charset="0"/>
                <a:cs typeface="Arial" charset="0"/>
              </a:rPr>
              <a:t>The Scientific Simulation Initiative (SSI) (submitted to Congress February 1999)  </a:t>
            </a:r>
            <a:r>
              <a:rPr lang="en-US" dirty="0" smtClean="0">
                <a:latin typeface="Arial" charset="0"/>
                <a:cs typeface="Arial" charset="0"/>
              </a:rPr>
              <a:t/>
            </a:r>
            <a:br>
              <a:rPr lang="en-US" dirty="0" smtClean="0">
                <a:latin typeface="Arial" charset="0"/>
                <a:cs typeface="Arial" charset="0"/>
              </a:rPr>
            </a:b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sp>
        <p:nvSpPr>
          <p:cNvPr id="6" name="TextBox 5"/>
          <p:cNvSpPr txBox="1"/>
          <p:nvPr/>
        </p:nvSpPr>
        <p:spPr>
          <a:xfrm>
            <a:off x="339635" y="878113"/>
            <a:ext cx="8593350" cy="5324535"/>
          </a:xfrm>
          <a:prstGeom prst="rect">
            <a:avLst/>
          </a:prstGeom>
          <a:noFill/>
        </p:spPr>
        <p:txBody>
          <a:bodyPr wrap="square" rtlCol="0">
            <a:spAutoFit/>
          </a:bodyPr>
          <a:lstStyle/>
          <a:p>
            <a:r>
              <a:rPr lang="en-US" sz="2000" b="1" dirty="0" smtClean="0"/>
              <a:t>SSI </a:t>
            </a:r>
            <a:r>
              <a:rPr lang="en-US" sz="2000" dirty="0" smtClean="0"/>
              <a:t>– “It is now possible to obtain computational capabilities 100 times faster than currently in common use through the application of technologies developed for the Accelerated Strategic Computing Initiative (ASCI)*.  … </a:t>
            </a:r>
            <a:r>
              <a:rPr lang="en-US" sz="2000" dirty="0" smtClean="0">
                <a:solidFill>
                  <a:srgbClr val="FF0000"/>
                </a:solidFill>
              </a:rPr>
              <a:t>The mission of the SSI is to further develop and employ the emerging generation of very high performance computers as major tools for scientific inquiry.”</a:t>
            </a:r>
          </a:p>
          <a:p>
            <a:endParaRPr lang="en-US" b="1" dirty="0" smtClean="0"/>
          </a:p>
          <a:p>
            <a:r>
              <a:rPr lang="en-US" sz="2000" b="1" dirty="0" smtClean="0"/>
              <a:t>SSI  included:</a:t>
            </a:r>
          </a:p>
          <a:p>
            <a:pPr marL="692150" lvl="1" indent="-234950">
              <a:buFont typeface="Wingdings" pitchFamily="2" charset="2"/>
              <a:buChar char="§"/>
            </a:pPr>
            <a:r>
              <a:rPr lang="en-US" dirty="0" smtClean="0"/>
              <a:t>Advanced computing (</a:t>
            </a:r>
            <a:r>
              <a:rPr lang="en-US" dirty="0" err="1" smtClean="0"/>
              <a:t>terascale</a:t>
            </a:r>
            <a:r>
              <a:rPr lang="en-US" dirty="0" smtClean="0"/>
              <a:t> computers)</a:t>
            </a:r>
          </a:p>
          <a:p>
            <a:pPr marL="692150" lvl="1" indent="-234950">
              <a:buFont typeface="Wingdings" pitchFamily="2" charset="2"/>
              <a:buChar char="§"/>
            </a:pPr>
            <a:r>
              <a:rPr lang="en-US" dirty="0" smtClean="0"/>
              <a:t>High performance networks</a:t>
            </a:r>
          </a:p>
          <a:p>
            <a:pPr marL="692150" lvl="1" indent="-234950">
              <a:buFont typeface="Wingdings" pitchFamily="2" charset="2"/>
              <a:buChar char="§"/>
            </a:pPr>
            <a:r>
              <a:rPr lang="en-US" dirty="0" smtClean="0"/>
              <a:t>Computer science and enabling technology research</a:t>
            </a:r>
          </a:p>
          <a:p>
            <a:pPr marL="692150" lvl="1" indent="-234950">
              <a:buFont typeface="Wingdings" pitchFamily="2" charset="2"/>
              <a:buChar char="§"/>
            </a:pPr>
            <a:r>
              <a:rPr lang="en-US" dirty="0" smtClean="0"/>
              <a:t>Investments in scientific applications </a:t>
            </a:r>
          </a:p>
          <a:p>
            <a:endParaRPr lang="en-US" b="1" dirty="0" smtClean="0"/>
          </a:p>
          <a:p>
            <a:r>
              <a:rPr lang="en-US" sz="2000" b="1" dirty="0" smtClean="0"/>
              <a:t>SSI applications:</a:t>
            </a:r>
          </a:p>
          <a:p>
            <a:pPr marL="692150" indent="-234950">
              <a:buFont typeface="Wingdings" pitchFamily="2" charset="2"/>
              <a:buChar char="§"/>
            </a:pPr>
            <a:r>
              <a:rPr lang="en-US" dirty="0" smtClean="0"/>
              <a:t>Two mission critical, time critical applications: global systems and combustion systems.  These apps were to help define hardware and software.</a:t>
            </a:r>
          </a:p>
          <a:p>
            <a:pPr marL="692150" indent="-234950">
              <a:buFont typeface="Wingdings" pitchFamily="2" charset="2"/>
              <a:buChar char="§"/>
            </a:pPr>
            <a:r>
              <a:rPr lang="en-US" dirty="0" smtClean="0"/>
              <a:t>A small number of basic science applications to be selected by peer review.</a:t>
            </a:r>
            <a:endParaRPr lang="en-US" dirty="0"/>
          </a:p>
        </p:txBody>
      </p:sp>
      <p:sp>
        <p:nvSpPr>
          <p:cNvPr id="7" name="TextBox 6"/>
          <p:cNvSpPr txBox="1"/>
          <p:nvPr/>
        </p:nvSpPr>
        <p:spPr>
          <a:xfrm>
            <a:off x="465588" y="6265902"/>
            <a:ext cx="6328912" cy="646331"/>
          </a:xfrm>
          <a:prstGeom prst="rect">
            <a:avLst/>
          </a:prstGeom>
          <a:noFill/>
        </p:spPr>
        <p:txBody>
          <a:bodyPr wrap="square" rtlCol="0">
            <a:spAutoFit/>
          </a:bodyPr>
          <a:lstStyle/>
          <a:p>
            <a:r>
              <a:rPr lang="en-US" sz="1200" dirty="0" smtClean="0"/>
              <a:t>*Established in 1995, ASCI supports the development of computer simulation capabilities to analyze and predict the performance, safety, and reliability of nuclear weapons and to certify their functionality. </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30</a:t>
            </a:fld>
            <a:endParaRPr lang="en-US" dirty="0" smtClean="0">
              <a:latin typeface="Arial" charset="0"/>
              <a:cs typeface="Arial"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bwMode="auto">
          <a:xfrm>
            <a:off x="755650" y="1778000"/>
            <a:ext cx="7632700" cy="3048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US" sz="2400" b="0" i="0" u="none" strike="noStrike" kern="1200" cap="none" spc="0" normalizeH="0" baseline="0" noProof="0" smtClean="0">
                <a:ln>
                  <a:noFill/>
                </a:ln>
                <a:solidFill>
                  <a:srgbClr val="146737"/>
                </a:solidFill>
                <a:effectLst/>
                <a:uLnTx/>
                <a:uFillTx/>
                <a:latin typeface="Arial" pitchFamily="34" charset="0"/>
                <a:ea typeface="+mn-ea"/>
                <a:cs typeface="Arial" pitchFamily="34" charset="0"/>
              </a:rPr>
              <a:t>Goals:</a:t>
            </a:r>
          </a:p>
          <a:p>
            <a:pPr marL="342900" marR="0" lvl="0" indent="-342900" algn="l" defTabSz="914400" rtl="0" eaLnBrk="0" fontAlgn="base" latinLnBrk="0" hangingPunct="0">
              <a:lnSpc>
                <a:spcPct val="80000"/>
              </a:lnSpc>
              <a:spcBef>
                <a:spcPts val="1800"/>
              </a:spcBef>
              <a:spcAft>
                <a:spcPct val="0"/>
              </a:spcAft>
              <a:buClrTx/>
              <a:buSzTx/>
              <a:buFont typeface="Wingdings" pitchFamily="2" charset="2"/>
              <a:buChar char="§"/>
              <a:tabLst/>
              <a:defRPr/>
            </a:pPr>
            <a:r>
              <a:rPr kumimoji="0" lang="en-US" sz="2000" b="0" i="0" u="none" strike="noStrike" kern="1200" cap="none" spc="0" normalizeH="0" baseline="0" noProof="0" smtClean="0">
                <a:ln>
                  <a:noFill/>
                </a:ln>
                <a:solidFill>
                  <a:srgbClr val="146737"/>
                </a:solidFill>
                <a:effectLst/>
                <a:uLnTx/>
                <a:uFillTx/>
                <a:latin typeface="Arial" pitchFamily="34" charset="0"/>
                <a:ea typeface="+mn-ea"/>
                <a:cs typeface="Arial" pitchFamily="34" charset="0"/>
              </a:rPr>
              <a:t>Create comprehensive, scientific computing software infrastructure to enable scientific discovery in the physical, biological, and environmental sciences </a:t>
            </a:r>
            <a:r>
              <a:rPr kumimoji="0" lang="en-US" sz="2000" b="0" i="0" u="none" strike="noStrike" kern="1200" cap="none" spc="0" normalizeH="0" baseline="0" noProof="0" smtClean="0">
                <a:ln>
                  <a:noFill/>
                </a:ln>
                <a:solidFill>
                  <a:srgbClr val="FF0000"/>
                </a:solidFill>
                <a:effectLst/>
                <a:uLnTx/>
                <a:uFillTx/>
                <a:latin typeface="Arial" pitchFamily="34" charset="0"/>
                <a:ea typeface="+mn-ea"/>
                <a:cs typeface="Arial" pitchFamily="34" charset="0"/>
              </a:rPr>
              <a:t>at the petascale </a:t>
            </a:r>
            <a:endParaRPr kumimoji="0" lang="en-US" sz="1400" b="0" i="0" u="none" strike="noStrike" kern="1200" cap="none" spc="0" normalizeH="0" baseline="0" noProof="0" smtClean="0">
              <a:ln>
                <a:noFill/>
              </a:ln>
              <a:solidFill>
                <a:srgbClr val="146737"/>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80000"/>
              </a:lnSpc>
              <a:spcBef>
                <a:spcPts val="1800"/>
              </a:spcBef>
              <a:spcAft>
                <a:spcPct val="0"/>
              </a:spcAft>
              <a:buClrTx/>
              <a:buSzTx/>
              <a:buFont typeface="Wingdings" pitchFamily="2" charset="2"/>
              <a:buChar char="§"/>
              <a:tabLst/>
              <a:defRPr/>
            </a:pPr>
            <a:r>
              <a:rPr kumimoji="0" lang="en-US" sz="2000" b="0" i="0" u="none" strike="noStrike" kern="1200" cap="none" spc="0" normalizeH="0" baseline="0" noProof="0" smtClean="0">
                <a:ln>
                  <a:noFill/>
                </a:ln>
                <a:solidFill>
                  <a:srgbClr val="146737"/>
                </a:solidFill>
                <a:effectLst/>
                <a:uLnTx/>
                <a:uFillTx/>
                <a:latin typeface="Arial" pitchFamily="34" charset="0"/>
                <a:ea typeface="+mn-ea"/>
                <a:cs typeface="Arial" pitchFamily="34" charset="0"/>
              </a:rPr>
              <a:t>Develop a new generation of data management and knowledge discovery tools for large data sets (obtained from scientific user facilities and simulations)</a:t>
            </a:r>
          </a:p>
          <a:p>
            <a:pPr marL="342900" marR="0" lvl="0" indent="-342900" algn="l" defTabSz="914400" rtl="0" eaLnBrk="0" fontAlgn="base" latinLnBrk="0" hangingPunct="0">
              <a:lnSpc>
                <a:spcPct val="80000"/>
              </a:lnSpc>
              <a:spcBef>
                <a:spcPts val="1800"/>
              </a:spcBef>
              <a:spcAft>
                <a:spcPct val="0"/>
              </a:spcAft>
              <a:buClrTx/>
              <a:buSzTx/>
              <a:buFont typeface="Wingdings" pitchFamily="2" charset="2"/>
              <a:buChar char="§"/>
              <a:tabLst/>
              <a:defRPr/>
            </a:pPr>
            <a:r>
              <a:rPr kumimoji="0" lang="en-US" sz="2000" b="0" i="0" u="none" strike="noStrike" kern="1200" cap="none" spc="0" normalizeH="0" baseline="0" noProof="0" smtClean="0">
                <a:ln>
                  <a:noFill/>
                </a:ln>
                <a:solidFill>
                  <a:srgbClr val="146737"/>
                </a:solidFill>
                <a:effectLst/>
                <a:uLnTx/>
                <a:uFillTx/>
                <a:latin typeface="Arial" pitchFamily="34" charset="0"/>
                <a:ea typeface="+mn-ea"/>
                <a:cs typeface="Arial" pitchFamily="34" charset="0"/>
              </a:rPr>
              <a:t>&gt;230 proposals received requesting approximately $1 B</a:t>
            </a:r>
          </a:p>
          <a:p>
            <a:pPr marL="342900" marR="0" lvl="0" indent="-342900" algn="l" defTabSz="914400" rtl="0" eaLnBrk="0" fontAlgn="base" latinLnBrk="0" hangingPunct="0">
              <a:lnSpc>
                <a:spcPct val="80000"/>
              </a:lnSpc>
              <a:spcBef>
                <a:spcPct val="20000"/>
              </a:spcBef>
              <a:spcAft>
                <a:spcPct val="0"/>
              </a:spcAft>
              <a:buClrTx/>
              <a:buSzTx/>
              <a:buFont typeface="Wingdings" pitchFamily="2" charset="2"/>
              <a:buChar char="§"/>
              <a:tabLst/>
              <a:defRPr/>
            </a:pPr>
            <a:endParaRPr kumimoji="0" lang="en-US" sz="2000" b="0" i="0" u="none" strike="noStrike" kern="1200" cap="none" spc="0" normalizeH="0" baseline="0" noProof="0" smtClean="0">
              <a:ln>
                <a:noFill/>
              </a:ln>
              <a:solidFill>
                <a:srgbClr val="146737"/>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srgbClr val="146737"/>
              </a:solidFill>
              <a:effectLst/>
              <a:uLnTx/>
              <a:uFillTx/>
              <a:latin typeface="Arial" pitchFamily="34" charset="0"/>
              <a:ea typeface="+mn-ea"/>
              <a:cs typeface="Arial" pitchFamily="34" charset="0"/>
            </a:endParaRPr>
          </a:p>
        </p:txBody>
      </p:sp>
      <p:sp>
        <p:nvSpPr>
          <p:cNvPr id="6" name="Text Box 3"/>
          <p:cNvSpPr txBox="1">
            <a:spLocks noChangeArrowheads="1"/>
          </p:cNvSpPr>
          <p:nvPr/>
        </p:nvSpPr>
        <p:spPr bwMode="auto">
          <a:xfrm>
            <a:off x="1092200" y="114300"/>
            <a:ext cx="7086600"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400" dirty="0" err="1">
                <a:solidFill>
                  <a:srgbClr val="106636"/>
                </a:solidFill>
                <a:ea typeface="+mj-ea"/>
                <a:cs typeface="Arial" charset="0"/>
              </a:rPr>
              <a:t>SciDAC</a:t>
            </a:r>
            <a:r>
              <a:rPr lang="en-US" sz="2400" dirty="0">
                <a:solidFill>
                  <a:srgbClr val="106636"/>
                </a:solidFill>
                <a:ea typeface="+mj-ea"/>
                <a:cs typeface="Arial" charset="0"/>
              </a:rPr>
              <a:t> </a:t>
            </a:r>
            <a:r>
              <a:rPr lang="en-US" sz="2400" dirty="0" smtClean="0">
                <a:solidFill>
                  <a:srgbClr val="106636"/>
                </a:solidFill>
                <a:ea typeface="+mj-ea"/>
                <a:cs typeface="Arial" charset="0"/>
              </a:rPr>
              <a:t>1                 </a:t>
            </a:r>
            <a:r>
              <a:rPr lang="en-US" sz="2400" dirty="0" err="1">
                <a:solidFill>
                  <a:srgbClr val="106636"/>
                </a:solidFill>
                <a:ea typeface="+mj-ea"/>
                <a:cs typeface="Arial" charset="0"/>
              </a:rPr>
              <a:t>SciDAC</a:t>
            </a:r>
            <a:r>
              <a:rPr lang="en-US" sz="2400" dirty="0">
                <a:solidFill>
                  <a:srgbClr val="106636"/>
                </a:solidFill>
                <a:ea typeface="+mj-ea"/>
                <a:cs typeface="Arial" charset="0"/>
              </a:rPr>
              <a:t> 2 </a:t>
            </a:r>
          </a:p>
        </p:txBody>
      </p:sp>
      <p:sp>
        <p:nvSpPr>
          <p:cNvPr id="7" name="Rectangle 4"/>
          <p:cNvSpPr>
            <a:spLocks noChangeArrowheads="1"/>
          </p:cNvSpPr>
          <p:nvPr/>
        </p:nvSpPr>
        <p:spPr bwMode="auto">
          <a:xfrm>
            <a:off x="152400" y="990600"/>
            <a:ext cx="8534400"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400" dirty="0" smtClean="0">
                <a:solidFill>
                  <a:srgbClr val="106636"/>
                </a:solidFill>
                <a:ea typeface="+mj-ea"/>
                <a:cs typeface="Arial" charset="0"/>
              </a:rPr>
              <a:t>The </a:t>
            </a:r>
            <a:r>
              <a:rPr lang="en-US" sz="2400" dirty="0" err="1" smtClean="0">
                <a:solidFill>
                  <a:srgbClr val="106636"/>
                </a:solidFill>
                <a:ea typeface="+mj-ea"/>
                <a:cs typeface="Arial" charset="0"/>
              </a:rPr>
              <a:t>SciDAC</a:t>
            </a:r>
            <a:r>
              <a:rPr lang="en-US" sz="2400" dirty="0" smtClean="0">
                <a:solidFill>
                  <a:srgbClr val="106636"/>
                </a:solidFill>
                <a:ea typeface="+mj-ea"/>
                <a:cs typeface="Arial" charset="0"/>
              </a:rPr>
              <a:t> program was re-competed </a:t>
            </a:r>
            <a:r>
              <a:rPr lang="en-US" sz="2400" dirty="0">
                <a:solidFill>
                  <a:srgbClr val="106636"/>
                </a:solidFill>
                <a:ea typeface="+mj-ea"/>
                <a:cs typeface="Arial" charset="0"/>
              </a:rPr>
              <a:t>in </a:t>
            </a:r>
            <a:r>
              <a:rPr lang="en-US" sz="2400" dirty="0" smtClean="0">
                <a:solidFill>
                  <a:srgbClr val="106636"/>
                </a:solidFill>
                <a:ea typeface="+mj-ea"/>
                <a:cs typeface="Arial" charset="0"/>
              </a:rPr>
              <a:t>FY2006</a:t>
            </a:r>
            <a:endParaRPr lang="en-US" sz="2400" dirty="0">
              <a:solidFill>
                <a:srgbClr val="106636"/>
              </a:solidFill>
              <a:ea typeface="+mj-ea"/>
              <a:cs typeface="Arial" charset="0"/>
            </a:endParaRPr>
          </a:p>
        </p:txBody>
      </p:sp>
      <p:sp>
        <p:nvSpPr>
          <p:cNvPr id="8" name="AutoShape 6"/>
          <p:cNvSpPr>
            <a:spLocks noChangeArrowheads="1"/>
          </p:cNvSpPr>
          <p:nvPr/>
        </p:nvSpPr>
        <p:spPr bwMode="auto">
          <a:xfrm flipV="1">
            <a:off x="4140200" y="279400"/>
            <a:ext cx="1016000" cy="177800"/>
          </a:xfrm>
          <a:prstGeom prst="rightArrow">
            <a:avLst>
              <a:gd name="adj1" fmla="val 28270"/>
              <a:gd name="adj2" fmla="val 133557"/>
            </a:avLst>
          </a:prstGeom>
          <a:solidFill>
            <a:schemeClr val="accent1"/>
          </a:solidFill>
          <a:ln w="6350">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SciDAC July 12, 2010</a:t>
            </a:r>
            <a:endParaRPr lang="en-US"/>
          </a:p>
        </p:txBody>
      </p:sp>
      <p:sp>
        <p:nvSpPr>
          <p:cNvPr id="4" name="Slide Number Placeholder 3"/>
          <p:cNvSpPr>
            <a:spLocks noGrp="1"/>
          </p:cNvSpPr>
          <p:nvPr>
            <p:ph type="sldNum" sz="quarter" idx="12"/>
          </p:nvPr>
        </p:nvSpPr>
        <p:spPr/>
        <p:txBody>
          <a:bodyPr/>
          <a:lstStyle/>
          <a:p>
            <a:fld id="{4858E593-AE3C-8F4E-992D-D0D38B389CFF}" type="slidenum">
              <a:rPr lang="en-US" smtClean="0"/>
              <a:pPr/>
              <a:t>31</a:t>
            </a:fld>
            <a:endParaRPr lang="en-US"/>
          </a:p>
        </p:txBody>
      </p:sp>
      <p:sp>
        <p:nvSpPr>
          <p:cNvPr id="5" name="TextBox 4"/>
          <p:cNvSpPr txBox="1"/>
          <p:nvPr/>
        </p:nvSpPr>
        <p:spPr>
          <a:xfrm>
            <a:off x="2514600" y="2590800"/>
            <a:ext cx="4114800" cy="461665"/>
          </a:xfrm>
          <a:prstGeom prst="rect">
            <a:avLst/>
          </a:prstGeom>
          <a:noFill/>
        </p:spPr>
        <p:txBody>
          <a:bodyPr wrap="square" rtlCol="0">
            <a:spAutoFit/>
          </a:bodyPr>
          <a:lstStyle/>
          <a:p>
            <a:pPr algn="ctr"/>
            <a:r>
              <a:rPr lang="en-US" sz="2400" dirty="0" smtClean="0"/>
              <a:t>What’s next?</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13648" y="6100549"/>
            <a:ext cx="9130352" cy="757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Slide Number Placeholder 2"/>
          <p:cNvSpPr>
            <a:spLocks noGrp="1"/>
          </p:cNvSpPr>
          <p:nvPr>
            <p:ph type="sldNum" sz="quarter" idx="4294967295"/>
          </p:nvPr>
        </p:nvSpPr>
        <p:spPr>
          <a:xfrm>
            <a:off x="8413750" y="6351588"/>
            <a:ext cx="381000" cy="365125"/>
          </a:xfrm>
          <a:prstGeom prst="rect">
            <a:avLst/>
          </a:prstGeom>
        </p:spPr>
        <p:txBody>
          <a:bodyPr/>
          <a:lstStyle/>
          <a:p>
            <a:fld id="{68F455FD-F83C-4433-AE11-4D89943CC4D6}" type="slidenum">
              <a:rPr lang="en-US" smtClean="0"/>
              <a:pPr/>
              <a:t>32</a:t>
            </a:fld>
            <a:endParaRPr lang="en-US"/>
          </a:p>
        </p:txBody>
      </p:sp>
      <p:grpSp>
        <p:nvGrpSpPr>
          <p:cNvPr id="2" name="Group 62"/>
          <p:cNvGrpSpPr/>
          <p:nvPr/>
        </p:nvGrpSpPr>
        <p:grpSpPr>
          <a:xfrm>
            <a:off x="0" y="805219"/>
            <a:ext cx="9144000" cy="6039090"/>
            <a:chOff x="70408" y="41133"/>
            <a:chExt cx="9073592" cy="6680343"/>
          </a:xfrm>
        </p:grpSpPr>
        <p:graphicFrame>
          <p:nvGraphicFramePr>
            <p:cNvPr id="5" name="Object 6"/>
            <p:cNvGraphicFramePr>
              <a:graphicFrameLocks/>
            </p:cNvGraphicFramePr>
            <p:nvPr/>
          </p:nvGraphicFramePr>
          <p:xfrm>
            <a:off x="228600" y="5029200"/>
            <a:ext cx="1752600" cy="1600200"/>
          </p:xfrm>
          <a:graphic>
            <a:graphicData uri="http://schemas.openxmlformats.org/presentationml/2006/ole">
              <p:oleObj spid="_x0000_s3074" name="Document" r:id="rId4" imgW="781560" imgH="1371600" progId="Word.Document.8">
                <p:embed/>
              </p:oleObj>
            </a:graphicData>
          </a:graphic>
        </p:graphicFrame>
        <p:pic>
          <p:nvPicPr>
            <p:cNvPr id="6" name="Picture 7"/>
            <p:cNvPicPr>
              <a:picLocks noChangeAspect="1" noChangeArrowheads="1"/>
            </p:cNvPicPr>
            <p:nvPr/>
          </p:nvPicPr>
          <p:blipFill>
            <a:blip r:embed="rId5" cstate="print"/>
            <a:srcRect/>
            <a:stretch>
              <a:fillRect/>
            </a:stretch>
          </p:blipFill>
          <p:spPr bwMode="auto">
            <a:xfrm>
              <a:off x="6997240" y="41133"/>
              <a:ext cx="2146760" cy="1101867"/>
            </a:xfrm>
            <a:prstGeom prst="rect">
              <a:avLst/>
            </a:prstGeom>
            <a:noFill/>
            <a:ln w="9525">
              <a:noFill/>
              <a:miter lim="800000"/>
              <a:headEnd/>
              <a:tailEnd/>
            </a:ln>
          </p:spPr>
        </p:pic>
        <p:pic>
          <p:nvPicPr>
            <p:cNvPr id="7" name="Picture 3" descr="4360FlameAndBurnerOHAcetone"/>
            <p:cNvPicPr>
              <a:picLocks noChangeAspect="1" noChangeArrowheads="1"/>
            </p:cNvPicPr>
            <p:nvPr/>
          </p:nvPicPr>
          <p:blipFill>
            <a:blip r:embed="rId6" cstate="print"/>
            <a:srcRect t="20586" b="12857"/>
            <a:stretch>
              <a:fillRect/>
            </a:stretch>
          </p:blipFill>
          <p:spPr bwMode="auto">
            <a:xfrm>
              <a:off x="6858000" y="3392734"/>
              <a:ext cx="2139949" cy="2398466"/>
            </a:xfrm>
            <a:prstGeom prst="rect">
              <a:avLst/>
            </a:prstGeom>
            <a:noFill/>
            <a:ln w="9525">
              <a:noFill/>
              <a:miter lim="800000"/>
              <a:headEnd/>
              <a:tailEnd/>
            </a:ln>
          </p:spPr>
        </p:pic>
        <p:cxnSp>
          <p:nvCxnSpPr>
            <p:cNvPr id="8" name="Straight Arrow Connector 7"/>
            <p:cNvCxnSpPr/>
            <p:nvPr/>
          </p:nvCxnSpPr>
          <p:spPr>
            <a:xfrm flipV="1">
              <a:off x="838200" y="1371600"/>
              <a:ext cx="6019800" cy="3200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133600" y="2133600"/>
              <a:ext cx="6019800" cy="3200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5400" y="5029200"/>
              <a:ext cx="904735" cy="307777"/>
            </a:xfrm>
            <a:prstGeom prst="rect">
              <a:avLst/>
            </a:prstGeom>
            <a:noFill/>
          </p:spPr>
          <p:txBody>
            <a:bodyPr wrap="none" rtlCol="0">
              <a:spAutoFit/>
            </a:bodyPr>
            <a:lstStyle/>
            <a:p>
              <a:pPr fontAlgn="base">
                <a:spcBef>
                  <a:spcPct val="0"/>
                </a:spcBef>
                <a:spcAft>
                  <a:spcPct val="0"/>
                </a:spcAft>
              </a:pPr>
              <a:r>
                <a:rPr lang="en-US" sz="1400" b="1" dirty="0">
                  <a:solidFill>
                    <a:srgbClr val="1F497D"/>
                  </a:solidFill>
                  <a:latin typeface="Arial" charset="0"/>
                </a:rPr>
                <a:t>Hydrogen</a:t>
              </a:r>
            </a:p>
          </p:txBody>
        </p:sp>
        <p:sp>
          <p:nvSpPr>
            <p:cNvPr id="11" name="Rectangle 10"/>
            <p:cNvSpPr/>
            <p:nvPr/>
          </p:nvSpPr>
          <p:spPr>
            <a:xfrm>
              <a:off x="2514600" y="4419600"/>
              <a:ext cx="863121" cy="307777"/>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Methane</a:t>
              </a:r>
            </a:p>
          </p:txBody>
        </p:sp>
        <p:sp>
          <p:nvSpPr>
            <p:cNvPr id="12" name="Rectangle 11"/>
            <p:cNvSpPr/>
            <p:nvPr/>
          </p:nvSpPr>
          <p:spPr>
            <a:xfrm>
              <a:off x="3124200" y="4038600"/>
              <a:ext cx="831190" cy="307777"/>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Ethylene</a:t>
              </a:r>
            </a:p>
          </p:txBody>
        </p:sp>
        <p:sp>
          <p:nvSpPr>
            <p:cNvPr id="13" name="Rectangle 12"/>
            <p:cNvSpPr/>
            <p:nvPr/>
          </p:nvSpPr>
          <p:spPr>
            <a:xfrm>
              <a:off x="3810000" y="3733800"/>
              <a:ext cx="754309" cy="307777"/>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Ethanol</a:t>
              </a:r>
            </a:p>
          </p:txBody>
        </p:sp>
        <p:sp>
          <p:nvSpPr>
            <p:cNvPr id="14" name="Rectangle 13"/>
            <p:cNvSpPr/>
            <p:nvPr/>
          </p:nvSpPr>
          <p:spPr>
            <a:xfrm>
              <a:off x="4343400" y="3276600"/>
              <a:ext cx="1355756" cy="307777"/>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Di-methyl Ether</a:t>
              </a:r>
            </a:p>
          </p:txBody>
        </p:sp>
        <p:sp>
          <p:nvSpPr>
            <p:cNvPr id="15" name="Rectangle 14"/>
            <p:cNvSpPr/>
            <p:nvPr/>
          </p:nvSpPr>
          <p:spPr>
            <a:xfrm>
              <a:off x="5181600" y="2892623"/>
              <a:ext cx="768031" cy="307777"/>
            </a:xfrm>
            <a:prstGeom prst="rect">
              <a:avLst/>
            </a:prstGeom>
          </p:spPr>
          <p:txBody>
            <a:bodyPr wrap="none">
              <a:spAutoFit/>
            </a:bodyPr>
            <a:lstStyle/>
            <a:p>
              <a:pPr fontAlgn="base">
                <a:spcBef>
                  <a:spcPct val="0"/>
                </a:spcBef>
                <a:spcAft>
                  <a:spcPct val="0"/>
                </a:spcAft>
              </a:pPr>
              <a:r>
                <a:rPr lang="en-US" sz="1400" b="1" dirty="0" err="1">
                  <a:solidFill>
                    <a:srgbClr val="1F497D"/>
                  </a:solidFill>
                  <a:latin typeface="Arial" charset="0"/>
                </a:rPr>
                <a:t>Butanol</a:t>
              </a:r>
              <a:endParaRPr lang="en-US" sz="1400" b="1" dirty="0">
                <a:solidFill>
                  <a:srgbClr val="1F497D"/>
                </a:solidFill>
                <a:latin typeface="Arial" charset="0"/>
              </a:endParaRPr>
            </a:p>
          </p:txBody>
        </p:sp>
        <p:sp>
          <p:nvSpPr>
            <p:cNvPr id="16" name="Rectangle 15"/>
            <p:cNvSpPr/>
            <p:nvPr/>
          </p:nvSpPr>
          <p:spPr>
            <a:xfrm>
              <a:off x="6050650" y="2286000"/>
              <a:ext cx="959750" cy="523220"/>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Methyl </a:t>
              </a:r>
            </a:p>
            <a:p>
              <a:pPr fontAlgn="base">
                <a:spcBef>
                  <a:spcPct val="0"/>
                </a:spcBef>
                <a:spcAft>
                  <a:spcPct val="0"/>
                </a:spcAft>
              </a:pPr>
              <a:r>
                <a:rPr lang="en-US" sz="1400" b="1" dirty="0" err="1">
                  <a:solidFill>
                    <a:srgbClr val="1F497D"/>
                  </a:solidFill>
                  <a:latin typeface="Arial" charset="0"/>
                </a:rPr>
                <a:t>Butanoate</a:t>
              </a:r>
              <a:endParaRPr lang="en-US" sz="1400" b="1" dirty="0">
                <a:solidFill>
                  <a:srgbClr val="1F497D"/>
                </a:solidFill>
                <a:latin typeface="Arial" charset="0"/>
              </a:endParaRPr>
            </a:p>
          </p:txBody>
        </p:sp>
        <p:cxnSp>
          <p:nvCxnSpPr>
            <p:cNvPr id="17" name="Straight Arrow Connector 16"/>
            <p:cNvCxnSpPr/>
            <p:nvPr/>
          </p:nvCxnSpPr>
          <p:spPr>
            <a:xfrm rot="16200000" flipH="1">
              <a:off x="1028700" y="3695700"/>
              <a:ext cx="2209800" cy="1371600"/>
            </a:xfrm>
            <a:prstGeom prst="straightConnector1">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5900000" flipH="1">
              <a:off x="2781300" y="2781300"/>
              <a:ext cx="2209800" cy="1371600"/>
            </a:xfrm>
            <a:prstGeom prst="straightConnector1">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4647373" y="1862608"/>
              <a:ext cx="1864660" cy="1605975"/>
            </a:xfrm>
            <a:prstGeom prst="straightConnector1">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5835024" y="1166277"/>
              <a:ext cx="1803585" cy="1681967"/>
            </a:xfrm>
            <a:prstGeom prst="straightConnector1">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5240" y="2963840"/>
              <a:ext cx="1355561" cy="442595"/>
            </a:xfrm>
            <a:prstGeom prst="rect">
              <a:avLst/>
            </a:prstGeom>
            <a:noFill/>
          </p:spPr>
          <p:txBody>
            <a:bodyPr wrap="none" rtlCol="0">
              <a:spAutoFit/>
            </a:bodyPr>
            <a:lstStyle/>
            <a:p>
              <a:pPr fontAlgn="base">
                <a:spcBef>
                  <a:spcPct val="0"/>
                </a:spcBef>
                <a:spcAft>
                  <a:spcPct val="0"/>
                </a:spcAft>
              </a:pPr>
              <a:r>
                <a:rPr lang="en-US" sz="2000" b="1" dirty="0">
                  <a:solidFill>
                    <a:srgbClr val="C0504D">
                      <a:lumMod val="75000"/>
                    </a:srgbClr>
                  </a:solidFill>
                  <a:latin typeface="Arial" charset="0"/>
                </a:rPr>
                <a:t>Gigaflops</a:t>
              </a:r>
            </a:p>
          </p:txBody>
        </p:sp>
        <p:sp>
          <p:nvSpPr>
            <p:cNvPr id="22" name="Rectangle 21"/>
            <p:cNvSpPr/>
            <p:nvPr/>
          </p:nvSpPr>
          <p:spPr>
            <a:xfrm>
              <a:off x="2253016" y="2098344"/>
              <a:ext cx="1309623" cy="442595"/>
            </a:xfrm>
            <a:prstGeom prst="rect">
              <a:avLst/>
            </a:prstGeom>
          </p:spPr>
          <p:txBody>
            <a:bodyPr wrap="none">
              <a:spAutoFit/>
            </a:bodyPr>
            <a:lstStyle/>
            <a:p>
              <a:pPr fontAlgn="base">
                <a:spcBef>
                  <a:spcPct val="0"/>
                </a:spcBef>
                <a:spcAft>
                  <a:spcPct val="0"/>
                </a:spcAft>
              </a:pPr>
              <a:r>
                <a:rPr lang="en-US" sz="2000" b="1" dirty="0">
                  <a:solidFill>
                    <a:srgbClr val="C0504D">
                      <a:lumMod val="75000"/>
                    </a:srgbClr>
                  </a:solidFill>
                  <a:latin typeface="Arial" charset="0"/>
                </a:rPr>
                <a:t>Teraflops</a:t>
              </a:r>
            </a:p>
          </p:txBody>
        </p:sp>
        <p:sp>
          <p:nvSpPr>
            <p:cNvPr id="23" name="Rectangle 22"/>
            <p:cNvSpPr/>
            <p:nvPr/>
          </p:nvSpPr>
          <p:spPr>
            <a:xfrm>
              <a:off x="3804312" y="1371600"/>
              <a:ext cx="1328519" cy="442595"/>
            </a:xfrm>
            <a:prstGeom prst="rect">
              <a:avLst/>
            </a:prstGeom>
          </p:spPr>
          <p:txBody>
            <a:bodyPr wrap="none">
              <a:spAutoFit/>
            </a:bodyPr>
            <a:lstStyle/>
            <a:p>
              <a:pPr fontAlgn="base">
                <a:spcBef>
                  <a:spcPct val="0"/>
                </a:spcBef>
                <a:spcAft>
                  <a:spcPct val="0"/>
                </a:spcAft>
              </a:pPr>
              <a:r>
                <a:rPr lang="en-US" sz="2000" b="1" dirty="0" err="1">
                  <a:solidFill>
                    <a:srgbClr val="C0504D">
                      <a:lumMod val="75000"/>
                    </a:srgbClr>
                  </a:solidFill>
                  <a:latin typeface="Arial" charset="0"/>
                </a:rPr>
                <a:t>Petaflops</a:t>
              </a:r>
              <a:endParaRPr lang="en-US" sz="2000" b="1" dirty="0">
                <a:solidFill>
                  <a:srgbClr val="C0504D">
                    <a:lumMod val="75000"/>
                  </a:srgbClr>
                </a:solidFill>
                <a:latin typeface="Arial" charset="0"/>
              </a:endParaRPr>
            </a:p>
          </p:txBody>
        </p:sp>
        <p:sp>
          <p:nvSpPr>
            <p:cNvPr id="24" name="Rectangle 23"/>
            <p:cNvSpPr/>
            <p:nvPr/>
          </p:nvSpPr>
          <p:spPr>
            <a:xfrm>
              <a:off x="5244149" y="680112"/>
              <a:ext cx="1244214" cy="442595"/>
            </a:xfrm>
            <a:prstGeom prst="rect">
              <a:avLst/>
            </a:prstGeom>
          </p:spPr>
          <p:txBody>
            <a:bodyPr wrap="none">
              <a:spAutoFit/>
            </a:bodyPr>
            <a:lstStyle/>
            <a:p>
              <a:pPr fontAlgn="base">
                <a:spcBef>
                  <a:spcPct val="0"/>
                </a:spcBef>
                <a:spcAft>
                  <a:spcPct val="0"/>
                </a:spcAft>
              </a:pPr>
              <a:r>
                <a:rPr lang="en-US" sz="2000" b="1" dirty="0" err="1">
                  <a:solidFill>
                    <a:srgbClr val="C0504D">
                      <a:lumMod val="75000"/>
                    </a:srgbClr>
                  </a:solidFill>
                  <a:latin typeface="Arial" charset="0"/>
                </a:rPr>
                <a:t>Exaflops</a:t>
              </a:r>
              <a:endParaRPr lang="en-US" sz="2000" b="1" dirty="0">
                <a:solidFill>
                  <a:srgbClr val="C0504D">
                    <a:lumMod val="75000"/>
                  </a:srgbClr>
                </a:solidFill>
                <a:latin typeface="Arial" charset="0"/>
              </a:endParaRPr>
            </a:p>
          </p:txBody>
        </p:sp>
        <p:sp>
          <p:nvSpPr>
            <p:cNvPr id="25" name="TextBox 24"/>
            <p:cNvSpPr txBox="1"/>
            <p:nvPr/>
          </p:nvSpPr>
          <p:spPr>
            <a:xfrm>
              <a:off x="70408" y="3505200"/>
              <a:ext cx="1699504" cy="461665"/>
            </a:xfrm>
            <a:prstGeom prst="rect">
              <a:avLst/>
            </a:prstGeom>
            <a:noFill/>
          </p:spPr>
          <p:txBody>
            <a:bodyPr wrap="none" rtlCol="0">
              <a:spAutoFit/>
            </a:bodyPr>
            <a:lstStyle/>
            <a:p>
              <a:pPr fontAlgn="base">
                <a:spcBef>
                  <a:spcPct val="0"/>
                </a:spcBef>
                <a:spcAft>
                  <a:spcPct val="0"/>
                </a:spcAft>
              </a:pPr>
              <a:r>
                <a:rPr lang="en-US" sz="1200" b="1" dirty="0">
                  <a:solidFill>
                    <a:srgbClr val="1F497D"/>
                  </a:solidFill>
                  <a:latin typeface="Arial" charset="0"/>
                </a:rPr>
                <a:t>Quantum chemical</a:t>
              </a:r>
            </a:p>
            <a:p>
              <a:pPr fontAlgn="base">
                <a:spcBef>
                  <a:spcPct val="0"/>
                </a:spcBef>
                <a:spcAft>
                  <a:spcPct val="0"/>
                </a:spcAft>
              </a:pPr>
              <a:r>
                <a:rPr lang="en-US" sz="1200" b="1" dirty="0">
                  <a:solidFill>
                    <a:srgbClr val="1F497D"/>
                  </a:solidFill>
                  <a:latin typeface="Arial" charset="0"/>
                </a:rPr>
                <a:t>Kinetics Simulations</a:t>
              </a:r>
            </a:p>
          </p:txBody>
        </p:sp>
        <p:sp>
          <p:nvSpPr>
            <p:cNvPr id="26" name="Rectangle 25"/>
            <p:cNvSpPr/>
            <p:nvPr/>
          </p:nvSpPr>
          <p:spPr>
            <a:xfrm>
              <a:off x="1828800" y="2626056"/>
              <a:ext cx="1548030" cy="510686"/>
            </a:xfrm>
            <a:prstGeom prst="rect">
              <a:avLst/>
            </a:prstGeom>
          </p:spPr>
          <p:txBody>
            <a:bodyPr wrap="none">
              <a:spAutoFit/>
            </a:bodyPr>
            <a:lstStyle/>
            <a:p>
              <a:pPr fontAlgn="base">
                <a:spcBef>
                  <a:spcPct val="0"/>
                </a:spcBef>
                <a:spcAft>
                  <a:spcPct val="0"/>
                </a:spcAft>
              </a:pPr>
              <a:r>
                <a:rPr lang="en-US" sz="1200" b="1">
                  <a:solidFill>
                    <a:srgbClr val="1F497D"/>
                  </a:solidFill>
                  <a:latin typeface="Arial" charset="0"/>
                </a:rPr>
                <a:t>Unsteady </a:t>
              </a:r>
              <a:r>
                <a:rPr lang="en-US" sz="1200" b="1" smtClean="0">
                  <a:solidFill>
                    <a:srgbClr val="1F497D"/>
                  </a:solidFill>
                  <a:latin typeface="Arial" charset="0"/>
                </a:rPr>
                <a:t>Laminar </a:t>
              </a:r>
              <a:endParaRPr lang="en-US" sz="1200" b="1" dirty="0">
                <a:solidFill>
                  <a:srgbClr val="1F497D"/>
                </a:solidFill>
                <a:latin typeface="Arial" charset="0"/>
              </a:endParaRPr>
            </a:p>
            <a:p>
              <a:pPr fontAlgn="base">
                <a:spcBef>
                  <a:spcPct val="0"/>
                </a:spcBef>
                <a:spcAft>
                  <a:spcPct val="0"/>
                </a:spcAft>
              </a:pPr>
              <a:r>
                <a:rPr lang="en-US" sz="1200" b="1" dirty="0">
                  <a:solidFill>
                    <a:srgbClr val="1F497D"/>
                  </a:solidFill>
                  <a:latin typeface="Arial" charset="0"/>
                </a:rPr>
                <a:t>Flame Simulations</a:t>
              </a:r>
            </a:p>
          </p:txBody>
        </p:sp>
        <p:sp>
          <p:nvSpPr>
            <p:cNvPr id="27" name="Rectangle 26"/>
            <p:cNvSpPr/>
            <p:nvPr/>
          </p:nvSpPr>
          <p:spPr>
            <a:xfrm>
              <a:off x="3600736" y="1936788"/>
              <a:ext cx="1443024" cy="461665"/>
            </a:xfrm>
            <a:prstGeom prst="rect">
              <a:avLst/>
            </a:prstGeom>
          </p:spPr>
          <p:txBody>
            <a:bodyPr wrap="none">
              <a:spAutoFit/>
            </a:bodyPr>
            <a:lstStyle/>
            <a:p>
              <a:pPr fontAlgn="base">
                <a:spcBef>
                  <a:spcPct val="0"/>
                </a:spcBef>
                <a:spcAft>
                  <a:spcPct val="0"/>
                </a:spcAft>
              </a:pPr>
              <a:r>
                <a:rPr lang="en-US" sz="1200" b="1" dirty="0">
                  <a:solidFill>
                    <a:srgbClr val="1F497D"/>
                  </a:solidFill>
                  <a:latin typeface="Arial" charset="0"/>
                </a:rPr>
                <a:t>Direct Numerical</a:t>
              </a:r>
            </a:p>
            <a:p>
              <a:pPr fontAlgn="base">
                <a:spcBef>
                  <a:spcPct val="0"/>
                </a:spcBef>
                <a:spcAft>
                  <a:spcPct val="0"/>
                </a:spcAft>
              </a:pPr>
              <a:r>
                <a:rPr lang="en-US" sz="1200" b="1" dirty="0">
                  <a:solidFill>
                    <a:srgbClr val="1F497D"/>
                  </a:solidFill>
                  <a:latin typeface="Arial" charset="0"/>
                </a:rPr>
                <a:t>Simulation (DNS)</a:t>
              </a:r>
            </a:p>
          </p:txBody>
        </p:sp>
        <p:sp>
          <p:nvSpPr>
            <p:cNvPr id="28" name="Rectangle 27"/>
            <p:cNvSpPr/>
            <p:nvPr/>
          </p:nvSpPr>
          <p:spPr>
            <a:xfrm>
              <a:off x="5029200" y="1371600"/>
              <a:ext cx="1149674" cy="461665"/>
            </a:xfrm>
            <a:prstGeom prst="rect">
              <a:avLst/>
            </a:prstGeom>
          </p:spPr>
          <p:txBody>
            <a:bodyPr wrap="none">
              <a:spAutoFit/>
            </a:bodyPr>
            <a:lstStyle/>
            <a:p>
              <a:pPr fontAlgn="base">
                <a:spcBef>
                  <a:spcPct val="0"/>
                </a:spcBef>
                <a:spcAft>
                  <a:spcPct val="0"/>
                </a:spcAft>
              </a:pPr>
              <a:r>
                <a:rPr lang="en-US" sz="1200" b="1" dirty="0">
                  <a:solidFill>
                    <a:srgbClr val="1F497D"/>
                  </a:solidFill>
                  <a:latin typeface="Arial" charset="0"/>
                </a:rPr>
                <a:t>Sub-Model</a:t>
              </a:r>
            </a:p>
            <a:p>
              <a:pPr fontAlgn="base">
                <a:spcBef>
                  <a:spcPct val="0"/>
                </a:spcBef>
                <a:spcAft>
                  <a:spcPct val="0"/>
                </a:spcAft>
              </a:pPr>
              <a:r>
                <a:rPr lang="en-US" sz="1200" b="1" dirty="0">
                  <a:solidFill>
                    <a:srgbClr val="1F497D"/>
                  </a:solidFill>
                  <a:latin typeface="Arial" charset="0"/>
                </a:rPr>
                <a:t>Development</a:t>
              </a:r>
            </a:p>
          </p:txBody>
        </p:sp>
        <p:sp>
          <p:nvSpPr>
            <p:cNvPr id="29" name="Rectangle 28"/>
            <p:cNvSpPr/>
            <p:nvPr/>
          </p:nvSpPr>
          <p:spPr>
            <a:xfrm>
              <a:off x="6152866" y="974677"/>
              <a:ext cx="1418978" cy="461665"/>
            </a:xfrm>
            <a:prstGeom prst="rect">
              <a:avLst/>
            </a:prstGeom>
          </p:spPr>
          <p:txBody>
            <a:bodyPr wrap="none">
              <a:spAutoFit/>
            </a:bodyPr>
            <a:lstStyle/>
            <a:p>
              <a:pPr fontAlgn="base">
                <a:spcBef>
                  <a:spcPct val="0"/>
                </a:spcBef>
                <a:spcAft>
                  <a:spcPct val="0"/>
                </a:spcAft>
              </a:pPr>
              <a:r>
                <a:rPr lang="en-US" sz="1200" b="1" dirty="0">
                  <a:solidFill>
                    <a:srgbClr val="1F497D"/>
                  </a:solidFill>
                  <a:latin typeface="Arial" charset="0"/>
                </a:rPr>
                <a:t>Large-Eddy </a:t>
              </a:r>
            </a:p>
            <a:p>
              <a:pPr fontAlgn="base">
                <a:spcBef>
                  <a:spcPct val="0"/>
                </a:spcBef>
                <a:spcAft>
                  <a:spcPct val="0"/>
                </a:spcAft>
              </a:pPr>
              <a:r>
                <a:rPr lang="en-US" sz="1200" b="1" dirty="0">
                  <a:solidFill>
                    <a:srgbClr val="1F497D"/>
                  </a:solidFill>
                  <a:latin typeface="Arial" charset="0"/>
                </a:rPr>
                <a:t>Simulation (LES)</a:t>
              </a:r>
            </a:p>
          </p:txBody>
        </p:sp>
        <p:sp>
          <p:nvSpPr>
            <p:cNvPr id="30" name="Rectangle 29"/>
            <p:cNvSpPr/>
            <p:nvPr/>
          </p:nvSpPr>
          <p:spPr>
            <a:xfrm>
              <a:off x="2761391" y="5124736"/>
              <a:ext cx="2929720" cy="307777"/>
            </a:xfrm>
            <a:prstGeom prst="rect">
              <a:avLst/>
            </a:prstGeom>
          </p:spPr>
          <p:txBody>
            <a:bodyPr wrap="square">
              <a:spAutoFit/>
            </a:bodyPr>
            <a:lstStyle/>
            <a:p>
              <a:pPr fontAlgn="base">
                <a:spcBef>
                  <a:spcPct val="0"/>
                </a:spcBef>
                <a:spcAft>
                  <a:spcPct val="0"/>
                </a:spcAft>
              </a:pPr>
              <a:r>
                <a:rPr lang="en-US" sz="1400" b="1" dirty="0">
                  <a:solidFill>
                    <a:srgbClr val="1F497D"/>
                  </a:solidFill>
                  <a:latin typeface="Arial" charset="0"/>
                </a:rPr>
                <a:t>Chemical Kinetics Experiments</a:t>
              </a:r>
            </a:p>
          </p:txBody>
        </p:sp>
        <p:sp>
          <p:nvSpPr>
            <p:cNvPr id="31" name="Rectangle 30"/>
            <p:cNvSpPr/>
            <p:nvPr/>
          </p:nvSpPr>
          <p:spPr>
            <a:xfrm>
              <a:off x="4191000" y="4495800"/>
              <a:ext cx="1928733" cy="523220"/>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Laminar Flame/Ignition</a:t>
              </a:r>
            </a:p>
            <a:p>
              <a:pPr fontAlgn="base">
                <a:spcBef>
                  <a:spcPct val="0"/>
                </a:spcBef>
                <a:spcAft>
                  <a:spcPct val="0"/>
                </a:spcAft>
              </a:pPr>
              <a:r>
                <a:rPr lang="en-US" sz="1400" b="1" dirty="0">
                  <a:solidFill>
                    <a:srgbClr val="1F497D"/>
                  </a:solidFill>
                  <a:latin typeface="Arial" charset="0"/>
                </a:rPr>
                <a:t>Experiments</a:t>
              </a:r>
            </a:p>
          </p:txBody>
        </p:sp>
        <p:sp>
          <p:nvSpPr>
            <p:cNvPr id="32" name="Rectangle 31"/>
            <p:cNvSpPr/>
            <p:nvPr/>
          </p:nvSpPr>
          <p:spPr>
            <a:xfrm>
              <a:off x="5791200" y="3581400"/>
              <a:ext cx="1846659" cy="523220"/>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Mechanism Validation</a:t>
              </a:r>
            </a:p>
            <a:p>
              <a:pPr fontAlgn="base">
                <a:spcBef>
                  <a:spcPct val="0"/>
                </a:spcBef>
                <a:spcAft>
                  <a:spcPct val="0"/>
                </a:spcAft>
              </a:pPr>
              <a:r>
                <a:rPr lang="en-US" sz="1400" b="1" dirty="0">
                  <a:solidFill>
                    <a:srgbClr val="1F497D"/>
                  </a:solidFill>
                  <a:latin typeface="Arial" charset="0"/>
                </a:rPr>
                <a:t>Experiments</a:t>
              </a:r>
            </a:p>
          </p:txBody>
        </p:sp>
        <p:sp>
          <p:nvSpPr>
            <p:cNvPr id="33" name="Rectangle 32"/>
            <p:cNvSpPr/>
            <p:nvPr/>
          </p:nvSpPr>
          <p:spPr>
            <a:xfrm>
              <a:off x="6553200" y="2971800"/>
              <a:ext cx="2368212" cy="307777"/>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Turbulent Flame Experiments</a:t>
              </a:r>
            </a:p>
          </p:txBody>
        </p:sp>
        <p:pic>
          <p:nvPicPr>
            <p:cNvPr id="34" name="Picture 3" descr="visit0006.png"/>
            <p:cNvPicPr>
              <a:picLocks noChangeAspect="1"/>
            </p:cNvPicPr>
            <p:nvPr/>
          </p:nvPicPr>
          <p:blipFill>
            <a:blip r:embed="rId7" cstate="print"/>
            <a:srcRect/>
            <a:stretch>
              <a:fillRect/>
            </a:stretch>
          </p:blipFill>
          <p:spPr bwMode="auto">
            <a:xfrm>
              <a:off x="3962400" y="76200"/>
              <a:ext cx="1295400" cy="1295400"/>
            </a:xfrm>
            <a:prstGeom prst="rect">
              <a:avLst/>
            </a:prstGeom>
            <a:noFill/>
            <a:ln w="9525">
              <a:noFill/>
              <a:miter lim="800000"/>
              <a:headEnd/>
              <a:tailEnd/>
            </a:ln>
          </p:spPr>
        </p:pic>
        <p:pic>
          <p:nvPicPr>
            <p:cNvPr id="35" name="Picture 4" descr="combustion_1366x768"/>
            <p:cNvPicPr>
              <a:picLocks noChangeAspect="1" noChangeArrowheads="1"/>
            </p:cNvPicPr>
            <p:nvPr/>
          </p:nvPicPr>
          <p:blipFill>
            <a:blip r:embed="rId8" cstate="print"/>
            <a:srcRect l="22667" r="23459"/>
            <a:stretch>
              <a:fillRect/>
            </a:stretch>
          </p:blipFill>
          <p:spPr bwMode="auto">
            <a:xfrm>
              <a:off x="1966912" y="457200"/>
              <a:ext cx="1462088" cy="1525588"/>
            </a:xfrm>
            <a:prstGeom prst="rect">
              <a:avLst/>
            </a:prstGeom>
            <a:noFill/>
            <a:ln w="9525">
              <a:noFill/>
              <a:miter lim="800000"/>
              <a:headEnd/>
              <a:tailEnd/>
            </a:ln>
          </p:spPr>
        </p:pic>
        <p:pic>
          <p:nvPicPr>
            <p:cNvPr id="36" name="Picture 17" descr="MBMS_02"/>
            <p:cNvPicPr>
              <a:picLocks noChangeArrowheads="1"/>
            </p:cNvPicPr>
            <p:nvPr/>
          </p:nvPicPr>
          <p:blipFill>
            <a:blip r:embed="rId9" cstate="print"/>
            <a:srcRect t="11765" b="11765"/>
            <a:stretch>
              <a:fillRect/>
            </a:stretch>
          </p:blipFill>
          <p:spPr bwMode="auto">
            <a:xfrm>
              <a:off x="2438400" y="5562600"/>
              <a:ext cx="1161288" cy="1158876"/>
            </a:xfrm>
            <a:prstGeom prst="rect">
              <a:avLst/>
            </a:prstGeom>
            <a:noFill/>
            <a:ln w="9525">
              <a:noFill/>
              <a:miter lim="800000"/>
              <a:headEnd/>
              <a:tailEnd/>
            </a:ln>
          </p:spPr>
        </p:pic>
        <p:pic>
          <p:nvPicPr>
            <p:cNvPr id="37" name="Picture 28" descr="vortex2"/>
            <p:cNvPicPr>
              <a:picLocks noChangeAspect="1" noChangeArrowheads="1"/>
            </p:cNvPicPr>
            <p:nvPr/>
          </p:nvPicPr>
          <p:blipFill>
            <a:blip r:embed="rId10" cstate="print"/>
            <a:srcRect/>
            <a:stretch>
              <a:fillRect/>
            </a:stretch>
          </p:blipFill>
          <p:spPr bwMode="auto">
            <a:xfrm>
              <a:off x="4191000" y="5410200"/>
              <a:ext cx="1427535" cy="1187449"/>
            </a:xfrm>
            <a:prstGeom prst="rect">
              <a:avLst/>
            </a:prstGeom>
            <a:solidFill>
              <a:schemeClr val="bg1"/>
            </a:solidFill>
            <a:ln w="9525">
              <a:noFill/>
              <a:miter lim="800000"/>
              <a:headEnd/>
              <a:tailEnd/>
            </a:ln>
          </p:spPr>
        </p:pic>
        <p:pic>
          <p:nvPicPr>
            <p:cNvPr id="38" name="Picture 21" descr="TheoryMod_02"/>
            <p:cNvPicPr>
              <a:picLocks noChangeAspect="1" noChangeArrowheads="1"/>
            </p:cNvPicPr>
            <p:nvPr/>
          </p:nvPicPr>
          <p:blipFill>
            <a:blip r:embed="rId11" cstate="print"/>
            <a:srcRect/>
            <a:stretch>
              <a:fillRect/>
            </a:stretch>
          </p:blipFill>
          <p:spPr bwMode="auto">
            <a:xfrm>
              <a:off x="5791200" y="5118847"/>
              <a:ext cx="2133600" cy="1560659"/>
            </a:xfrm>
            <a:prstGeom prst="rect">
              <a:avLst/>
            </a:prstGeom>
            <a:noFill/>
            <a:ln w="9525">
              <a:noFill/>
              <a:miter lim="800000"/>
              <a:headEnd/>
              <a:tailEnd/>
            </a:ln>
          </p:spPr>
        </p:pic>
        <p:sp>
          <p:nvSpPr>
            <p:cNvPr id="39" name="Left Brace 38"/>
            <p:cNvSpPr/>
            <p:nvPr/>
          </p:nvSpPr>
          <p:spPr>
            <a:xfrm rot="3776395">
              <a:off x="2324516" y="3238728"/>
              <a:ext cx="456367" cy="2077176"/>
            </a:xfrm>
            <a:prstGeom prst="leftBrace">
              <a:avLst>
                <a:gd name="adj1" fmla="val 8333"/>
                <a:gd name="adj2" fmla="val 48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40" name="TextBox 39"/>
            <p:cNvSpPr txBox="1"/>
            <p:nvPr/>
          </p:nvSpPr>
          <p:spPr>
            <a:xfrm rot="19973933">
              <a:off x="1325487" y="3741915"/>
              <a:ext cx="2116990"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Foundational fuels (C1-C4)</a:t>
              </a:r>
            </a:p>
          </p:txBody>
        </p:sp>
        <p:sp>
          <p:nvSpPr>
            <p:cNvPr id="41" name="Left Brace 40"/>
            <p:cNvSpPr/>
            <p:nvPr/>
          </p:nvSpPr>
          <p:spPr>
            <a:xfrm rot="3776395">
              <a:off x="4381916" y="2075496"/>
              <a:ext cx="456367" cy="2077176"/>
            </a:xfrm>
            <a:prstGeom prst="leftBrace">
              <a:avLst>
                <a:gd name="adj1" fmla="val 8333"/>
                <a:gd name="adj2" fmla="val 48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42" name="TextBox 41"/>
            <p:cNvSpPr txBox="1"/>
            <p:nvPr/>
          </p:nvSpPr>
          <p:spPr>
            <a:xfrm rot="19973933">
              <a:off x="4088437" y="2603808"/>
              <a:ext cx="800347"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Alcohols</a:t>
              </a:r>
            </a:p>
          </p:txBody>
        </p:sp>
        <p:sp>
          <p:nvSpPr>
            <p:cNvPr id="43" name="TextBox 42"/>
            <p:cNvSpPr txBox="1"/>
            <p:nvPr/>
          </p:nvSpPr>
          <p:spPr>
            <a:xfrm rot="19973933">
              <a:off x="6074989" y="1525108"/>
              <a:ext cx="987771"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Bio-Diesels</a:t>
              </a:r>
            </a:p>
          </p:txBody>
        </p:sp>
        <p:sp>
          <p:nvSpPr>
            <p:cNvPr id="44" name="Left Brace 43"/>
            <p:cNvSpPr/>
            <p:nvPr/>
          </p:nvSpPr>
          <p:spPr>
            <a:xfrm rot="3776395">
              <a:off x="6398372" y="1035992"/>
              <a:ext cx="456367" cy="2077176"/>
            </a:xfrm>
            <a:prstGeom prst="leftBrace">
              <a:avLst>
                <a:gd name="adj1" fmla="val 8333"/>
                <a:gd name="adj2" fmla="val 48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45" name="TextBox 44"/>
            <p:cNvSpPr txBox="1"/>
            <p:nvPr/>
          </p:nvSpPr>
          <p:spPr>
            <a:xfrm>
              <a:off x="1981200" y="4724400"/>
              <a:ext cx="690382" cy="307777"/>
            </a:xfrm>
            <a:prstGeom prst="rect">
              <a:avLst/>
            </a:prstGeom>
            <a:noFill/>
          </p:spPr>
          <p:txBody>
            <a:bodyPr wrap="none" rtlCol="0">
              <a:spAutoFit/>
            </a:bodyPr>
            <a:lstStyle/>
            <a:p>
              <a:pPr fontAlgn="base">
                <a:spcBef>
                  <a:spcPct val="0"/>
                </a:spcBef>
                <a:spcAft>
                  <a:spcPct val="0"/>
                </a:spcAft>
              </a:pPr>
              <a:r>
                <a:rPr lang="en-US" sz="1400" b="1" dirty="0" err="1">
                  <a:solidFill>
                    <a:srgbClr val="1F497D"/>
                  </a:solidFill>
                  <a:latin typeface="Arial" charset="0"/>
                </a:rPr>
                <a:t>Syngas</a:t>
              </a:r>
              <a:endParaRPr lang="en-US" sz="1400" b="1" dirty="0">
                <a:solidFill>
                  <a:srgbClr val="1F497D"/>
                </a:solidFill>
                <a:latin typeface="Arial" charset="0"/>
              </a:endParaRPr>
            </a:p>
          </p:txBody>
        </p:sp>
        <p:sp>
          <p:nvSpPr>
            <p:cNvPr id="46" name="Rectangle 45"/>
            <p:cNvSpPr/>
            <p:nvPr/>
          </p:nvSpPr>
          <p:spPr>
            <a:xfrm>
              <a:off x="7086600" y="1752600"/>
              <a:ext cx="979692" cy="523220"/>
            </a:xfrm>
            <a:prstGeom prst="rect">
              <a:avLst/>
            </a:prstGeom>
          </p:spPr>
          <p:txBody>
            <a:bodyPr wrap="none">
              <a:spAutoFit/>
            </a:bodyPr>
            <a:lstStyle/>
            <a:p>
              <a:pPr fontAlgn="base">
                <a:spcBef>
                  <a:spcPct val="0"/>
                </a:spcBef>
                <a:spcAft>
                  <a:spcPct val="0"/>
                </a:spcAft>
              </a:pPr>
              <a:r>
                <a:rPr lang="en-US" sz="1400" b="1" dirty="0">
                  <a:solidFill>
                    <a:srgbClr val="1F497D"/>
                  </a:solidFill>
                  <a:latin typeface="Arial" charset="0"/>
                </a:rPr>
                <a:t>Methyl </a:t>
              </a:r>
            </a:p>
            <a:p>
              <a:pPr fontAlgn="base">
                <a:spcBef>
                  <a:spcPct val="0"/>
                </a:spcBef>
                <a:spcAft>
                  <a:spcPct val="0"/>
                </a:spcAft>
              </a:pPr>
              <a:r>
                <a:rPr lang="en-US" sz="1400" b="1" dirty="0" err="1">
                  <a:solidFill>
                    <a:srgbClr val="1F497D"/>
                  </a:solidFill>
                  <a:latin typeface="Arial" charset="0"/>
                </a:rPr>
                <a:t>Decanoate</a:t>
              </a:r>
              <a:endParaRPr lang="en-US" sz="1400" b="1" dirty="0">
                <a:solidFill>
                  <a:srgbClr val="1F497D"/>
                </a:solidFill>
                <a:latin typeface="Arial" charset="0"/>
              </a:endParaRPr>
            </a:p>
          </p:txBody>
        </p:sp>
        <p:pic>
          <p:nvPicPr>
            <p:cNvPr id="47" name="Picture 2"/>
            <p:cNvPicPr>
              <a:picLocks noChangeAspect="1" noChangeArrowheads="1"/>
            </p:cNvPicPr>
            <p:nvPr/>
          </p:nvPicPr>
          <p:blipFill>
            <a:blip r:embed="rId12" cstate="print"/>
            <a:srcRect l="20409" r="60204"/>
            <a:stretch>
              <a:fillRect/>
            </a:stretch>
          </p:blipFill>
          <p:spPr bwMode="auto">
            <a:xfrm>
              <a:off x="381000" y="442905"/>
              <a:ext cx="990600" cy="2452695"/>
            </a:xfrm>
            <a:prstGeom prst="rect">
              <a:avLst/>
            </a:prstGeom>
            <a:noFill/>
            <a:ln w="9525">
              <a:noFill/>
              <a:round/>
              <a:headEnd/>
              <a:tailEnd/>
            </a:ln>
          </p:spPr>
        </p:pic>
      </p:grpSp>
      <p:sp>
        <p:nvSpPr>
          <p:cNvPr id="48" name="Rectangle 47"/>
          <p:cNvSpPr/>
          <p:nvPr/>
        </p:nvSpPr>
        <p:spPr>
          <a:xfrm>
            <a:off x="1588828" y="25400"/>
            <a:ext cx="6619163" cy="738664"/>
          </a:xfrm>
          <a:prstGeom prst="rect">
            <a:avLst/>
          </a:prstGeom>
        </p:spPr>
        <p:txBody>
          <a:bodyPr wrap="square">
            <a:spAutoFit/>
          </a:bodyPr>
          <a:lstStyle/>
          <a:p>
            <a:pPr algn="ctr" fontAlgn="base">
              <a:spcBef>
                <a:spcPct val="0"/>
              </a:spcBef>
              <a:spcAft>
                <a:spcPct val="0"/>
              </a:spcAft>
            </a:pPr>
            <a:r>
              <a:rPr lang="en-US" sz="2400" dirty="0">
                <a:solidFill>
                  <a:srgbClr val="106636"/>
                </a:solidFill>
                <a:latin typeface="Arial" charset="0"/>
              </a:rPr>
              <a:t>Why Exascale?</a:t>
            </a:r>
          </a:p>
          <a:p>
            <a:pPr algn="ctr" fontAlgn="base">
              <a:spcBef>
                <a:spcPct val="0"/>
              </a:spcBef>
              <a:spcAft>
                <a:spcPct val="0"/>
              </a:spcAft>
            </a:pPr>
            <a:r>
              <a:rPr lang="en-US" dirty="0">
                <a:solidFill>
                  <a:srgbClr val="106636"/>
                </a:solidFill>
                <a:latin typeface="Arial" charset="0"/>
              </a:rPr>
              <a:t>Combustion  Models Coupling </a:t>
            </a:r>
            <a:r>
              <a:rPr lang="en-US" dirty="0" err="1">
                <a:solidFill>
                  <a:srgbClr val="106636"/>
                </a:solidFill>
                <a:latin typeface="Arial" charset="0"/>
              </a:rPr>
              <a:t>Biofuels</a:t>
            </a:r>
            <a:r>
              <a:rPr lang="en-US" dirty="0">
                <a:solidFill>
                  <a:srgbClr val="106636"/>
                </a:solidFill>
                <a:latin typeface="Arial" charset="0"/>
              </a:rPr>
              <a:t> with Turbulence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0" y="-117048"/>
            <a:ext cx="9144000" cy="1046691"/>
          </a:xfrm>
          <a:prstGeom prst="rect">
            <a:avLst/>
          </a:prstGeom>
        </p:spPr>
        <p:txBody>
          <a:bodyPr vert="horz" wrap="square" lIns="91440" tIns="45720" rIns="91440" bIns="45720" numCol="1" anchor="ctr" anchorCtr="0" compatLnSpc="1">
            <a:prstTxWarp prst="textNoShape">
              <a:avLst/>
            </a:prstTxWarp>
          </a:bodyPr>
          <a:lstStyle/>
          <a:p>
            <a:pPr algn="ctr" eaLnBrk="0" hangingPunct="0">
              <a:lnSpc>
                <a:spcPct val="80000"/>
              </a:lnSpc>
              <a:buSzPct val="100000"/>
            </a:pPr>
            <a:r>
              <a:rPr lang="en-US" sz="2400" dirty="0" smtClean="0">
                <a:solidFill>
                  <a:srgbClr val="106636"/>
                </a:solidFill>
                <a:ea typeface="+mj-ea"/>
                <a:cs typeface="Arial" charset="0"/>
              </a:rPr>
              <a:t>Investments for </a:t>
            </a:r>
            <a:r>
              <a:rPr lang="en-US" sz="2400" dirty="0" err="1" smtClean="0">
                <a:solidFill>
                  <a:srgbClr val="106636"/>
                </a:solidFill>
                <a:ea typeface="+mj-ea"/>
                <a:cs typeface="Arial" charset="0"/>
              </a:rPr>
              <a:t>Exascale</a:t>
            </a:r>
            <a:r>
              <a:rPr lang="en-US" sz="2400" dirty="0" smtClean="0">
                <a:solidFill>
                  <a:srgbClr val="106636"/>
                </a:solidFill>
                <a:ea typeface="+mj-ea"/>
                <a:cs typeface="Arial" charset="0"/>
              </a:rPr>
              <a:t> Computing</a:t>
            </a:r>
          </a:p>
          <a:p>
            <a:pPr algn="ctr" eaLnBrk="0" hangingPunct="0">
              <a:lnSpc>
                <a:spcPct val="80000"/>
              </a:lnSpc>
              <a:buSzPct val="100000"/>
            </a:pPr>
            <a:r>
              <a:rPr lang="en-US" dirty="0" smtClean="0">
                <a:solidFill>
                  <a:srgbClr val="106636"/>
                </a:solidFill>
                <a:ea typeface="+mj-ea"/>
                <a:cs typeface="Arial" charset="0"/>
              </a:rPr>
              <a:t>Opportunities to Accelerate the Frontiers of Science through HPC</a:t>
            </a:r>
          </a:p>
        </p:txBody>
      </p:sp>
      <p:sp>
        <p:nvSpPr>
          <p:cNvPr id="28"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33</a:t>
            </a:fld>
            <a:endParaRPr lang="en-US" dirty="0"/>
          </a:p>
        </p:txBody>
      </p:sp>
      <p:sp>
        <p:nvSpPr>
          <p:cNvPr id="30" name="TextBox 29"/>
          <p:cNvSpPr txBox="1"/>
          <p:nvPr/>
        </p:nvSpPr>
        <p:spPr>
          <a:xfrm>
            <a:off x="426360" y="881234"/>
            <a:ext cx="3991094" cy="437299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Why </a:t>
            </a:r>
            <a:r>
              <a:rPr lang="en-US" sz="1600" dirty="0" err="1" smtClean="0">
                <a:latin typeface="Arial" pitchFamily="34" charset="0"/>
                <a:cs typeface="Arial" pitchFamily="34" charset="0"/>
              </a:rPr>
              <a:t>Exascale</a:t>
            </a:r>
            <a:r>
              <a:rPr lang="en-US" sz="1600" dirty="0" smtClean="0">
                <a:latin typeface="Arial" pitchFamily="34" charset="0"/>
                <a:cs typeface="Arial" pitchFamily="34" charset="0"/>
              </a:rPr>
              <a:t>?</a:t>
            </a:r>
            <a:endParaRPr lang="en-US" sz="1200" dirty="0" smtClean="0">
              <a:latin typeface="Arial" pitchFamily="34" charset="0"/>
              <a:cs typeface="Arial" pitchFamily="34" charset="0"/>
            </a:endParaRP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SCIENCE: Computation and simulation advance knowledge in science, energy, and national security; numerous S&amp;T communities and Federal Advisory groups have demon-</a:t>
            </a:r>
            <a:r>
              <a:rPr lang="en-US" sz="1400" dirty="0" err="1" smtClean="0">
                <a:latin typeface="Arial" pitchFamily="34" charset="0"/>
                <a:cs typeface="Arial" pitchFamily="34" charset="0"/>
              </a:rPr>
              <a:t>strated</a:t>
            </a:r>
            <a:r>
              <a:rPr lang="en-US" sz="1400" dirty="0" smtClean="0">
                <a:latin typeface="Arial" pitchFamily="34" charset="0"/>
                <a:cs typeface="Arial" pitchFamily="34" charset="0"/>
              </a:rPr>
              <a:t> the need for computing power 1,000 times greater than we have today.</a:t>
            </a: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U.S. LEADERSHIP: The U.S. has been a leader in high performance computing for decades. U.S. researchers benefit from open access to advanced computing facilities, software, and programming tools.</a:t>
            </a: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BROAD IMPACT: Achieving the power efficiency, reliability, and programmability goals for exascale will have dramatic impacts on computing at all scales–from PCs to mid-range computing and beyond.</a:t>
            </a:r>
          </a:p>
          <a:p>
            <a:pPr marL="169863" indent="-169863">
              <a:lnSpc>
                <a:spcPct val="90000"/>
              </a:lnSpc>
              <a:spcBef>
                <a:spcPts val="0"/>
              </a:spcBef>
              <a:spcAft>
                <a:spcPts val="500"/>
              </a:spcAft>
              <a:buFont typeface="Wingdings" pitchFamily="2" charset="2"/>
              <a:buChar char="§"/>
            </a:pPr>
            <a:endParaRPr lang="en-US" sz="1400" dirty="0" smtClean="0"/>
          </a:p>
          <a:p>
            <a:pPr marL="169863" indent="-169863">
              <a:lnSpc>
                <a:spcPct val="90000"/>
              </a:lnSpc>
              <a:spcBef>
                <a:spcPts val="0"/>
              </a:spcBef>
              <a:spcAft>
                <a:spcPts val="500"/>
              </a:spcAft>
              <a:buFont typeface="Wingdings" pitchFamily="2" charset="2"/>
              <a:buChar char="§"/>
            </a:pPr>
            <a:endParaRPr lang="en-US" sz="1400" dirty="0" smtClean="0">
              <a:latin typeface="Arial" pitchFamily="34" charset="0"/>
              <a:cs typeface="Arial" pitchFamily="34" charset="0"/>
            </a:endParaRPr>
          </a:p>
        </p:txBody>
      </p:sp>
      <p:sp>
        <p:nvSpPr>
          <p:cNvPr id="32" name="TextBox 31"/>
          <p:cNvSpPr txBox="1"/>
          <p:nvPr/>
        </p:nvSpPr>
        <p:spPr>
          <a:xfrm>
            <a:off x="4787901" y="932750"/>
            <a:ext cx="3763671" cy="3064429"/>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DOE Activities will:</a:t>
            </a:r>
            <a:endParaRPr lang="en-US" sz="1200" dirty="0" smtClean="0">
              <a:latin typeface="Arial" pitchFamily="34" charset="0"/>
              <a:cs typeface="Arial" pitchFamily="34" charset="0"/>
            </a:endParaRP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Leverage new chip technologies from the private sector to bring </a:t>
            </a:r>
            <a:r>
              <a:rPr lang="en-US" sz="1400" dirty="0" err="1" smtClean="0">
                <a:latin typeface="Arial" pitchFamily="34" charset="0"/>
                <a:cs typeface="Arial" pitchFamily="34" charset="0"/>
              </a:rPr>
              <a:t>exascale</a:t>
            </a:r>
            <a:r>
              <a:rPr lang="en-US" sz="1400" dirty="0" smtClean="0">
                <a:latin typeface="Arial" pitchFamily="34" charset="0"/>
                <a:cs typeface="Arial" pitchFamily="34" charset="0"/>
              </a:rPr>
              <a:t> capabilities within reach in terms of cost, feasibility, and energy utilization by the end of the decade;</a:t>
            </a: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Support research efforts in applied mathematics and computer science to develop libraries, tools, and software for these new technologies;</a:t>
            </a: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Create close partnerships with computational and computer scientists, applied mathematicians, and vendors to develop exascale platforms and codes cooperatively.  </a:t>
            </a:r>
          </a:p>
        </p:txBody>
      </p:sp>
      <p:pic>
        <p:nvPicPr>
          <p:cNvPr id="33" name="Picture 32" descr="ExtremeLogo2.jpg"/>
          <p:cNvPicPr>
            <a:picLocks noChangeAspect="1"/>
          </p:cNvPicPr>
          <p:nvPr/>
        </p:nvPicPr>
        <p:blipFill>
          <a:blip r:embed="rId3" cstate="print"/>
          <a:stretch>
            <a:fillRect/>
          </a:stretch>
        </p:blipFill>
        <p:spPr>
          <a:xfrm>
            <a:off x="557549" y="4906850"/>
            <a:ext cx="1905000" cy="1143000"/>
          </a:xfrm>
          <a:prstGeom prst="rect">
            <a:avLst/>
          </a:prstGeom>
          <a:ln w="19050">
            <a:solidFill>
              <a:schemeClr val="tx1"/>
            </a:solidFill>
          </a:ln>
        </p:spPr>
      </p:pic>
      <p:pic>
        <p:nvPicPr>
          <p:cNvPr id="9" name="Picture 8" descr="ge_global_lg.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33373" y="4906850"/>
            <a:ext cx="2489707" cy="1143000"/>
          </a:xfrm>
          <a:prstGeom prst="rect">
            <a:avLst/>
          </a:prstGeom>
          <a:ln w="19050">
            <a:solidFill>
              <a:schemeClr val="tx1"/>
            </a:solidFill>
          </a:ln>
        </p:spPr>
      </p:pic>
      <p:pic>
        <p:nvPicPr>
          <p:cNvPr id="10" name="Picture 9" descr="properties_of_water_high_res.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80515" y="4906850"/>
            <a:ext cx="983931" cy="1143000"/>
          </a:xfrm>
          <a:prstGeom prst="rect">
            <a:avLst/>
          </a:prstGeom>
          <a:ln w="19050">
            <a:solidFill>
              <a:schemeClr val="tx1"/>
            </a:solidFill>
          </a:ln>
        </p:spPr>
      </p:pic>
      <p:pic>
        <p:nvPicPr>
          <p:cNvPr id="91138" name="Picture 2" descr="http://computing.ornl.gov/gallery_images/nano2.jpg"/>
          <p:cNvPicPr>
            <a:picLocks noChangeAspect="1" noChangeArrowheads="1"/>
          </p:cNvPicPr>
          <p:nvPr/>
        </p:nvPicPr>
        <p:blipFill>
          <a:blip r:embed="rId6" cstate="print"/>
          <a:srcRect/>
          <a:stretch>
            <a:fillRect/>
          </a:stretch>
        </p:blipFill>
        <p:spPr bwMode="auto">
          <a:xfrm>
            <a:off x="2550032" y="4906850"/>
            <a:ext cx="1143000" cy="1143000"/>
          </a:xfrm>
          <a:prstGeom prst="rect">
            <a:avLst/>
          </a:prstGeom>
          <a:noFill/>
          <a:ln w="19050">
            <a:solidFill>
              <a:schemeClr val="tx1"/>
            </a:solidFill>
          </a:ln>
        </p:spPr>
      </p:pic>
      <p:pic>
        <p:nvPicPr>
          <p:cNvPr id="91139" name="Picture 3" descr="Lattice QCD"/>
          <p:cNvPicPr>
            <a:picLocks noChangeAspect="1" noChangeArrowheads="1"/>
          </p:cNvPicPr>
          <p:nvPr/>
        </p:nvPicPr>
        <p:blipFill>
          <a:blip r:embed="rId7" cstate="print"/>
          <a:srcRect/>
          <a:stretch>
            <a:fillRect/>
          </a:stretch>
        </p:blipFill>
        <p:spPr bwMode="auto">
          <a:xfrm>
            <a:off x="4851929" y="4906850"/>
            <a:ext cx="1293962" cy="1143000"/>
          </a:xfrm>
          <a:prstGeom prst="rect">
            <a:avLst/>
          </a:prstGeom>
          <a:noFill/>
          <a:ln w="19050">
            <a:solidFill>
              <a:schemeClr val="tx1"/>
            </a:solidFill>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SciDAC July 12, 2010</a:t>
            </a:r>
            <a:endParaRPr lang="en-US"/>
          </a:p>
        </p:txBody>
      </p:sp>
      <p:sp>
        <p:nvSpPr>
          <p:cNvPr id="4" name="Slide Number Placeholder 3"/>
          <p:cNvSpPr>
            <a:spLocks noGrp="1"/>
          </p:cNvSpPr>
          <p:nvPr>
            <p:ph type="sldNum" sz="quarter" idx="12"/>
          </p:nvPr>
        </p:nvSpPr>
        <p:spPr/>
        <p:txBody>
          <a:bodyPr/>
          <a:lstStyle/>
          <a:p>
            <a:fld id="{4858E593-AE3C-8F4E-992D-D0D38B389CFF}" type="slidenum">
              <a:rPr lang="en-US" smtClean="0"/>
              <a:pPr/>
              <a:t>34</a:t>
            </a:fld>
            <a:endParaRPr lang="en-US"/>
          </a:p>
        </p:txBody>
      </p:sp>
      <p:sp>
        <p:nvSpPr>
          <p:cNvPr id="5" name="TextBox 4"/>
          <p:cNvSpPr txBox="1"/>
          <p:nvPr/>
        </p:nvSpPr>
        <p:spPr>
          <a:xfrm>
            <a:off x="2514600" y="2590800"/>
            <a:ext cx="4114800" cy="830997"/>
          </a:xfrm>
          <a:prstGeom prst="rect">
            <a:avLst/>
          </a:prstGeom>
          <a:noFill/>
        </p:spPr>
        <p:txBody>
          <a:bodyPr wrap="square" rtlCol="0">
            <a:spAutoFit/>
          </a:bodyPr>
          <a:lstStyle/>
          <a:p>
            <a:pPr algn="ctr"/>
            <a:r>
              <a:rPr lang="en-US" sz="2400" dirty="0" smtClean="0"/>
              <a:t>Final thought … Expect the unexpected from new tools</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lcls-21-undulators"/>
          <p:cNvPicPr>
            <a:picLocks noChangeAspect="1" noChangeArrowheads="1"/>
          </p:cNvPicPr>
          <p:nvPr/>
        </p:nvPicPr>
        <p:blipFill>
          <a:blip r:embed="rId2" cstate="print">
            <a:lum bright="12000" contrast="30000"/>
          </a:blip>
          <a:srcRect/>
          <a:stretch>
            <a:fillRect/>
          </a:stretch>
        </p:blipFill>
        <p:spPr bwMode="auto">
          <a:xfrm>
            <a:off x="491445" y="770710"/>
            <a:ext cx="8121157" cy="5434148"/>
          </a:xfrm>
          <a:prstGeom prst="rect">
            <a:avLst/>
          </a:prstGeom>
          <a:noFill/>
          <a:ln w="19050" algn="ctr">
            <a:solidFill>
              <a:srgbClr val="000000"/>
            </a:solidFill>
            <a:miter lim="800000"/>
            <a:headEnd/>
            <a:tailEnd/>
          </a:ln>
          <a:effectLst/>
        </p:spPr>
      </p:pic>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35</a:t>
            </a:fld>
            <a:endParaRPr lang="en-US" dirty="0" smtClean="0">
              <a:latin typeface="Arial" charset="0"/>
              <a:cs typeface="Arial" charset="0"/>
            </a:endParaRPr>
          </a:p>
        </p:txBody>
      </p:sp>
      <p:sp>
        <p:nvSpPr>
          <p:cNvPr id="10" name="Title 1"/>
          <p:cNvSpPr>
            <a:spLocks noGrp="1"/>
          </p:cNvSpPr>
          <p:nvPr>
            <p:ph type="title" idx="4294967295"/>
          </p:nvPr>
        </p:nvSpPr>
        <p:spPr>
          <a:xfrm>
            <a:off x="0" y="112713"/>
            <a:ext cx="9144000" cy="598487"/>
          </a:xfrm>
        </p:spPr>
        <p:txBody>
          <a:bodyPr/>
          <a:lstStyle/>
          <a:p>
            <a:pPr>
              <a:lnSpc>
                <a:spcPct val="85000"/>
              </a:lnSpc>
            </a:pPr>
            <a:r>
              <a:rPr lang="en-US" dirty="0" smtClean="0"/>
              <a:t>Nature Publishes First Bioimaging Results from the LCLS</a:t>
            </a:r>
            <a:br>
              <a:rPr lang="en-US" dirty="0" smtClean="0"/>
            </a:br>
            <a:r>
              <a:rPr lang="en-US" sz="1800" dirty="0" smtClean="0"/>
              <a:t>The World’s First Hard X-ray Laser</a:t>
            </a:r>
            <a:endParaRPr lang="en-US" dirty="0"/>
          </a:p>
        </p:txBody>
      </p:sp>
      <p:sp>
        <p:nvSpPr>
          <p:cNvPr id="13" name="TextBox 12"/>
          <p:cNvSpPr txBox="1"/>
          <p:nvPr/>
        </p:nvSpPr>
        <p:spPr>
          <a:xfrm>
            <a:off x="3500846" y="4673138"/>
            <a:ext cx="5195457" cy="1862048"/>
          </a:xfrm>
          <a:prstGeom prst="rect">
            <a:avLst/>
          </a:prstGeom>
          <a:noFill/>
        </p:spPr>
        <p:txBody>
          <a:bodyPr wrap="square" rtlCol="0">
            <a:spAutoFit/>
          </a:bodyPr>
          <a:lstStyle/>
          <a:p>
            <a:pPr>
              <a:lnSpc>
                <a:spcPts val="1800"/>
              </a:lnSpc>
              <a:spcBef>
                <a:spcPts val="600"/>
              </a:spcBef>
            </a:pPr>
            <a:r>
              <a:rPr lang="en-US" sz="1400" b="1" dirty="0" smtClean="0">
                <a:latin typeface="Arial" pitchFamily="34" charset="0"/>
                <a:cs typeface="Arial" pitchFamily="34" charset="0"/>
              </a:rPr>
              <a:t>Within 6 months of completion, LCLS is being used to study a wide array of science topics, including:</a:t>
            </a:r>
          </a:p>
          <a:p>
            <a:pPr marL="285750" indent="-166688">
              <a:lnSpc>
                <a:spcPts val="1800"/>
              </a:lnSpc>
              <a:spcBef>
                <a:spcPts val="600"/>
              </a:spcBef>
              <a:buFont typeface="Wingdings" pitchFamily="2" charset="2"/>
              <a:buChar char="§"/>
            </a:pPr>
            <a:r>
              <a:rPr lang="en-US" sz="1400" b="1" dirty="0" smtClean="0">
                <a:latin typeface="Arial" pitchFamily="34" charset="0"/>
                <a:cs typeface="Arial" pitchFamily="34" charset="0"/>
              </a:rPr>
              <a:t>Hollow atoms</a:t>
            </a:r>
          </a:p>
          <a:p>
            <a:pPr marL="285750" indent="-166688">
              <a:lnSpc>
                <a:spcPts val="1800"/>
              </a:lnSpc>
              <a:spcBef>
                <a:spcPts val="0"/>
              </a:spcBef>
              <a:buFont typeface="Wingdings" pitchFamily="2" charset="2"/>
              <a:buChar char="§"/>
            </a:pPr>
            <a:r>
              <a:rPr lang="en-US" sz="1400" b="1" dirty="0" smtClean="0">
                <a:latin typeface="Arial" pitchFamily="34" charset="0"/>
                <a:cs typeface="Arial" pitchFamily="34" charset="0"/>
              </a:rPr>
              <a:t>Magnetic materials</a:t>
            </a:r>
          </a:p>
          <a:p>
            <a:pPr marL="285750" indent="-166688">
              <a:lnSpc>
                <a:spcPts val="1800"/>
              </a:lnSpc>
              <a:spcBef>
                <a:spcPts val="0"/>
              </a:spcBef>
              <a:buFont typeface="Wingdings" pitchFamily="2" charset="2"/>
              <a:buChar char="§"/>
            </a:pPr>
            <a:r>
              <a:rPr lang="en-US" sz="1400" b="1" dirty="0" smtClean="0">
                <a:latin typeface="Arial" pitchFamily="34" charset="0"/>
                <a:cs typeface="Arial" pitchFamily="34" charset="0"/>
              </a:rPr>
              <a:t>Structure of biomolecules in </a:t>
            </a:r>
            <a:r>
              <a:rPr lang="en-US" sz="1400" b="1" dirty="0" err="1" smtClean="0">
                <a:latin typeface="Arial" pitchFamily="34" charset="0"/>
                <a:cs typeface="Arial" pitchFamily="34" charset="0"/>
              </a:rPr>
              <a:t>nano</a:t>
            </a:r>
            <a:r>
              <a:rPr lang="en-US" sz="1400" b="1" dirty="0" smtClean="0">
                <a:latin typeface="Arial" pitchFamily="34" charset="0"/>
                <a:cs typeface="Arial" pitchFamily="34" charset="0"/>
              </a:rPr>
              <a:t>-crystals</a:t>
            </a:r>
          </a:p>
          <a:p>
            <a:pPr marL="285750" indent="-166688">
              <a:lnSpc>
                <a:spcPts val="1800"/>
              </a:lnSpc>
              <a:spcBef>
                <a:spcPts val="0"/>
              </a:spcBef>
              <a:buFont typeface="Wingdings" pitchFamily="2" charset="2"/>
              <a:buChar char="§"/>
            </a:pPr>
            <a:r>
              <a:rPr lang="en-US" sz="1400" b="1" dirty="0" smtClean="0">
                <a:latin typeface="Arial" pitchFamily="34" charset="0"/>
                <a:cs typeface="Arial" pitchFamily="34" charset="0"/>
              </a:rPr>
              <a:t>Single shot images of viruses and whole cells</a:t>
            </a:r>
          </a:p>
          <a:p>
            <a:pPr>
              <a:lnSpc>
                <a:spcPts val="1800"/>
              </a:lnSpc>
              <a:spcBef>
                <a:spcPts val="600"/>
              </a:spcBef>
            </a:pPr>
            <a:endParaRPr lang="en-US" sz="1400" b="1"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36</a:t>
            </a:fld>
            <a:endParaRPr lang="en-US" dirty="0" smtClean="0">
              <a:latin typeface="Arial" charset="0"/>
              <a:cs typeface="Arial"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0" y="-49835"/>
            <a:ext cx="9144000" cy="598488"/>
          </a:xfrm>
        </p:spPr>
        <p:txBody>
          <a:bodyPr/>
          <a:lstStyle/>
          <a:p>
            <a:pPr>
              <a:lnSpc>
                <a:spcPct val="85000"/>
              </a:lnSpc>
            </a:pPr>
            <a:r>
              <a:rPr lang="en-US" sz="1800" dirty="0" smtClean="0"/>
              <a:t/>
            </a:r>
            <a:br>
              <a:rPr lang="en-US" sz="1800" dirty="0" smtClean="0"/>
            </a:br>
            <a:r>
              <a:rPr lang="en-US" dirty="0" smtClean="0"/>
              <a:t>Femtosecond X-ray Protein </a:t>
            </a:r>
            <a:r>
              <a:rPr lang="en-US" dirty="0" err="1" smtClean="0"/>
              <a:t>Nanocrystallography</a:t>
            </a:r>
            <a:endParaRPr lang="en-US" dirty="0"/>
          </a:p>
        </p:txBody>
      </p:sp>
      <p:sp>
        <p:nvSpPr>
          <p:cNvPr id="6" name="Rectangle 5"/>
          <p:cNvSpPr/>
          <p:nvPr/>
        </p:nvSpPr>
        <p:spPr>
          <a:xfrm>
            <a:off x="48890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25787" y="6002681"/>
            <a:ext cx="3295601" cy="261610"/>
          </a:xfrm>
          <a:prstGeom prst="rect">
            <a:avLst/>
          </a:prstGeom>
          <a:noFill/>
        </p:spPr>
        <p:txBody>
          <a:bodyPr wrap="square" rtlCol="0">
            <a:spAutoFit/>
          </a:bodyPr>
          <a:lstStyle/>
          <a:p>
            <a:r>
              <a:rPr lang="en-US" sz="1100" dirty="0" smtClean="0"/>
              <a:t>Chapman, H. N., et al. </a:t>
            </a:r>
            <a:r>
              <a:rPr lang="en-US" sz="1100" b="1" dirty="0" smtClean="0"/>
              <a:t>Nature</a:t>
            </a:r>
            <a:r>
              <a:rPr lang="en-US" sz="1100" dirty="0" smtClean="0"/>
              <a:t>, Feb 3</a:t>
            </a:r>
            <a:r>
              <a:rPr lang="en-US" sz="1100" baseline="30000" dirty="0" smtClean="0"/>
              <a:t>rd</a:t>
            </a:r>
            <a:r>
              <a:rPr lang="en-US" sz="1100" dirty="0" smtClean="0"/>
              <a:t>, 2011.</a:t>
            </a:r>
            <a:endParaRPr lang="en-US" sz="1100" dirty="0"/>
          </a:p>
        </p:txBody>
      </p:sp>
      <p:pic>
        <p:nvPicPr>
          <p:cNvPr id="8" name="Picture 1"/>
          <p:cNvPicPr>
            <a:picLocks noChangeAspect="1" noChangeArrowheads="1"/>
          </p:cNvPicPr>
          <p:nvPr/>
        </p:nvPicPr>
        <p:blipFill>
          <a:blip r:embed="rId2" cstate="print"/>
          <a:srcRect/>
          <a:stretch>
            <a:fillRect/>
          </a:stretch>
        </p:blipFill>
        <p:spPr bwMode="auto">
          <a:xfrm>
            <a:off x="558140" y="1199407"/>
            <a:ext cx="7386452" cy="4379578"/>
          </a:xfrm>
          <a:prstGeom prst="rect">
            <a:avLst/>
          </a:prstGeom>
          <a:noFill/>
          <a:ln w="9525">
            <a:noFill/>
            <a:miter lim="800000"/>
            <a:headEnd/>
            <a:tailEnd/>
          </a:ln>
        </p:spPr>
      </p:pic>
      <p:sp>
        <p:nvSpPr>
          <p:cNvPr id="10" name="Rectangle 9"/>
          <p:cNvSpPr/>
          <p:nvPr/>
        </p:nvSpPr>
        <p:spPr>
          <a:xfrm>
            <a:off x="898175" y="5481035"/>
            <a:ext cx="7350826" cy="523220"/>
          </a:xfrm>
          <a:prstGeom prst="rect">
            <a:avLst/>
          </a:prstGeom>
        </p:spPr>
        <p:txBody>
          <a:bodyPr wrap="square">
            <a:spAutoFit/>
          </a:bodyPr>
          <a:lstStyle/>
          <a:p>
            <a:r>
              <a:rPr lang="en-US" sz="1400" dirty="0" err="1" smtClean="0"/>
              <a:t>Nanocrystals</a:t>
            </a:r>
            <a:r>
              <a:rPr lang="en-US" sz="1400" dirty="0" smtClean="0"/>
              <a:t> flow in their buffer solution in a gas-focused, 4-</a:t>
            </a:r>
            <a:r>
              <a:rPr lang="en-US" sz="1400" dirty="0" smtClean="0">
                <a:latin typeface="Symbol" pitchFamily="18" charset="2"/>
              </a:rPr>
              <a:t>m</a:t>
            </a:r>
            <a:r>
              <a:rPr lang="en-US" sz="1400" dirty="0" smtClean="0"/>
              <a:t>m-diameter jet at a velocity of 10m/sec perpendicular to the pulsed X-ray FEL beam that is focused on the jet.</a:t>
            </a:r>
            <a:endParaRPr lang="en-US" sz="14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37</a:t>
            </a:fld>
            <a:endParaRPr lang="en-US" dirty="0" smtClean="0">
              <a:latin typeface="Arial" charset="0"/>
              <a:cs typeface="Arial" charset="0"/>
            </a:endParaRPr>
          </a:p>
        </p:txBody>
      </p:sp>
      <p:sp>
        <p:nvSpPr>
          <p:cNvPr id="9" name="Rectangle 8"/>
          <p:cNvSpPr/>
          <p:nvPr/>
        </p:nvSpPr>
        <p:spPr>
          <a:xfrm>
            <a:off x="584200" y="2755900"/>
            <a:ext cx="7835900"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0" y="-49835"/>
            <a:ext cx="9144000" cy="598488"/>
          </a:xfrm>
        </p:spPr>
        <p:txBody>
          <a:bodyPr/>
          <a:lstStyle/>
          <a:p>
            <a:pPr>
              <a:lnSpc>
                <a:spcPct val="85000"/>
              </a:lnSpc>
            </a:pPr>
            <a:r>
              <a:rPr lang="en-US" sz="1800" dirty="0" smtClean="0"/>
              <a:t/>
            </a:r>
            <a:br>
              <a:rPr lang="en-US" sz="1800" dirty="0" smtClean="0"/>
            </a:br>
            <a:r>
              <a:rPr lang="en-US" dirty="0" smtClean="0"/>
              <a:t>Femtosecond X-ray Protein </a:t>
            </a:r>
            <a:r>
              <a:rPr lang="en-US" dirty="0" err="1" smtClean="0"/>
              <a:t>Nanocrystallography</a:t>
            </a:r>
            <a:endParaRPr lang="en-US" dirty="0"/>
          </a:p>
        </p:txBody>
      </p:sp>
      <p:sp>
        <p:nvSpPr>
          <p:cNvPr id="6" name="Rectangle 5"/>
          <p:cNvSpPr/>
          <p:nvPr/>
        </p:nvSpPr>
        <p:spPr>
          <a:xfrm>
            <a:off x="48890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s nanocrystallpography figure.tiff"/>
          <p:cNvPicPr>
            <a:picLocks noChangeAspect="1"/>
          </p:cNvPicPr>
          <p:nvPr/>
        </p:nvPicPr>
        <p:blipFill>
          <a:blip r:embed="rId2" cstate="print"/>
          <a:srcRect t="57092" r="45565"/>
          <a:stretch>
            <a:fillRect/>
          </a:stretch>
        </p:blipFill>
        <p:spPr>
          <a:xfrm>
            <a:off x="228600" y="3451860"/>
            <a:ext cx="3337560" cy="2258643"/>
          </a:xfrm>
          <a:prstGeom prst="rect">
            <a:avLst/>
          </a:prstGeom>
        </p:spPr>
      </p:pic>
      <p:pic>
        <p:nvPicPr>
          <p:cNvPr id="8" name="Picture 7" descr="fs nanocrystallography.tiff"/>
          <p:cNvPicPr>
            <a:picLocks noChangeAspect="1"/>
          </p:cNvPicPr>
          <p:nvPr/>
        </p:nvPicPr>
        <p:blipFill>
          <a:blip r:embed="rId3" cstate="print"/>
          <a:srcRect t="51859" r="51769"/>
          <a:stretch>
            <a:fillRect/>
          </a:stretch>
        </p:blipFill>
        <p:spPr>
          <a:xfrm>
            <a:off x="188502" y="879410"/>
            <a:ext cx="2463258" cy="2408452"/>
          </a:xfrm>
          <a:prstGeom prst="rect">
            <a:avLst/>
          </a:prstGeom>
        </p:spPr>
      </p:pic>
      <p:sp>
        <p:nvSpPr>
          <p:cNvPr id="10" name="TextBox 9"/>
          <p:cNvSpPr txBox="1"/>
          <p:nvPr/>
        </p:nvSpPr>
        <p:spPr>
          <a:xfrm>
            <a:off x="6270172" y="1184857"/>
            <a:ext cx="2873828" cy="4862870"/>
          </a:xfrm>
          <a:prstGeom prst="rect">
            <a:avLst/>
          </a:prstGeom>
          <a:noFill/>
        </p:spPr>
        <p:txBody>
          <a:bodyPr wrap="square" rtlCol="0">
            <a:spAutoFit/>
          </a:bodyPr>
          <a:lstStyle/>
          <a:p>
            <a:pPr marL="174625" indent="-174625">
              <a:spcAft>
                <a:spcPts val="1200"/>
              </a:spcAft>
              <a:buSzPct val="120000"/>
              <a:buFont typeface="Wingdings" pitchFamily="2" charset="2"/>
              <a:buChar char="§"/>
            </a:pPr>
            <a:r>
              <a:rPr lang="en-US" dirty="0" smtClean="0"/>
              <a:t>Photosystem I plays key role in photosynthesis.</a:t>
            </a:r>
          </a:p>
          <a:p>
            <a:pPr marL="174625" indent="-174625">
              <a:spcAft>
                <a:spcPts val="1200"/>
              </a:spcAft>
              <a:buSzPct val="120000"/>
              <a:buFont typeface="Wingdings" pitchFamily="2" charset="2"/>
              <a:buChar char="§"/>
            </a:pPr>
            <a:r>
              <a:rPr lang="en-US" dirty="0" smtClean="0"/>
              <a:t>Difficult to crystallize and use standard x-ray crystallography to obtain structure.</a:t>
            </a:r>
          </a:p>
          <a:p>
            <a:pPr marL="174625" indent="-174625">
              <a:spcAft>
                <a:spcPts val="1200"/>
              </a:spcAft>
              <a:buSzPct val="120000"/>
              <a:buFont typeface="Wingdings" pitchFamily="2" charset="2"/>
              <a:buChar char="§"/>
            </a:pPr>
            <a:r>
              <a:rPr lang="en-US" dirty="0" smtClean="0"/>
              <a:t>Single shot images from LCLS of nanocrystals used to build up full 3-D diffraction pattern. </a:t>
            </a:r>
          </a:p>
          <a:p>
            <a:pPr marL="174625" indent="-174625">
              <a:spcAft>
                <a:spcPts val="1200"/>
              </a:spcAft>
              <a:buSzPct val="120000"/>
              <a:buFont typeface="Wingdings" pitchFamily="2" charset="2"/>
              <a:buChar char="§"/>
            </a:pPr>
            <a:r>
              <a:rPr lang="en-US" dirty="0" smtClean="0"/>
              <a:t>Low resolution (~9 Å) shows structural details (</a:t>
            </a:r>
            <a:r>
              <a:rPr lang="en-US" i="1" dirty="0" smtClean="0"/>
              <a:t>e.g</a:t>
            </a:r>
            <a:r>
              <a:rPr lang="en-US" dirty="0" smtClean="0"/>
              <a:t>., helix density).</a:t>
            </a:r>
          </a:p>
          <a:p>
            <a:pPr marL="174625" indent="-174625">
              <a:spcAft>
                <a:spcPts val="1200"/>
              </a:spcAft>
              <a:buSzPct val="120000"/>
              <a:buFont typeface="Wingdings" pitchFamily="2" charset="2"/>
              <a:buChar char="§"/>
            </a:pPr>
            <a:r>
              <a:rPr lang="en-US" dirty="0" smtClean="0"/>
              <a:t>High resolution image subsequently taken</a:t>
            </a:r>
          </a:p>
        </p:txBody>
      </p:sp>
      <p:pic>
        <p:nvPicPr>
          <p:cNvPr id="13" name="Picture 12" descr="fs nanocrystallpography figure.tiff"/>
          <p:cNvPicPr>
            <a:picLocks noChangeAspect="1"/>
          </p:cNvPicPr>
          <p:nvPr/>
        </p:nvPicPr>
        <p:blipFill>
          <a:blip r:embed="rId2" cstate="print"/>
          <a:srcRect l="47631" b="42484"/>
          <a:stretch>
            <a:fillRect/>
          </a:stretch>
        </p:blipFill>
        <p:spPr>
          <a:xfrm>
            <a:off x="3200400" y="1660790"/>
            <a:ext cx="3063240" cy="2888350"/>
          </a:xfrm>
          <a:prstGeom prst="rect">
            <a:avLst/>
          </a:prstGeom>
        </p:spPr>
      </p:pic>
      <p:sp>
        <p:nvSpPr>
          <p:cNvPr id="14" name="TextBox 13"/>
          <p:cNvSpPr txBox="1"/>
          <p:nvPr/>
        </p:nvSpPr>
        <p:spPr>
          <a:xfrm>
            <a:off x="396240" y="3200400"/>
            <a:ext cx="2169633" cy="276999"/>
          </a:xfrm>
          <a:prstGeom prst="rect">
            <a:avLst/>
          </a:prstGeom>
          <a:noFill/>
        </p:spPr>
        <p:txBody>
          <a:bodyPr wrap="none" rtlCol="0">
            <a:spAutoFit/>
          </a:bodyPr>
          <a:lstStyle/>
          <a:p>
            <a:r>
              <a:rPr lang="en-US" sz="1200" dirty="0" smtClean="0"/>
              <a:t>Single shot diffraction pattern</a:t>
            </a:r>
            <a:endParaRPr lang="en-US" sz="1200" dirty="0"/>
          </a:p>
        </p:txBody>
      </p:sp>
      <p:sp>
        <p:nvSpPr>
          <p:cNvPr id="15" name="TextBox 14"/>
          <p:cNvSpPr txBox="1"/>
          <p:nvPr/>
        </p:nvSpPr>
        <p:spPr>
          <a:xfrm>
            <a:off x="3528060" y="4503420"/>
            <a:ext cx="2347566" cy="276999"/>
          </a:xfrm>
          <a:prstGeom prst="rect">
            <a:avLst/>
          </a:prstGeom>
          <a:noFill/>
        </p:spPr>
        <p:txBody>
          <a:bodyPr wrap="none" rtlCol="0">
            <a:spAutoFit/>
          </a:bodyPr>
          <a:lstStyle/>
          <a:p>
            <a:r>
              <a:rPr lang="en-US" sz="1200" dirty="0" smtClean="0"/>
              <a:t>Combined 3D diffraction pattern</a:t>
            </a:r>
            <a:endParaRPr lang="en-US" sz="1200" dirty="0"/>
          </a:p>
        </p:txBody>
      </p:sp>
      <p:sp>
        <p:nvSpPr>
          <p:cNvPr id="16" name="TextBox 15"/>
          <p:cNvSpPr txBox="1"/>
          <p:nvPr/>
        </p:nvSpPr>
        <p:spPr>
          <a:xfrm>
            <a:off x="731520" y="5539740"/>
            <a:ext cx="2130711" cy="276999"/>
          </a:xfrm>
          <a:prstGeom prst="rect">
            <a:avLst/>
          </a:prstGeom>
          <a:noFill/>
        </p:spPr>
        <p:txBody>
          <a:bodyPr wrap="none" rtlCol="0">
            <a:spAutoFit/>
          </a:bodyPr>
          <a:lstStyle/>
          <a:p>
            <a:r>
              <a:rPr lang="en-US" sz="1200" dirty="0" smtClean="0"/>
              <a:t>Reconstructed 3-D Structure</a:t>
            </a:r>
            <a:endParaRPr lang="en-US" sz="1200" dirty="0"/>
          </a:p>
        </p:txBody>
      </p:sp>
      <p:sp>
        <p:nvSpPr>
          <p:cNvPr id="17" name="TextBox 16"/>
          <p:cNvSpPr txBox="1"/>
          <p:nvPr/>
        </p:nvSpPr>
        <p:spPr>
          <a:xfrm>
            <a:off x="2925787" y="5965103"/>
            <a:ext cx="3295601" cy="261610"/>
          </a:xfrm>
          <a:prstGeom prst="rect">
            <a:avLst/>
          </a:prstGeom>
          <a:noFill/>
        </p:spPr>
        <p:txBody>
          <a:bodyPr wrap="square" rtlCol="0">
            <a:spAutoFit/>
          </a:bodyPr>
          <a:lstStyle/>
          <a:p>
            <a:r>
              <a:rPr lang="en-US" sz="1100" dirty="0" smtClean="0"/>
              <a:t>Chapman, H. N., et al. </a:t>
            </a:r>
            <a:r>
              <a:rPr lang="en-US" sz="1100" b="1" dirty="0" smtClean="0"/>
              <a:t>Nature</a:t>
            </a:r>
            <a:r>
              <a:rPr lang="en-US" sz="1100" dirty="0" smtClean="0"/>
              <a:t>, Feb 3</a:t>
            </a:r>
            <a:r>
              <a:rPr lang="en-US" sz="1100" baseline="30000" dirty="0" smtClean="0"/>
              <a:t>rd</a:t>
            </a:r>
            <a:r>
              <a:rPr lang="en-US" sz="1100" dirty="0" smtClean="0"/>
              <a:t>, 2011.</a:t>
            </a:r>
            <a:endParaRPr lang="en-US" sz="11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192949"/>
            <a:ext cx="9144000" cy="1143000"/>
          </a:xfrm>
        </p:spPr>
        <p:txBody>
          <a:bodyPr/>
          <a:lstStyle/>
          <a:p>
            <a:pPr eaLnBrk="1" hangingPunct="1"/>
            <a:r>
              <a:rPr lang="en-US" dirty="0" smtClean="0">
                <a:latin typeface="Arial" charset="0"/>
                <a:cs typeface="Arial" charset="0"/>
              </a:rPr>
              <a:t>SSI:  The FY 2000 Senate Report</a:t>
            </a:r>
            <a:br>
              <a:rPr lang="en-US" dirty="0" smtClean="0">
                <a:latin typeface="Arial" charset="0"/>
                <a:cs typeface="Arial" charset="0"/>
              </a:rPr>
            </a:br>
            <a:r>
              <a:rPr lang="en-US" sz="1800" dirty="0" smtClean="0">
                <a:latin typeface="Arial" charset="0"/>
                <a:cs typeface="Arial" charset="0"/>
              </a:rPr>
              <a:t>May 27, 1999</a:t>
            </a: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extBox 6"/>
          <p:cNvSpPr txBox="1"/>
          <p:nvPr/>
        </p:nvSpPr>
        <p:spPr>
          <a:xfrm>
            <a:off x="1294228" y="1738240"/>
            <a:ext cx="6555544" cy="1323439"/>
          </a:xfrm>
          <a:prstGeom prst="rect">
            <a:avLst/>
          </a:prstGeom>
          <a:noFill/>
        </p:spPr>
        <p:txBody>
          <a:bodyPr wrap="square" rtlCol="0">
            <a:spAutoFit/>
          </a:bodyPr>
          <a:lstStyle/>
          <a:p>
            <a:r>
              <a:rPr lang="en-US" sz="2000" dirty="0" smtClean="0"/>
              <a:t>The Committee recommendation does not include the $70,000,000 requested for the Department’s participation in the Scientific Simulation Initiative.</a:t>
            </a:r>
          </a:p>
          <a:p>
            <a:endParaRPr lang="en-US" sz="2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192949"/>
            <a:ext cx="9144000" cy="1143000"/>
          </a:xfrm>
        </p:spPr>
        <p:txBody>
          <a:bodyPr/>
          <a:lstStyle/>
          <a:p>
            <a:pPr eaLnBrk="1" hangingPunct="1"/>
            <a:r>
              <a:rPr lang="en-US" dirty="0" smtClean="0">
                <a:latin typeface="Arial" charset="0"/>
                <a:cs typeface="Arial" charset="0"/>
              </a:rPr>
              <a:t>SSI:  The FY 2000 House Report</a:t>
            </a:r>
            <a:br>
              <a:rPr lang="en-US" dirty="0" smtClean="0">
                <a:latin typeface="Arial" charset="0"/>
                <a:cs typeface="Arial" charset="0"/>
              </a:rPr>
            </a:br>
            <a:r>
              <a:rPr lang="en-US" sz="1800" dirty="0" smtClean="0">
                <a:latin typeface="Arial" charset="0"/>
                <a:cs typeface="Arial" charset="0"/>
              </a:rPr>
              <a:t>July 23, 1999</a:t>
            </a: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extBox 6"/>
          <p:cNvSpPr txBox="1"/>
          <p:nvPr/>
        </p:nvSpPr>
        <p:spPr>
          <a:xfrm>
            <a:off x="562708" y="922310"/>
            <a:ext cx="8018584" cy="5324535"/>
          </a:xfrm>
          <a:prstGeom prst="rect">
            <a:avLst/>
          </a:prstGeom>
          <a:noFill/>
        </p:spPr>
        <p:txBody>
          <a:bodyPr wrap="square" rtlCol="0">
            <a:spAutoFit/>
          </a:bodyPr>
          <a:lstStyle/>
          <a:p>
            <a:r>
              <a:rPr lang="en-US" sz="2000" dirty="0" smtClean="0"/>
              <a:t>The Committee recommendation …does not include funds for the Scientific Simulation Initiative (SSI) …</a:t>
            </a:r>
          </a:p>
          <a:p>
            <a:r>
              <a:rPr lang="en-US" sz="2000" dirty="0" smtClean="0"/>
              <a:t> </a:t>
            </a:r>
          </a:p>
          <a:p>
            <a:r>
              <a:rPr lang="en-US" sz="2000" dirty="0" smtClean="0"/>
              <a:t>The budget justification for SSI failed to justify the need to establish a second supercomputing program in the Department of Energy. … The ASCI program, for which Congress is providing more than $300,000,000 per year, seeks to build and operate massively parallel computers with a performance goal of 100 </a:t>
            </a:r>
            <a:r>
              <a:rPr lang="en-US" sz="2000" dirty="0" err="1" smtClean="0"/>
              <a:t>TeraOps</a:t>
            </a:r>
            <a:r>
              <a:rPr lang="en-US" sz="2000" dirty="0" smtClean="0"/>
              <a:t> by 2004. The proposed SSI program has a goal of building and operating a separate, yet similar, program dedicated exclusively to domestic purposes. …The Committee appreciates the advantages of modeling and having computing capability to analyze complex problems. </a:t>
            </a:r>
            <a:r>
              <a:rPr lang="en-US" sz="2000" dirty="0" smtClean="0">
                <a:solidFill>
                  <a:srgbClr val="FF0000"/>
                </a:solidFill>
              </a:rPr>
              <a:t>The Committee would like to work with the Department to get better answers to questions it has about this new proposal. The Committee looks forward to further discussions to identify a program that has mutually supportable budget and program plans. </a:t>
            </a:r>
          </a:p>
          <a:p>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179886"/>
            <a:ext cx="9144000" cy="1143000"/>
          </a:xfrm>
        </p:spPr>
        <p:txBody>
          <a:bodyPr/>
          <a:lstStyle/>
          <a:p>
            <a:pPr eaLnBrk="1" hangingPunct="1"/>
            <a:r>
              <a:rPr lang="en-US" dirty="0" smtClean="0">
                <a:latin typeface="Arial" charset="0"/>
                <a:cs typeface="Arial" charset="0"/>
              </a:rPr>
              <a:t>SSI:  The FY 2000 Conference Report</a:t>
            </a:r>
            <a:br>
              <a:rPr lang="en-US" dirty="0" smtClean="0">
                <a:latin typeface="Arial" charset="0"/>
                <a:cs typeface="Arial" charset="0"/>
              </a:rPr>
            </a:br>
            <a:r>
              <a:rPr lang="en-US" sz="1800" dirty="0" smtClean="0">
                <a:latin typeface="Arial" charset="0"/>
                <a:cs typeface="Arial" charset="0"/>
              </a:rPr>
              <a:t>September 27, 1999</a:t>
            </a: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6</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extBox 6"/>
          <p:cNvSpPr txBox="1"/>
          <p:nvPr/>
        </p:nvSpPr>
        <p:spPr>
          <a:xfrm>
            <a:off x="1139483" y="1428750"/>
            <a:ext cx="6865034" cy="3477875"/>
          </a:xfrm>
          <a:prstGeom prst="rect">
            <a:avLst/>
          </a:prstGeom>
          <a:noFill/>
        </p:spPr>
        <p:txBody>
          <a:bodyPr wrap="square" rtlCol="0">
            <a:spAutoFit/>
          </a:bodyPr>
          <a:lstStyle/>
          <a:p>
            <a:r>
              <a:rPr lang="en-US" sz="2000" dirty="0" smtClean="0"/>
              <a:t>The conference agreement includes $132,000,000, instead of $143,000,000 as provided by the House or $129,000,000 as provided by the Senate. The conferees strongly support the Department’s current supercomputer programs including ASCI, NERSC, and modeling programs. </a:t>
            </a:r>
            <a:r>
              <a:rPr lang="en-US" sz="2000" dirty="0" smtClean="0">
                <a:solidFill>
                  <a:srgbClr val="FF0000"/>
                </a:solidFill>
              </a:rPr>
              <a:t>The conferees urge the Department to submit a comprehensive plan for a non-Defense supercomputing program that reflects a unique role for the Department in this multi-agency effort and a budget plan that indicates spending requirements over a five-year budget cycle.</a:t>
            </a:r>
          </a:p>
          <a:p>
            <a:endParaRPr lang="en-US" sz="20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p:txBody>
          <a:bodyPr/>
          <a:lstStyle/>
          <a:p>
            <a:pPr eaLnBrk="1" hangingPunct="1"/>
            <a:r>
              <a:rPr lang="en-US" dirty="0" smtClean="0">
                <a:latin typeface="Arial" charset="0"/>
                <a:cs typeface="Arial" charset="0"/>
              </a:rPr>
              <a:t>And then there was </a:t>
            </a:r>
            <a:r>
              <a:rPr lang="en-US" dirty="0" err="1" smtClean="0">
                <a:latin typeface="Arial" charset="0"/>
                <a:cs typeface="Arial" charset="0"/>
              </a:rPr>
              <a:t>SciDAC</a:t>
            </a:r>
            <a:endParaRPr lang="en-US" dirty="0" smtClean="0">
              <a:latin typeface="Arial" charset="0"/>
              <a:cs typeface="Arial" charset="0"/>
            </a:endParaRP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7</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ext Box 10"/>
          <p:cNvSpPr txBox="1">
            <a:spLocks noChangeArrowheads="1"/>
          </p:cNvSpPr>
          <p:nvPr/>
        </p:nvSpPr>
        <p:spPr bwMode="auto">
          <a:xfrm>
            <a:off x="4164038" y="1165274"/>
            <a:ext cx="4715022" cy="4632037"/>
          </a:xfrm>
          <a:prstGeom prst="rect">
            <a:avLst/>
          </a:prstGeom>
          <a:noFill/>
          <a:ln w="9525">
            <a:noFill/>
            <a:miter lim="800000"/>
            <a:headEnd/>
            <a:tailEnd/>
          </a:ln>
          <a:effectLst/>
        </p:spPr>
        <p:txBody>
          <a:bodyPr wrap="square">
            <a:spAutoFit/>
          </a:bodyPr>
          <a:lstStyle/>
          <a:p>
            <a:pPr>
              <a:spcBef>
                <a:spcPct val="50000"/>
              </a:spcBef>
            </a:pPr>
            <a:r>
              <a:rPr lang="en-US" sz="2000" dirty="0"/>
              <a:t>On March 30, </a:t>
            </a:r>
            <a:r>
              <a:rPr lang="en-US" sz="2000" dirty="0" smtClean="0"/>
              <a:t>2000, SC submitted </a:t>
            </a:r>
            <a:r>
              <a:rPr lang="en-US" sz="2000" dirty="0"/>
              <a:t>a plan for scientific computing to the </a:t>
            </a:r>
            <a:r>
              <a:rPr lang="en-US" sz="2000" dirty="0" smtClean="0"/>
              <a:t>EWD Subcommittees </a:t>
            </a:r>
            <a:r>
              <a:rPr lang="en-US" sz="2000" dirty="0"/>
              <a:t>of the Appropriations Committees of the U.S. Congress.</a:t>
            </a:r>
          </a:p>
          <a:p>
            <a:pPr>
              <a:spcBef>
                <a:spcPct val="75000"/>
              </a:spcBef>
            </a:pPr>
            <a:r>
              <a:rPr lang="en-US" sz="2000" dirty="0"/>
              <a:t>The plan, </a:t>
            </a:r>
            <a:r>
              <a:rPr lang="en-US" sz="2000" dirty="0" smtClean="0"/>
              <a:t>“</a:t>
            </a:r>
            <a:r>
              <a:rPr lang="en-US" sz="2000" dirty="0"/>
              <a:t>Scientific Discovery through Advanced Computing,” outlined a five-year program to develop the </a:t>
            </a:r>
            <a:r>
              <a:rPr lang="en-US" sz="2000" i="1" dirty="0"/>
              <a:t>Scientific Computing Software</a:t>
            </a:r>
            <a:r>
              <a:rPr lang="en-US" sz="2000" dirty="0"/>
              <a:t> and </a:t>
            </a:r>
            <a:r>
              <a:rPr lang="en-US" sz="2000" i="1" dirty="0"/>
              <a:t>Hardware Infrastructure</a:t>
            </a:r>
            <a:r>
              <a:rPr lang="en-US" sz="2000" dirty="0"/>
              <a:t> needed to use </a:t>
            </a:r>
            <a:r>
              <a:rPr lang="en-US" sz="2000" dirty="0" err="1"/>
              <a:t>terascale</a:t>
            </a:r>
            <a:r>
              <a:rPr lang="en-US" sz="2000" dirty="0"/>
              <a:t> computers to advance </a:t>
            </a:r>
            <a:r>
              <a:rPr lang="en-US" sz="2000" dirty="0" smtClean="0"/>
              <a:t>research </a:t>
            </a:r>
            <a:r>
              <a:rPr lang="en-US" sz="2000" dirty="0"/>
              <a:t>programs in basic energy sciences, biological and environmental research, fusion energy sciences, and high energy and nuclear physics.</a:t>
            </a:r>
          </a:p>
        </p:txBody>
      </p:sp>
      <p:pic>
        <p:nvPicPr>
          <p:cNvPr id="28674" name="Picture 2"/>
          <p:cNvPicPr>
            <a:picLocks noChangeAspect="1" noChangeArrowheads="1"/>
          </p:cNvPicPr>
          <p:nvPr/>
        </p:nvPicPr>
        <p:blipFill>
          <a:blip r:embed="rId2" cstate="print"/>
          <a:srcRect/>
          <a:stretch>
            <a:fillRect/>
          </a:stretch>
        </p:blipFill>
        <p:spPr bwMode="auto">
          <a:xfrm>
            <a:off x="234990" y="1089034"/>
            <a:ext cx="3657600" cy="473221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8</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9" name="Rectangle 2"/>
          <p:cNvSpPr>
            <a:spLocks noGrp="1" noChangeArrowheads="1"/>
          </p:cNvSpPr>
          <p:nvPr>
            <p:ph type="title"/>
          </p:nvPr>
        </p:nvSpPr>
        <p:spPr>
          <a:xfrm>
            <a:off x="678755" y="-140680"/>
            <a:ext cx="77724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2400" dirty="0" err="1">
                <a:effectLst/>
                <a:latin typeface="Arial" charset="0"/>
                <a:cs typeface="Arial" charset="0"/>
              </a:rPr>
              <a:t>SciDAC</a:t>
            </a:r>
            <a:r>
              <a:rPr lang="en-US" sz="2400" dirty="0">
                <a:effectLst/>
                <a:latin typeface="Arial" charset="0"/>
                <a:cs typeface="Arial" charset="0"/>
              </a:rPr>
              <a:t> </a:t>
            </a:r>
            <a:r>
              <a:rPr lang="en-US" sz="2400" dirty="0" smtClean="0">
                <a:effectLst/>
                <a:latin typeface="Arial" charset="0"/>
                <a:cs typeface="Arial" charset="0"/>
              </a:rPr>
              <a:t>Goals (2001)</a:t>
            </a:r>
            <a:endParaRPr lang="en-US" sz="2400" dirty="0">
              <a:effectLst/>
              <a:latin typeface="Arial" charset="0"/>
              <a:cs typeface="Arial" charset="0"/>
            </a:endParaRPr>
          </a:p>
        </p:txBody>
      </p:sp>
      <p:sp>
        <p:nvSpPr>
          <p:cNvPr id="10" name="Text Box 3"/>
          <p:cNvSpPr txBox="1">
            <a:spLocks noChangeArrowheads="1"/>
          </p:cNvSpPr>
          <p:nvPr/>
        </p:nvSpPr>
        <p:spPr bwMode="auto">
          <a:xfrm>
            <a:off x="892712" y="1436077"/>
            <a:ext cx="7358575" cy="4108817"/>
          </a:xfrm>
          <a:prstGeom prst="rect">
            <a:avLst/>
          </a:prstGeom>
          <a:noFill/>
          <a:ln w="9525">
            <a:noFill/>
            <a:miter lim="800000"/>
            <a:headEnd/>
            <a:tailEnd/>
          </a:ln>
          <a:effectLst/>
        </p:spPr>
        <p:txBody>
          <a:bodyPr wrap="square">
            <a:spAutoFit/>
          </a:bodyPr>
          <a:lstStyle/>
          <a:p>
            <a:pPr marL="338138" indent="-338138" eaLnBrk="1" hangingPunct="1">
              <a:spcBef>
                <a:spcPts val="1800"/>
              </a:spcBef>
              <a:buFont typeface="Wingdings" pitchFamily="2" charset="2"/>
              <a:buChar char="§"/>
            </a:pPr>
            <a:r>
              <a:rPr lang="en-US" sz="2400" b="1" dirty="0" smtClean="0">
                <a:solidFill>
                  <a:srgbClr val="FF0000"/>
                </a:solidFill>
                <a:latin typeface="Arial" pitchFamily="34" charset="0"/>
                <a:cs typeface="Arial" pitchFamily="34" charset="0"/>
              </a:rPr>
              <a:t>Create scientific codes </a:t>
            </a:r>
            <a:r>
              <a:rPr lang="en-US" sz="2400" dirty="0">
                <a:latin typeface="Arial" pitchFamily="34" charset="0"/>
                <a:cs typeface="Arial" pitchFamily="34" charset="0"/>
              </a:rPr>
              <a:t>that take </a:t>
            </a:r>
            <a:r>
              <a:rPr lang="en-US" sz="2400" dirty="0" smtClean="0">
                <a:latin typeface="Arial" pitchFamily="34" charset="0"/>
                <a:cs typeface="Arial" pitchFamily="34" charset="0"/>
              </a:rPr>
              <a:t>advantage </a:t>
            </a:r>
            <a:r>
              <a:rPr lang="en-US" sz="2400" dirty="0">
                <a:latin typeface="Arial" pitchFamily="34" charset="0"/>
                <a:cs typeface="Arial" pitchFamily="34" charset="0"/>
              </a:rPr>
              <a:t>of </a:t>
            </a:r>
            <a:r>
              <a:rPr lang="en-US" sz="2400" dirty="0" err="1" smtClean="0">
                <a:latin typeface="Arial" pitchFamily="34" charset="0"/>
                <a:cs typeface="Arial" pitchFamily="34" charset="0"/>
              </a:rPr>
              <a:t>terascale</a:t>
            </a:r>
            <a:r>
              <a:rPr lang="en-US" sz="2400" dirty="0" smtClean="0">
                <a:latin typeface="Arial" pitchFamily="34" charset="0"/>
                <a:cs typeface="Arial" pitchFamily="34" charset="0"/>
              </a:rPr>
              <a:t> </a:t>
            </a:r>
            <a:r>
              <a:rPr lang="en-US" sz="2400" dirty="0">
                <a:latin typeface="Arial" pitchFamily="34" charset="0"/>
                <a:cs typeface="Arial" pitchFamily="34" charset="0"/>
              </a:rPr>
              <a:t>computers. </a:t>
            </a:r>
          </a:p>
          <a:p>
            <a:pPr marL="338138" indent="-338138" eaLnBrk="1" hangingPunct="1">
              <a:spcBef>
                <a:spcPts val="1800"/>
              </a:spcBef>
              <a:buFont typeface="Wingdings" pitchFamily="2" charset="2"/>
              <a:buChar char="§"/>
            </a:pPr>
            <a:r>
              <a:rPr lang="en-US" sz="2400" dirty="0" smtClean="0">
                <a:latin typeface="Arial" pitchFamily="34" charset="0"/>
                <a:cs typeface="Arial" pitchFamily="34" charset="0"/>
              </a:rPr>
              <a:t>Create mathematical </a:t>
            </a:r>
            <a:r>
              <a:rPr lang="en-US" sz="2400" dirty="0">
                <a:latin typeface="Arial" pitchFamily="34" charset="0"/>
                <a:cs typeface="Arial" pitchFamily="34" charset="0"/>
              </a:rPr>
              <a:t>and </a:t>
            </a:r>
            <a:r>
              <a:rPr lang="en-US" sz="2400" dirty="0" smtClean="0">
                <a:latin typeface="Arial" pitchFamily="34" charset="0"/>
                <a:cs typeface="Arial" pitchFamily="34" charset="0"/>
              </a:rPr>
              <a:t>computing systems software </a:t>
            </a:r>
            <a:r>
              <a:rPr lang="en-US" sz="2400" dirty="0">
                <a:latin typeface="Arial" pitchFamily="34" charset="0"/>
                <a:cs typeface="Arial" pitchFamily="34" charset="0"/>
              </a:rPr>
              <a:t>to </a:t>
            </a:r>
            <a:r>
              <a:rPr lang="en-US" sz="2400" dirty="0" smtClean="0">
                <a:latin typeface="Arial" pitchFamily="34" charset="0"/>
                <a:cs typeface="Arial" pitchFamily="34" charset="0"/>
              </a:rPr>
              <a:t>efficiently </a:t>
            </a:r>
            <a:r>
              <a:rPr lang="en-US" sz="2400" dirty="0">
                <a:latin typeface="Arial" pitchFamily="34" charset="0"/>
                <a:cs typeface="Arial" pitchFamily="34" charset="0"/>
              </a:rPr>
              <a:t>use </a:t>
            </a:r>
            <a:r>
              <a:rPr lang="en-US" sz="2400" dirty="0" err="1">
                <a:latin typeface="Arial" pitchFamily="34" charset="0"/>
                <a:cs typeface="Arial" pitchFamily="34" charset="0"/>
              </a:rPr>
              <a:t>terascale</a:t>
            </a:r>
            <a:r>
              <a:rPr lang="en-US" sz="2400" dirty="0">
                <a:latin typeface="Arial" pitchFamily="34" charset="0"/>
                <a:cs typeface="Arial" pitchFamily="34" charset="0"/>
              </a:rPr>
              <a:t> computers. </a:t>
            </a:r>
          </a:p>
          <a:p>
            <a:pPr marL="338138" indent="-338138" eaLnBrk="1" hangingPunct="1">
              <a:spcBef>
                <a:spcPts val="1800"/>
              </a:spcBef>
              <a:buFont typeface="Wingdings" pitchFamily="2" charset="2"/>
              <a:buChar char="§"/>
            </a:pPr>
            <a:r>
              <a:rPr lang="en-US" sz="2400" dirty="0" smtClean="0">
                <a:latin typeface="Arial" pitchFamily="34" charset="0"/>
                <a:cs typeface="Arial" pitchFamily="34" charset="0"/>
              </a:rPr>
              <a:t>Create </a:t>
            </a:r>
            <a:r>
              <a:rPr lang="en-US" sz="2400" dirty="0">
                <a:latin typeface="Arial" pitchFamily="34" charset="0"/>
                <a:cs typeface="Arial" pitchFamily="34" charset="0"/>
              </a:rPr>
              <a:t>a </a:t>
            </a:r>
            <a:r>
              <a:rPr lang="en-US" sz="2400" dirty="0" err="1" smtClean="0">
                <a:latin typeface="Arial" pitchFamily="34" charset="0"/>
                <a:cs typeface="Arial" pitchFamily="34" charset="0"/>
              </a:rPr>
              <a:t>collaboratory</a:t>
            </a:r>
            <a:r>
              <a:rPr lang="en-US" sz="2400" dirty="0" smtClean="0">
                <a:latin typeface="Arial" pitchFamily="34" charset="0"/>
                <a:cs typeface="Arial" pitchFamily="34" charset="0"/>
              </a:rPr>
              <a:t> environment </a:t>
            </a:r>
            <a:r>
              <a:rPr lang="en-US" sz="2400" dirty="0">
                <a:latin typeface="Arial" pitchFamily="34" charset="0"/>
                <a:cs typeface="Arial" pitchFamily="34" charset="0"/>
              </a:rPr>
              <a:t>to enable geographically separated </a:t>
            </a:r>
            <a:r>
              <a:rPr lang="en-US" sz="2400" dirty="0" smtClean="0">
                <a:latin typeface="Arial" pitchFamily="34" charset="0"/>
                <a:cs typeface="Arial" pitchFamily="34" charset="0"/>
              </a:rPr>
              <a:t>researchers to work </a:t>
            </a:r>
            <a:r>
              <a:rPr lang="en-US" sz="2400" dirty="0">
                <a:latin typeface="Arial" pitchFamily="34" charset="0"/>
                <a:cs typeface="Arial" pitchFamily="34" charset="0"/>
              </a:rPr>
              <a:t>together </a:t>
            </a:r>
            <a:r>
              <a:rPr lang="en-US" sz="2400" dirty="0" smtClean="0">
                <a:latin typeface="Arial" pitchFamily="34" charset="0"/>
                <a:cs typeface="Arial" pitchFamily="34" charset="0"/>
              </a:rPr>
              <a:t>and </a:t>
            </a:r>
            <a:r>
              <a:rPr lang="en-US" sz="2400" dirty="0">
                <a:latin typeface="Arial" pitchFamily="34" charset="0"/>
                <a:cs typeface="Arial" pitchFamily="34" charset="0"/>
              </a:rPr>
              <a:t>to facilitate remote access to </a:t>
            </a:r>
            <a:r>
              <a:rPr lang="en-US" sz="2400" dirty="0" smtClean="0">
                <a:latin typeface="Arial" pitchFamily="34" charset="0"/>
                <a:cs typeface="Arial" pitchFamily="34" charset="0"/>
              </a:rPr>
              <a:t>facilities </a:t>
            </a:r>
            <a:r>
              <a:rPr lang="en-US" sz="2400" dirty="0">
                <a:latin typeface="Arial" pitchFamily="34" charset="0"/>
                <a:cs typeface="Arial" pitchFamily="34" charset="0"/>
              </a:rPr>
              <a:t>and data.</a:t>
            </a:r>
          </a:p>
          <a:p>
            <a:pPr marL="461963" indent="-461963" eaLnBrk="1" hangingPunct="1">
              <a:spcBef>
                <a:spcPts val="1800"/>
              </a:spcBef>
            </a:pPr>
            <a:r>
              <a:rPr lang="en-US" sz="2400" b="1" i="1" dirty="0">
                <a:solidFill>
                  <a:schemeClr val="accent2"/>
                </a:solidFill>
                <a:latin typeface="Arial" pitchFamily="34" charset="0"/>
                <a:cs typeface="Arial" pitchFamily="34" charset="0"/>
              </a:rPr>
              <a:t>  </a:t>
            </a:r>
            <a:endParaRPr lang="en-US" sz="2400" b="1" i="1" dirty="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err="1" smtClean="0">
                <a:latin typeface="Arial" charset="0"/>
                <a:cs typeface="Arial" charset="0"/>
              </a:rPr>
              <a:t>SciDAC</a:t>
            </a:r>
            <a:r>
              <a:rPr lang="en-US" dirty="0" smtClean="0">
                <a:latin typeface="Arial" charset="0"/>
                <a:cs typeface="Arial" charset="0"/>
              </a:rPr>
              <a:t> @ 10</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9</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sp>
        <p:nvSpPr>
          <p:cNvPr id="7" name="Title 6"/>
          <p:cNvSpPr>
            <a:spLocks noGrp="1"/>
          </p:cNvSpPr>
          <p:nvPr>
            <p:ph type="title"/>
          </p:nvPr>
        </p:nvSpPr>
        <p:spPr/>
        <p:txBody>
          <a:bodyPr/>
          <a:lstStyle/>
          <a:p>
            <a:endParaRPr lang="en-US"/>
          </a:p>
        </p:txBody>
      </p:sp>
      <p:sp>
        <p:nvSpPr>
          <p:cNvPr id="8" name="Rectangle 2"/>
          <p:cNvSpPr txBox="1">
            <a:spLocks noChangeArrowheads="1"/>
          </p:cNvSpPr>
          <p:nvPr/>
        </p:nvSpPr>
        <p:spPr bwMode="auto">
          <a:xfrm>
            <a:off x="788952" y="-68145"/>
            <a:ext cx="75565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smtClean="0">
                <a:ln>
                  <a:noFill/>
                </a:ln>
                <a:solidFill>
                  <a:srgbClr val="106636"/>
                </a:solidFill>
                <a:effectLst/>
                <a:uLnTx/>
                <a:uFillTx/>
                <a:latin typeface="Arial" charset="0"/>
                <a:ea typeface="+mj-ea"/>
                <a:cs typeface="Arial" charset="0"/>
              </a:rPr>
              <a:t>Advancing Climate Simulation</a:t>
            </a:r>
            <a:endPar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endParaRPr>
          </a:p>
        </p:txBody>
      </p:sp>
      <p:pic>
        <p:nvPicPr>
          <p:cNvPr id="9" name="Picture 3" descr="C:\My Documents\Figure11b.gif"/>
          <p:cNvPicPr>
            <a:picLocks noChangeAspect="1" noChangeArrowheads="1"/>
          </p:cNvPicPr>
          <p:nvPr/>
        </p:nvPicPr>
        <p:blipFill>
          <a:blip r:embed="rId2" cstate="print"/>
          <a:srcRect/>
          <a:stretch>
            <a:fillRect/>
          </a:stretch>
        </p:blipFill>
        <p:spPr bwMode="auto">
          <a:xfrm>
            <a:off x="420907" y="2278956"/>
            <a:ext cx="5573713" cy="3757613"/>
          </a:xfrm>
          <a:prstGeom prst="rect">
            <a:avLst/>
          </a:prstGeom>
          <a:noFill/>
          <a:ln w="9525">
            <a:noFill/>
            <a:miter lim="800000"/>
            <a:headEnd/>
            <a:tailEnd/>
          </a:ln>
        </p:spPr>
      </p:pic>
      <p:sp>
        <p:nvSpPr>
          <p:cNvPr id="10" name="Text Box 4"/>
          <p:cNvSpPr txBox="1">
            <a:spLocks noChangeArrowheads="1"/>
          </p:cNvSpPr>
          <p:nvPr/>
        </p:nvSpPr>
        <p:spPr bwMode="auto">
          <a:xfrm>
            <a:off x="328832" y="856556"/>
            <a:ext cx="8597900" cy="1187450"/>
          </a:xfrm>
          <a:prstGeom prst="rect">
            <a:avLst/>
          </a:prstGeom>
          <a:noFill/>
          <a:ln w="9525">
            <a:noFill/>
            <a:miter lim="800000"/>
            <a:headEnd/>
            <a:tailEnd/>
          </a:ln>
          <a:effectLst/>
        </p:spPr>
        <p:txBody>
          <a:bodyPr>
            <a:spAutoFit/>
          </a:bodyPr>
          <a:lstStyle/>
          <a:p>
            <a:pPr algn="l">
              <a:spcBef>
                <a:spcPct val="50000"/>
              </a:spcBef>
            </a:pPr>
            <a:r>
              <a:rPr lang="en-US" sz="2400">
                <a:solidFill>
                  <a:srgbClr val="000000"/>
                </a:solidFill>
                <a:effectLst/>
                <a:latin typeface="Times New Roman" pitchFamily="18" charset="0"/>
              </a:rPr>
              <a:t>Climate simulation on terascale computers will improve our understanding of global climate and enable the study of regional scale impacts of global change.</a:t>
            </a:r>
          </a:p>
        </p:txBody>
      </p:sp>
      <p:sp>
        <p:nvSpPr>
          <p:cNvPr id="13" name="Text Box 5"/>
          <p:cNvSpPr txBox="1">
            <a:spLocks noChangeArrowheads="1"/>
          </p:cNvSpPr>
          <p:nvPr/>
        </p:nvSpPr>
        <p:spPr bwMode="auto">
          <a:xfrm>
            <a:off x="6123207" y="2286894"/>
            <a:ext cx="2633663" cy="3495675"/>
          </a:xfrm>
          <a:prstGeom prst="rect">
            <a:avLst/>
          </a:prstGeom>
          <a:noFill/>
          <a:ln w="9525">
            <a:noFill/>
            <a:miter lim="800000"/>
            <a:headEnd/>
            <a:tailEnd/>
          </a:ln>
          <a:effectLst/>
        </p:spPr>
        <p:txBody>
          <a:bodyPr>
            <a:spAutoFit/>
          </a:bodyPr>
          <a:lstStyle/>
          <a:p>
            <a:pPr algn="l">
              <a:spcBef>
                <a:spcPct val="50000"/>
              </a:spcBef>
            </a:pPr>
            <a:r>
              <a:rPr lang="en-US" sz="1400" b="0">
                <a:solidFill>
                  <a:srgbClr val="000000"/>
                </a:solidFill>
                <a:effectLst/>
                <a:latin typeface="Arial Narrow" pitchFamily="34" charset="0"/>
              </a:rPr>
              <a:t>DOE’s program is an element of the  U.S. Global Change Research Program.</a:t>
            </a:r>
          </a:p>
          <a:p>
            <a:pPr algn="l">
              <a:spcBef>
                <a:spcPct val="50000"/>
              </a:spcBef>
            </a:pPr>
            <a:r>
              <a:rPr lang="en-US" sz="1400" b="0">
                <a:solidFill>
                  <a:srgbClr val="000000"/>
                </a:solidFill>
                <a:effectLst/>
                <a:latin typeface="Arial Narrow" pitchFamily="34" charset="0"/>
              </a:rPr>
              <a:t>DOE’s program is designed to make full use of the computing capabilities provided by computers capable of 10 to 100 teraflops.</a:t>
            </a:r>
          </a:p>
          <a:p>
            <a:pPr algn="l">
              <a:spcBef>
                <a:spcPct val="50000"/>
              </a:spcBef>
            </a:pPr>
            <a:r>
              <a:rPr lang="en-US" sz="1400" b="0">
                <a:solidFill>
                  <a:srgbClr val="000000"/>
                </a:solidFill>
                <a:effectLst/>
                <a:latin typeface="Arial Narrow" pitchFamily="34" charset="0"/>
              </a:rPr>
              <a:t>The new program will provide greater certainty in predictions of future climates at both global and regional scales.  It will also provide detailed information on the effects of climate change, including many not now possible, </a:t>
            </a:r>
            <a:r>
              <a:rPr lang="en-US" sz="1400" b="0" i="1">
                <a:solidFill>
                  <a:srgbClr val="000000"/>
                </a:solidFill>
                <a:effectLst/>
                <a:latin typeface="Arial Narrow" pitchFamily="34" charset="0"/>
              </a:rPr>
              <a:t>e.g.</a:t>
            </a:r>
            <a:r>
              <a:rPr lang="en-US" sz="1400" b="0">
                <a:solidFill>
                  <a:srgbClr val="000000"/>
                </a:solidFill>
                <a:effectLst/>
                <a:latin typeface="Arial Narrow" pitchFamily="34" charset="0"/>
              </a:rPr>
              <a:t>, changes in topical storm frequency.</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3272</TotalTime>
  <Words>3314</Words>
  <Application>Microsoft Office PowerPoint</Application>
  <PresentationFormat>On-screen Show (4:3)</PresentationFormat>
  <Paragraphs>540</Paragraphs>
  <Slides>37</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Office Theme</vt:lpstr>
      <vt:lpstr>Document</vt:lpstr>
      <vt:lpstr>Clip</vt:lpstr>
      <vt:lpstr>Slide 1</vt:lpstr>
      <vt:lpstr>Slide 2</vt:lpstr>
      <vt:lpstr>The World Before SciDAC  The Scientific Simulation Initiative (SSI) (submitted to Congress February 1999)   </vt:lpstr>
      <vt:lpstr>SSI:  The FY 2000 Senate Report May 27, 1999</vt:lpstr>
      <vt:lpstr>SSI:  The FY 2000 House Report July 23, 1999</vt:lpstr>
      <vt:lpstr>SSI:  The FY 2000 Conference Report September 27, 1999</vt:lpstr>
      <vt:lpstr>And then there was SciDAC</vt:lpstr>
      <vt:lpstr>SciDAC Goals (2001)</vt:lpstr>
      <vt:lpstr>Slide 9</vt:lpstr>
      <vt:lpstr>Slide 10</vt:lpstr>
      <vt:lpstr>Slide 11</vt:lpstr>
      <vt:lpstr>Slide 12</vt:lpstr>
      <vt:lpstr>Slide 13</vt:lpstr>
      <vt:lpstr>Progress in Computational Science Molecular Calculations</vt:lpstr>
      <vt:lpstr>Slide 15</vt:lpstr>
      <vt:lpstr>Peak Performance and Real Performance Diverging</vt:lpstr>
      <vt:lpstr>Slide 17</vt:lpstr>
      <vt:lpstr>Slide 18</vt:lpstr>
      <vt:lpstr>Slide 19</vt:lpstr>
      <vt:lpstr>Slide 20</vt:lpstr>
      <vt:lpstr>The Campaign for SciDAC (~20 Hill contacts, mostly personal visits in 2 months)</vt:lpstr>
      <vt:lpstr>SciDAC in One Page</vt:lpstr>
      <vt:lpstr>Slide 23</vt:lpstr>
      <vt:lpstr>The FY 2001 Outcome Conference Report: October 18, 2000</vt:lpstr>
      <vt:lpstr>The FY 2001 Outcome</vt:lpstr>
      <vt:lpstr>But the joy was short lived, because …</vt:lpstr>
      <vt:lpstr>Slide 27</vt:lpstr>
      <vt:lpstr>SciDAC1 Successes  </vt:lpstr>
      <vt:lpstr>Slide 29</vt:lpstr>
      <vt:lpstr>Slide 30</vt:lpstr>
      <vt:lpstr>Slide 31</vt:lpstr>
      <vt:lpstr>Slide 32</vt:lpstr>
      <vt:lpstr>Slide 33</vt:lpstr>
      <vt:lpstr>Slide 34</vt:lpstr>
      <vt:lpstr>Nature Publishes First Bioimaging Results from the LCLS The World’s First Hard X-ray Laser</vt:lpstr>
      <vt:lpstr> Femtosecond X-ray Protein Nanocrystallography</vt:lpstr>
      <vt:lpstr> Femtosecond X-ray Protein Nanocrystallography</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Department of Energy</cp:lastModifiedBy>
  <cp:revision>439</cp:revision>
  <dcterms:created xsi:type="dcterms:W3CDTF">2009-10-19T15:58:14Z</dcterms:created>
  <dcterms:modified xsi:type="dcterms:W3CDTF">2011-07-11T18:24:53Z</dcterms:modified>
</cp:coreProperties>
</file>