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270" r:id="rId3"/>
    <p:sldId id="298" r:id="rId4"/>
    <p:sldId id="278" r:id="rId5"/>
    <p:sldId id="293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94" r:id="rId14"/>
    <p:sldId id="295" r:id="rId15"/>
    <p:sldId id="262" r:id="rId16"/>
    <p:sldId id="274" r:id="rId17"/>
    <p:sldId id="276" r:id="rId18"/>
    <p:sldId id="302" r:id="rId19"/>
    <p:sldId id="271" r:id="rId20"/>
    <p:sldId id="272" r:id="rId21"/>
    <p:sldId id="296" r:id="rId22"/>
    <p:sldId id="299" r:id="rId23"/>
    <p:sldId id="297" r:id="rId24"/>
    <p:sldId id="265" r:id="rId25"/>
    <p:sldId id="266" r:id="rId26"/>
    <p:sldId id="267" r:id="rId27"/>
    <p:sldId id="279" r:id="rId28"/>
    <p:sldId id="280" r:id="rId29"/>
    <p:sldId id="268" r:id="rId30"/>
    <p:sldId id="301" r:id="rId31"/>
    <p:sldId id="269" r:id="rId32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FF0000"/>
    <a:srgbClr val="FBF9B7"/>
    <a:srgbClr val="0033CC"/>
    <a:srgbClr val="FFFF00"/>
    <a:srgbClr val="0B6F0B"/>
    <a:srgbClr val="FFFF66"/>
    <a:srgbClr val="FCFBCC"/>
    <a:srgbClr val="FAF89E"/>
    <a:srgbClr val="006600"/>
    <a:srgbClr val="6699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21" autoAdjust="0"/>
    <p:restoredTop sz="61482" autoAdjust="0"/>
  </p:normalViewPr>
  <p:slideViewPr>
    <p:cSldViewPr snapToGrid="0" showGuides="1">
      <p:cViewPr varScale="1">
        <p:scale>
          <a:sx n="73" d="100"/>
          <a:sy n="73" d="100"/>
        </p:scale>
        <p:origin x="-276" y="-108"/>
      </p:cViewPr>
      <p:guideLst>
        <p:guide orient="horz" pos="319"/>
        <p:guide pos="287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3042"/>
    </p:cViewPr>
  </p:sorterViewPr>
  <p:notesViewPr>
    <p:cSldViewPr snapToGrid="0" showGuides="1">
      <p:cViewPr varScale="1">
        <p:scale>
          <a:sx n="93" d="100"/>
          <a:sy n="93" d="100"/>
        </p:scale>
        <p:origin x="-2934" y="-96"/>
      </p:cViewPr>
      <p:guideLst>
        <p:guide orient="horz" pos="2928"/>
        <p:guide pos="220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Documents%20and%20Settings\dividan\My%20Documents\Pie%20Charts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plotArea>
      <c:layout/>
      <c:pieChart>
        <c:varyColors val="1"/>
        <c:ser>
          <c:idx val="0"/>
          <c:order val="0"/>
          <c:explosion val="2"/>
          <c:dPt>
            <c:idx val="0"/>
            <c:spPr>
              <a:solidFill>
                <a:srgbClr val="C00000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1"/>
            <c:spPr>
              <a:solidFill>
                <a:srgbClr val="0B21F3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2"/>
            <c:spPr>
              <a:solidFill>
                <a:srgbClr val="5960E9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3"/>
            <c:spPr>
              <a:solidFill>
                <a:srgbClr val="9490E2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4"/>
            <c:spPr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ysClr val="windowText" lastClr="000000"/>
                </a:solidFill>
              </a:ln>
            </c:spPr>
          </c:dPt>
          <c:cat>
            <c:strRef>
              <c:f>Sheet1!$H$136:$H$140</c:f>
              <c:strCache>
                <c:ptCount val="5"/>
                <c:pt idx="0">
                  <c:v>Research</c:v>
                </c:pt>
                <c:pt idx="1">
                  <c:v>Facility Operations</c:v>
                </c:pt>
                <c:pt idx="2">
                  <c:v>Facility Construction</c:v>
                </c:pt>
                <c:pt idx="3">
                  <c:v>Major Items of Equipment</c:v>
                </c:pt>
                <c:pt idx="4">
                  <c:v>All Other</c:v>
                </c:pt>
              </c:strCache>
            </c:strRef>
          </c:cat>
          <c:val>
            <c:numRef>
              <c:f>Sheet1!$I$136:$I$140</c:f>
              <c:numCache>
                <c:formatCode>_("$"* #,##0_);_("$"* \(#,##0\);_("$"* "-"??_);_(@_)</c:formatCode>
                <c:ptCount val="5"/>
                <c:pt idx="0">
                  <c:v>2183513</c:v>
                </c:pt>
                <c:pt idx="1">
                  <c:v>1825836</c:v>
                </c:pt>
                <c:pt idx="2">
                  <c:v>321955</c:v>
                </c:pt>
                <c:pt idx="3">
                  <c:v>258870</c:v>
                </c:pt>
                <c:pt idx="4">
                  <c:v>429826</c:v>
                </c:pt>
              </c:numCache>
            </c:numRef>
          </c:val>
        </c:ser>
        <c:firstSliceAng val="0"/>
      </c:pieChart>
    </c:plotArea>
    <c:plotVisOnly val="1"/>
  </c:chart>
  <c:externalData r:id="rId2"/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0.17665</cdr:x>
      <cdr:y>0.26434</cdr:y>
    </cdr:from>
    <cdr:to>
      <cdr:x>0.26295</cdr:x>
      <cdr:y>0.30502</cdr:y>
    </cdr:to>
    <cdr:sp macro="" textlink="">
      <cdr:nvSpPr>
        <cdr:cNvPr id="2" name="AutoShape 24"/>
        <cdr:cNvSpPr>
          <a:spLocks xmlns:a="http://schemas.openxmlformats.org/drawingml/2006/main"/>
        </cdr:cNvSpPr>
      </cdr:nvSpPr>
      <cdr:spPr bwMode="auto">
        <a:xfrm xmlns:a="http://schemas.openxmlformats.org/drawingml/2006/main" rot="14326625" flipH="1">
          <a:off x="1475957" y="943655"/>
          <a:ext cx="178775" cy="614589"/>
        </a:xfrm>
        <a:prstGeom xmlns:a="http://schemas.openxmlformats.org/drawingml/2006/main" prst="rightBrace">
          <a:avLst>
            <a:gd name="adj1" fmla="val 35156"/>
            <a:gd name="adj2" fmla="val 63833"/>
          </a:avLst>
        </a:prstGeom>
        <a:noFill xmlns:a="http://schemas.openxmlformats.org/drawingml/2006/main"/>
        <a:ln xmlns:a="http://schemas.openxmlformats.org/drawingml/2006/main" w="9525">
          <a:solidFill>
            <a:sysClr val="window" lastClr="FFFFFF"/>
          </a:solidFill>
          <a:round/>
          <a:headEnd/>
          <a:tailEnd/>
        </a:ln>
      </cdr:spPr>
      <cdr:txBody>
        <a:bodyPr xmlns:a="http://schemas.openxmlformats.org/drawingml/2006/main" wrap="none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endParaRPr lang="en-US" dirty="0">
            <a:solidFill>
              <a:sysClr val="window" lastClr="FFFFFF"/>
            </a:solidFill>
          </a:endParaRPr>
        </a:p>
      </cdr:txBody>
    </cdr:sp>
  </cdr:relSizeAnchor>
  <cdr:relSizeAnchor xmlns:cdr="http://schemas.openxmlformats.org/drawingml/2006/chartDrawing">
    <cdr:from>
      <cdr:x>0.45978</cdr:x>
      <cdr:y>0.64086</cdr:y>
    </cdr:from>
    <cdr:to>
      <cdr:x>0.74288</cdr:x>
      <cdr:y>0.70625</cdr:y>
    </cdr:to>
    <cdr:cxnSp macro="">
      <cdr:nvCxnSpPr>
        <cdr:cNvPr id="3" name="Straight Connector 2"/>
        <cdr:cNvCxnSpPr/>
      </cdr:nvCxnSpPr>
      <cdr:spPr>
        <a:xfrm xmlns:a="http://schemas.openxmlformats.org/drawingml/2006/main" rot="13239498" flipH="1" flipV="1">
          <a:off x="3274322" y="2816067"/>
          <a:ext cx="2016125" cy="287337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 cap="flat" cmpd="sng" algn="ctr">
          <a:solidFill>
            <a:sysClr val="window" lastClr="FFFFFF"/>
          </a:solidFill>
          <a:prstDash val="dash"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5138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9" y="0"/>
            <a:ext cx="3038475" cy="465138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1DCF576A-B395-4BA3-973E-2655D899A55A}" type="datetimeFigureOut">
              <a:rPr lang="en-US" smtClean="0"/>
              <a:pPr/>
              <a:t>4/1/2012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5"/>
            <a:ext cx="3038475" cy="465138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9" y="8829675"/>
            <a:ext cx="3038475" cy="465138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A0D92419-4B5B-4C6E-854B-DA725B5B53F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3036888" cy="464980"/>
          </a:xfrm>
          <a:prstGeom prst="rect">
            <a:avLst/>
          </a:prstGeom>
        </p:spPr>
        <p:txBody>
          <a:bodyPr vert="horz" lIns="92395" tIns="46199" rIns="92395" bIns="4619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926" y="0"/>
            <a:ext cx="3036888" cy="464980"/>
          </a:xfrm>
          <a:prstGeom prst="rect">
            <a:avLst/>
          </a:prstGeom>
        </p:spPr>
        <p:txBody>
          <a:bodyPr vert="horz" lIns="92395" tIns="46199" rIns="92395" bIns="4619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8BFB6E3-E718-4ADF-8A24-8EDFEB6E0545}" type="datetimeFigureOut">
              <a:rPr lang="en-US"/>
              <a:pPr>
                <a:defRPr/>
              </a:pPr>
              <a:t>4/1/2012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45025" cy="3484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95" tIns="46199" rIns="92395" bIns="4619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7" y="4416512"/>
            <a:ext cx="5607050" cy="4183221"/>
          </a:xfrm>
          <a:prstGeom prst="rect">
            <a:avLst/>
          </a:prstGeom>
        </p:spPr>
        <p:txBody>
          <a:bodyPr vert="horz" lIns="92395" tIns="46199" rIns="92395" bIns="46199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8829824"/>
            <a:ext cx="3036888" cy="464980"/>
          </a:xfrm>
          <a:prstGeom prst="rect">
            <a:avLst/>
          </a:prstGeom>
        </p:spPr>
        <p:txBody>
          <a:bodyPr vert="horz" lIns="92395" tIns="46199" rIns="92395" bIns="4619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926" y="8829824"/>
            <a:ext cx="3036888" cy="464980"/>
          </a:xfrm>
          <a:prstGeom prst="rect">
            <a:avLst/>
          </a:prstGeom>
        </p:spPr>
        <p:txBody>
          <a:bodyPr vert="horz" lIns="92395" tIns="46199" rIns="92395" bIns="4619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9E21006-5B50-44E3-AEBF-5DCAA283C6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E21006-5B50-44E3-AEBF-5DCAA283C668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E21006-5B50-44E3-AEBF-5DCAA283C668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EC0F6-727A-4D49-904D-7DE6288AB043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3627B-2469-4A40-B103-A5C05B2FC0A3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1DF7A1-5830-4DD0-B533-CC8BB9AE064A}" type="slidenum">
              <a:rPr lang="en-US"/>
              <a:pPr/>
              <a:t>16</a:t>
            </a:fld>
            <a:endParaRPr lang="en-US"/>
          </a:p>
        </p:txBody>
      </p:sp>
      <p:sp>
        <p:nvSpPr>
          <p:cNvPr id="454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9788" cy="3487737"/>
          </a:xfrm>
          <a:ln/>
        </p:spPr>
      </p:sp>
      <p:sp>
        <p:nvSpPr>
          <p:cNvPr id="454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6" y="4414839"/>
            <a:ext cx="5607050" cy="418465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1DF7A1-5830-4DD0-B533-CC8BB9AE064A}" type="slidenum">
              <a:rPr lang="en-US"/>
              <a:pPr/>
              <a:t>17</a:t>
            </a:fld>
            <a:endParaRPr lang="en-US"/>
          </a:p>
        </p:txBody>
      </p:sp>
      <p:sp>
        <p:nvSpPr>
          <p:cNvPr id="454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9788" cy="3487737"/>
          </a:xfrm>
          <a:ln/>
        </p:spPr>
      </p:sp>
      <p:sp>
        <p:nvSpPr>
          <p:cNvPr id="454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6" y="4414839"/>
            <a:ext cx="5607050" cy="418465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E21006-5B50-44E3-AEBF-5DCAA283C668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04800" y="6248400"/>
            <a:ext cx="26670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5" name="Picture 8" descr="horizontal-logo-green-text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304800"/>
            <a:ext cx="53340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EA275D-5A49-48A8-817D-44C3EA0A3A2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3969"/>
            <a:ext cx="533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106636"/>
                </a:solidFill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DOE Review of EM Program and Project Organization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1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D9F0FF"/>
              </a:gs>
              <a:gs pos="100000">
                <a:srgbClr val="D6D6D8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/>
          <a:lstStyle/>
          <a:p>
            <a:pPr defTabSz="914608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EA275D-5A49-48A8-817D-44C3EA0A3A2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" y="866775"/>
            <a:ext cx="8410575" cy="52593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Office of Science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722FF3-B2FF-4B9D-A1FC-2641F0BD8C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455FD-F83C-4433-AE11-4D89943CC4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 New Employee Orientation</a:t>
            </a:r>
            <a:endParaRPr lang="en-US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29B34-169A-448E-ADA3-90215CC0E9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87088"/>
            <a:ext cx="9144000" cy="598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Insert Title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3969"/>
            <a:ext cx="533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106636"/>
                </a:solidFill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DOE Review of EM Program and Project Organization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3750" y="6353969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10663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EEA275D-5A49-48A8-817D-44C3EA0A3A2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9" r:id="rId2"/>
    <p:sldLayoutId id="2147483800" r:id="rId3"/>
    <p:sldLayoutId id="2147483802" r:id="rId4"/>
    <p:sldLayoutId id="2147483803" r:id="rId5"/>
    <p:sldLayoutId id="2147483804" r:id="rId6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kern="1200" baseline="0">
          <a:solidFill>
            <a:srgbClr val="106636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rgbClr val="146737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cience.energy.gov/sc-2/presentations-and-testimony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science.energy.gov/leaving-office-of-science/?external_url=http://www.pnl.gov/&amp;external_title=" TargetMode="External"/><Relationship Id="rId13" Type="http://schemas.openxmlformats.org/officeDocument/2006/relationships/image" Target="../media/image11.jpeg"/><Relationship Id="rId18" Type="http://schemas.openxmlformats.org/officeDocument/2006/relationships/hyperlink" Target="http://science.energy.gov/leaving-office-of-science/?external_url=http://www.pppl.gov/&amp;external_title=" TargetMode="External"/><Relationship Id="rId3" Type="http://schemas.openxmlformats.org/officeDocument/2006/relationships/image" Target="../media/image6.png"/><Relationship Id="rId21" Type="http://schemas.openxmlformats.org/officeDocument/2006/relationships/image" Target="../media/image15.jpeg"/><Relationship Id="rId7" Type="http://schemas.openxmlformats.org/officeDocument/2006/relationships/image" Target="../media/image8.jpeg"/><Relationship Id="rId12" Type="http://schemas.openxmlformats.org/officeDocument/2006/relationships/hyperlink" Target="http://science.energy.gov/leaving-office-of-science/?external_url=http://www.fnal.gov/&amp;external_title=" TargetMode="External"/><Relationship Id="rId1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6" Type="http://schemas.openxmlformats.org/officeDocument/2006/relationships/hyperlink" Target="http://science.energy.gov/leaving-office-of-science/?external_url=http://www.bnl.gov/world/&amp;external_title=" TargetMode="External"/><Relationship Id="rId20" Type="http://schemas.openxmlformats.org/officeDocument/2006/relationships/hyperlink" Target="http://science.energy.gov/leaving-office-of-science/?external_url=http://www.jlab.org/&amp;external_title=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science.energy.gov/leaving-office-of-science/?external_url=http://www.slac.stanford.edu/&amp;external_title=" TargetMode="External"/><Relationship Id="rId11" Type="http://schemas.openxmlformats.org/officeDocument/2006/relationships/image" Target="../media/image10.jpeg"/><Relationship Id="rId5" Type="http://schemas.openxmlformats.org/officeDocument/2006/relationships/image" Target="../media/image7.jpeg"/><Relationship Id="rId15" Type="http://schemas.openxmlformats.org/officeDocument/2006/relationships/image" Target="../media/image12.jpeg"/><Relationship Id="rId23" Type="http://schemas.openxmlformats.org/officeDocument/2006/relationships/image" Target="../media/image16.jpeg"/><Relationship Id="rId10" Type="http://schemas.openxmlformats.org/officeDocument/2006/relationships/hyperlink" Target="http://science.energy.gov/leaving-office-of-science/?external_url=http://www.ameslab.gov/&amp;external_title=" TargetMode="External"/><Relationship Id="rId19" Type="http://schemas.openxmlformats.org/officeDocument/2006/relationships/image" Target="../media/image14.jpeg"/><Relationship Id="rId4" Type="http://schemas.openxmlformats.org/officeDocument/2006/relationships/hyperlink" Target="http://science.energy.gov/leaving-office-of-science/?external_url=http://www.lbl.gov/&amp;external_title=" TargetMode="External"/><Relationship Id="rId9" Type="http://schemas.openxmlformats.org/officeDocument/2006/relationships/image" Target="../media/image9.jpeg"/><Relationship Id="rId14" Type="http://schemas.openxmlformats.org/officeDocument/2006/relationships/hyperlink" Target="http://science.energy.gov/leaving-office-of-science/?external_url=http://www.anl.gov/&amp;external_title=" TargetMode="External"/><Relationship Id="rId22" Type="http://schemas.openxmlformats.org/officeDocument/2006/relationships/hyperlink" Target="http://science.energy.gov/leaving-office-of-science/?external_url=http://www.ornl.gov/&amp;external_title=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4294967295"/>
          </p:nvPr>
        </p:nvSpPr>
        <p:spPr>
          <a:xfrm>
            <a:off x="1373188" y="3982983"/>
            <a:ext cx="6400800" cy="590931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2012 DOE Project Management Workshop</a:t>
            </a:r>
          </a:p>
          <a:p>
            <a:pPr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April 4, 2012</a:t>
            </a:r>
          </a:p>
        </p:txBody>
      </p:sp>
      <p:sp useBgFill="1">
        <p:nvSpPr>
          <p:cNvPr id="3075" name="Title 3"/>
          <p:cNvSpPr>
            <a:spLocks noGrp="1"/>
          </p:cNvSpPr>
          <p:nvPr>
            <p:ph type="title" idx="4294967295"/>
          </p:nvPr>
        </p:nvSpPr>
        <p:spPr>
          <a:xfrm>
            <a:off x="0" y="2105448"/>
            <a:ext cx="8978900" cy="1195199"/>
          </a:xfr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hangingPunct="1">
              <a:lnSpc>
                <a:spcPts val="4320"/>
              </a:lnSpc>
              <a:defRPr/>
            </a:pPr>
            <a:r>
              <a:rPr lang="en-US" sz="3600" b="1" spc="50" dirty="0" smtClean="0">
                <a:ln w="11430"/>
                <a:solidFill>
                  <a:srgbClr val="0B6F0B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Program/Project Management in</a:t>
            </a:r>
            <a:br>
              <a:rPr lang="en-US" sz="3600" b="1" spc="50" dirty="0" smtClean="0">
                <a:ln w="11430"/>
                <a:solidFill>
                  <a:srgbClr val="0B6F0B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</a:br>
            <a:r>
              <a:rPr lang="en-US" sz="3600" b="1" spc="50" dirty="0" smtClean="0">
                <a:ln w="11430"/>
                <a:solidFill>
                  <a:srgbClr val="0B6F0B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DOE’s Office of Science</a:t>
            </a:r>
            <a:endParaRPr lang="en-US" sz="3600" b="1" i="1" spc="50" dirty="0" smtClean="0">
              <a:ln w="11430"/>
              <a:solidFill>
                <a:srgbClr val="0B6F0B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677449" y="5851571"/>
            <a:ext cx="7792278" cy="100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en-US" dirty="0">
                <a:latin typeface="+mn-lt"/>
                <a:cs typeface="Arial" charset="0"/>
              </a:rPr>
              <a:t>Dr. Patricia M. Dehmer</a:t>
            </a:r>
            <a:br>
              <a:rPr lang="en-US" dirty="0">
                <a:latin typeface="+mn-lt"/>
                <a:cs typeface="Arial" charset="0"/>
              </a:rPr>
            </a:br>
            <a:r>
              <a:rPr lang="en-US" dirty="0">
                <a:latin typeface="+mn-lt"/>
                <a:cs typeface="Arial" charset="0"/>
              </a:rPr>
              <a:t>Deputy Director for Science Programs</a:t>
            </a:r>
          </a:p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en-US" dirty="0">
                <a:latin typeface="+mn-lt"/>
                <a:cs typeface="Arial" charset="0"/>
              </a:rPr>
              <a:t>Office of Science, U.S. Department of </a:t>
            </a:r>
            <a:r>
              <a:rPr lang="en-US" dirty="0" smtClean="0">
                <a:latin typeface="+mn-lt"/>
                <a:cs typeface="Arial" charset="0"/>
              </a:rPr>
              <a:t>Energy</a:t>
            </a:r>
          </a:p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en-US" sz="1200" dirty="0" smtClean="0">
                <a:latin typeface="+mn-lt"/>
                <a:cs typeface="Arial" charset="0"/>
                <a:hlinkClick r:id="rId2"/>
              </a:rPr>
              <a:t>http://www.science.energy.gov/sc-2/presentations-and-testimony/</a:t>
            </a:r>
            <a:r>
              <a:rPr lang="en-US" sz="1200" dirty="0" smtClean="0">
                <a:latin typeface="+mn-lt"/>
                <a:cs typeface="Arial" charset="0"/>
              </a:rPr>
              <a:t> </a:t>
            </a:r>
            <a:endParaRPr lang="en-US" dirty="0">
              <a:latin typeface="+mn-lt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Prototype to (Big Time) Reality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EA275D-5A49-48A8-817D-44C3EA0A3A2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686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2133600"/>
            <a:ext cx="5203641" cy="399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914400"/>
            <a:ext cx="4608575" cy="3657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5029200" y="838200"/>
            <a:ext cx="375920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Lawrence’s calutrons were built at industrial scale at the Oak Ridge Y-12 complex to yield usable quantities of uranium 235.</a:t>
            </a:r>
          </a:p>
        </p:txBody>
      </p:sp>
      <p:grpSp>
        <p:nvGrpSpPr>
          <p:cNvPr id="5" name="Group 9"/>
          <p:cNvGrpSpPr/>
          <p:nvPr/>
        </p:nvGrpSpPr>
        <p:grpSpPr>
          <a:xfrm>
            <a:off x="352944" y="3962399"/>
            <a:ext cx="3228456" cy="2119542"/>
            <a:chOff x="352944" y="3962399"/>
            <a:chExt cx="3228456" cy="2119542"/>
          </a:xfrm>
        </p:grpSpPr>
        <p:pic>
          <p:nvPicPr>
            <p:cNvPr id="82946" name="Picture 2" descr="File:Little boy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1000" y="3962399"/>
              <a:ext cx="3200400" cy="2103251"/>
            </a:xfrm>
            <a:prstGeom prst="rect">
              <a:avLst/>
            </a:prstGeom>
            <a:ln w="38100" cap="sq">
              <a:solidFill>
                <a:schemeClr val="accent2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352944" y="5681831"/>
              <a:ext cx="1447800" cy="40011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“Little Boy”</a:t>
              </a:r>
              <a:endParaRPr lang="en-US" sz="2000" dirty="0"/>
            </a:p>
          </p:txBody>
        </p:sp>
      </p:grpSp>
      <p:sp>
        <p:nvSpPr>
          <p:cNvPr id="12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24200" y="6353969"/>
            <a:ext cx="533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rgbClr val="106636"/>
                </a:solidFill>
                <a:latin typeface="Arial" pitchFamily="34" charset="0"/>
                <a:cs typeface="Arial" pitchFamily="34" charset="0"/>
              </a:rPr>
              <a:t>DOE 2012 Project Management Workshop</a:t>
            </a:r>
            <a:endParaRPr lang="en-US" sz="1100" dirty="0">
              <a:solidFill>
                <a:srgbClr val="106636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Transition from Wartime to Peacetime Research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EA275D-5A49-48A8-817D-44C3EA0A3A2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6656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4133" y="866775"/>
            <a:ext cx="6967158" cy="525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247521" y="5746596"/>
            <a:ext cx="3927358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106636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106636"/>
                </a:solidFill>
              </a:rPr>
              <a:t>184-inch cyclotron, &gt; 100 </a:t>
            </a:r>
            <a:r>
              <a:rPr lang="en-US" dirty="0" err="1" smtClean="0">
                <a:solidFill>
                  <a:srgbClr val="106636"/>
                </a:solidFill>
              </a:rPr>
              <a:t>MeV</a:t>
            </a:r>
            <a:r>
              <a:rPr lang="en-US" dirty="0" smtClean="0">
                <a:solidFill>
                  <a:srgbClr val="106636"/>
                </a:solidFill>
              </a:rPr>
              <a:t>, 1946</a:t>
            </a:r>
            <a:endParaRPr lang="en-US" dirty="0">
              <a:solidFill>
                <a:srgbClr val="10663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05600" y="1066800"/>
            <a:ext cx="2209800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4,000 ton magnet</a:t>
            </a:r>
            <a:endParaRPr lang="en-US" sz="2000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24200" y="6353969"/>
            <a:ext cx="533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rgbClr val="106636"/>
                </a:solidFill>
                <a:latin typeface="Arial" pitchFamily="34" charset="0"/>
                <a:cs typeface="Arial" pitchFamily="34" charset="0"/>
              </a:rPr>
              <a:t>DOE 2012 Project Management Workshop</a:t>
            </a:r>
            <a:endParaRPr lang="en-US" sz="1100" dirty="0">
              <a:solidFill>
                <a:srgbClr val="106636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National Laboratory is Born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EA275D-5A49-48A8-817D-44C3EA0A3A2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665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072" y="866775"/>
            <a:ext cx="8197281" cy="525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24200" y="6353969"/>
            <a:ext cx="533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rgbClr val="106636"/>
                </a:solidFill>
                <a:latin typeface="Arial" pitchFamily="34" charset="0"/>
                <a:cs typeface="Arial" pitchFamily="34" charset="0"/>
              </a:rPr>
              <a:t>DOE 2012 Project Management Workshop</a:t>
            </a:r>
            <a:endParaRPr lang="en-US" sz="1100" dirty="0">
              <a:solidFill>
                <a:srgbClr val="106636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85000"/>
              </a:lnSpc>
            </a:pPr>
            <a:r>
              <a:rPr lang="en-US" dirty="0" smtClean="0"/>
              <a:t>This building was later expanded to house </a:t>
            </a:r>
            <a:br>
              <a:rPr lang="en-US" dirty="0" smtClean="0"/>
            </a:br>
            <a:r>
              <a:rPr lang="en-US" dirty="0" smtClean="0"/>
              <a:t>the Advanced Light Source, an SC User Facility,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EA275D-5A49-48A8-817D-44C3EA0A3A2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24200" y="6353969"/>
            <a:ext cx="533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rgbClr val="106636"/>
                </a:solidFill>
                <a:latin typeface="Arial" pitchFamily="34" charset="0"/>
                <a:cs typeface="Arial" pitchFamily="34" charset="0"/>
              </a:rPr>
              <a:t>DOE 2012 Project Management Workshop</a:t>
            </a:r>
            <a:endParaRPr lang="en-US" sz="1100" dirty="0">
              <a:solidFill>
                <a:srgbClr val="10663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795" y="863600"/>
            <a:ext cx="7902535" cy="527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which now takes1</a:t>
            </a:r>
            <a:r>
              <a:rPr lang="en-US" baseline="30000" dirty="0" smtClean="0"/>
              <a:t>st</a:t>
            </a:r>
            <a:r>
              <a:rPr lang="en-US" dirty="0" smtClean="0"/>
              <a:t> Prize for best view.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EA275D-5A49-48A8-817D-44C3EA0A3A2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24200" y="6353969"/>
            <a:ext cx="533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rgbClr val="106636"/>
                </a:solidFill>
                <a:latin typeface="Arial" pitchFamily="34" charset="0"/>
                <a:cs typeface="Arial" pitchFamily="34" charset="0"/>
              </a:rPr>
              <a:t>DOE 2012 Project Management Workshop</a:t>
            </a:r>
            <a:endParaRPr lang="en-US" sz="1100" dirty="0">
              <a:solidFill>
                <a:srgbClr val="10663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ALSBayBridge.jpg"/>
          <p:cNvPicPr>
            <a:picLocks noChangeAspect="1"/>
          </p:cNvPicPr>
          <p:nvPr/>
        </p:nvPicPr>
        <p:blipFill>
          <a:blip r:embed="rId2" cstate="print"/>
          <a:srcRect t="10886"/>
          <a:stretch>
            <a:fillRect/>
          </a:stretch>
        </p:blipFill>
        <p:spPr>
          <a:xfrm>
            <a:off x="0" y="763123"/>
            <a:ext cx="9144000" cy="5475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cs typeface="Arial" charset="0"/>
              </a:rPr>
              <a:t>Research and Facilities in the Office of Science</a:t>
            </a: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9DE7923-09E4-41C2-83EA-D1A09CA1BB7E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graphicFrame>
        <p:nvGraphicFramePr>
          <p:cNvPr id="4" name="Chart 3"/>
          <p:cNvGraphicFramePr/>
          <p:nvPr/>
        </p:nvGraphicFramePr>
        <p:xfrm>
          <a:off x="889000" y="1397000"/>
          <a:ext cx="7121525" cy="439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6540434" y="3200400"/>
            <a:ext cx="2618024" cy="89255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Research</a:t>
            </a:r>
          </a:p>
          <a:p>
            <a:pPr algn="ctr" eaLnBrk="0" hangingPunct="0"/>
            <a:r>
              <a:rPr lang="en-US" sz="1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(About 1/3 of the research </a:t>
            </a:r>
            <a:br>
              <a:rPr lang="en-US" sz="1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is sited at universities)</a:t>
            </a: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419100" y="4572000"/>
            <a:ext cx="23086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Facility Operations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14300" y="2514600"/>
            <a:ext cx="249459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Facility Construction</a:t>
            </a: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-14042" y="1676400"/>
            <a:ext cx="31021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Major Items of </a:t>
            </a:r>
            <a:r>
              <a:rPr lang="en-US" sz="20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Equipment</a:t>
            </a:r>
            <a:endParaRPr lang="en-US" sz="200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2979872" y="1219200"/>
            <a:ext cx="118173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All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Other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6340162" y="1134057"/>
            <a:ext cx="1764406" cy="369332"/>
          </a:xfrm>
          <a:prstGeom prst="rect">
            <a:avLst/>
          </a:prstGeom>
          <a:solidFill>
            <a:srgbClr val="FBF9B7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dirty="0" smtClean="0">
                <a:latin typeface="Arial" pitchFamily="34" charset="0"/>
                <a:cs typeface="Arial" pitchFamily="34" charset="0"/>
              </a:rPr>
              <a:t>Funding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= $5B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 Box 23"/>
          <p:cNvSpPr txBox="1">
            <a:spLocks noChangeArrowheads="1"/>
          </p:cNvSpPr>
          <p:nvPr/>
        </p:nvSpPr>
        <p:spPr bwMode="auto">
          <a:xfrm>
            <a:off x="5334001" y="5486400"/>
            <a:ext cx="3289299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Energy Frontier Research Centers, Energy Innovation Hubs, </a:t>
            </a:r>
            <a:r>
              <a:rPr lang="en-US" sz="14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Bioenergy</a:t>
            </a:r>
            <a:r>
              <a:rPr lang="en-US" sz="1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Research Centers</a:t>
            </a:r>
            <a:endParaRPr lang="en-US" sz="1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AutoShape 24"/>
          <p:cNvSpPr>
            <a:spLocks/>
          </p:cNvSpPr>
          <p:nvPr/>
        </p:nvSpPr>
        <p:spPr bwMode="auto">
          <a:xfrm rot="14326625" flipH="1">
            <a:off x="5597151" y="5077954"/>
            <a:ext cx="178775" cy="614589"/>
          </a:xfrm>
          <a:prstGeom prst="rightBrace">
            <a:avLst>
              <a:gd name="adj1" fmla="val 35156"/>
              <a:gd name="adj2" fmla="val 63833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687913" y="2302654"/>
            <a:ext cx="173864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ts val="2000"/>
              </a:lnSpc>
              <a:spcAft>
                <a:spcPts val="1800"/>
              </a:spcAft>
              <a:buClr>
                <a:schemeClr val="bg1"/>
              </a:buClr>
            </a:pPr>
            <a:r>
              <a:rPr lang="en-US" sz="1400" dirty="0" smtClean="0">
                <a:solidFill>
                  <a:schemeClr val="bg1"/>
                </a:solidFill>
                <a:cs typeface="Arial" pitchFamily="34" charset="0"/>
              </a:rPr>
              <a:t>Support for </a:t>
            </a:r>
            <a:r>
              <a:rPr lang="en-US" dirty="0" smtClean="0">
                <a:solidFill>
                  <a:schemeClr val="bg1"/>
                </a:solidFill>
                <a:cs typeface="Arial" pitchFamily="34" charset="0"/>
              </a:rPr>
              <a:t>25,000 </a:t>
            </a:r>
            <a:r>
              <a:rPr lang="en-US" sz="1400" dirty="0" smtClean="0">
                <a:solidFill>
                  <a:schemeClr val="bg1"/>
                </a:solidFill>
                <a:cs typeface="Arial" pitchFamily="34" charset="0"/>
              </a:rPr>
              <a:t>Ph.D.s, grad students, undergrads, engineers, and support staff</a:t>
            </a:r>
            <a:endParaRPr lang="en-US" sz="1400" dirty="0" smtClean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640169" y="3667814"/>
            <a:ext cx="2034865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5" lvl="1" indent="-15875" defTabSz="914608">
              <a:lnSpc>
                <a:spcPts val="2000"/>
              </a:lnSpc>
              <a:spcAft>
                <a:spcPts val="1200"/>
              </a:spcAft>
              <a:buClr>
                <a:schemeClr val="bg1"/>
              </a:buClr>
            </a:pPr>
            <a:r>
              <a:rPr lang="en-US" sz="1400" dirty="0" smtClean="0">
                <a:solidFill>
                  <a:schemeClr val="bg1"/>
                </a:solidFill>
                <a:cs typeface="Arial" pitchFamily="34" charset="0"/>
              </a:rPr>
              <a:t>The world’s largest collection of  scientific user facilities with over </a:t>
            </a:r>
            <a:r>
              <a:rPr lang="en-US" dirty="0" smtClean="0">
                <a:solidFill>
                  <a:schemeClr val="bg1"/>
                </a:solidFill>
                <a:cs typeface="Arial" pitchFamily="34" charset="0"/>
              </a:rPr>
              <a:t>26,000</a:t>
            </a:r>
            <a:r>
              <a:rPr lang="en-US" sz="1400" dirty="0" smtClean="0">
                <a:solidFill>
                  <a:schemeClr val="bg1"/>
                </a:solidFill>
                <a:cs typeface="Arial" pitchFamily="34" charset="0"/>
              </a:rPr>
              <a:t> users /yr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124200" y="6353969"/>
            <a:ext cx="5334000" cy="3651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 pitchFamily="34" charset="0"/>
              </a:rPr>
              <a:t>DOE 2012 Project Management Workshop</a:t>
            </a:r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www.arm.gov/images/cms/nsa-walter-low.jpg"/>
          <p:cNvPicPr>
            <a:picLocks noChangeAspect="1" noChangeArrowheads="1"/>
          </p:cNvPicPr>
          <p:nvPr/>
        </p:nvPicPr>
        <p:blipFill>
          <a:blip r:embed="rId3" cstate="print"/>
          <a:srcRect r="17837" b="9110"/>
          <a:stretch>
            <a:fillRect/>
          </a:stretch>
        </p:blipFill>
        <p:spPr bwMode="auto">
          <a:xfrm>
            <a:off x="3332738" y="838071"/>
            <a:ext cx="2838450" cy="1941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12" name="Picture 11" descr="hopper_small.jpg"/>
          <p:cNvPicPr>
            <a:picLocks noChangeAspect="1"/>
          </p:cNvPicPr>
          <p:nvPr/>
        </p:nvPicPr>
        <p:blipFill>
          <a:blip r:embed="rId4" cstate="print"/>
          <a:srcRect l="9492"/>
          <a:stretch>
            <a:fillRect/>
          </a:stretch>
        </p:blipFill>
        <p:spPr>
          <a:xfrm>
            <a:off x="3332737" y="2718796"/>
            <a:ext cx="3744913" cy="222150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0" y="134673"/>
            <a:ext cx="9147176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ct val="80000"/>
              </a:lnSpc>
              <a:defRPr/>
            </a:pPr>
            <a:r>
              <a:rPr lang="en-US" sz="2400" dirty="0" smtClean="0">
                <a:solidFill>
                  <a:srgbClr val="106636"/>
                </a:solidFill>
                <a:cs typeface="Arial" charset="0"/>
              </a:rPr>
              <a:t>Some of the 32 Office of Science User Facilities</a:t>
            </a:r>
            <a:br>
              <a:rPr lang="en-US" sz="2400" dirty="0" smtClean="0">
                <a:solidFill>
                  <a:srgbClr val="106636"/>
                </a:solidFill>
                <a:cs typeface="Arial" charset="0"/>
              </a:rPr>
            </a:br>
            <a:endParaRPr lang="en-US" sz="2400" dirty="0" smtClean="0">
              <a:solidFill>
                <a:srgbClr val="106636"/>
              </a:solidFill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7800" y="1444996"/>
            <a:ext cx="2895601" cy="4057521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pPr marL="168275" indent="-168275">
              <a:spcAft>
                <a:spcPts val="1000"/>
              </a:spcAft>
              <a:buFont typeface="Wingdings" pitchFamily="2" charset="2"/>
              <a:buChar char="§"/>
            </a:pPr>
            <a:r>
              <a:rPr lang="en-US" dirty="0" smtClean="0"/>
              <a:t>Open access</a:t>
            </a:r>
          </a:p>
          <a:p>
            <a:pPr marL="168275" indent="-168275">
              <a:spcAft>
                <a:spcPts val="1000"/>
              </a:spcAft>
              <a:buFont typeface="Wingdings" pitchFamily="2" charset="2"/>
              <a:buChar char="§"/>
            </a:pPr>
            <a:r>
              <a:rPr lang="en-US" dirty="0" smtClean="0"/>
              <a:t>Allocation determined through peer review of research proposals</a:t>
            </a:r>
          </a:p>
          <a:p>
            <a:pPr marL="168275" indent="-168275">
              <a:spcAft>
                <a:spcPts val="1000"/>
              </a:spcAft>
              <a:buFont typeface="Wingdings" pitchFamily="2" charset="2"/>
              <a:buChar char="§"/>
            </a:pPr>
            <a:r>
              <a:rPr lang="en-US" dirty="0" smtClean="0"/>
              <a:t>Free for non-proprietary work published in the open literature</a:t>
            </a:r>
          </a:p>
          <a:p>
            <a:pPr marL="168275" indent="-168275">
              <a:spcAft>
                <a:spcPts val="1000"/>
              </a:spcAft>
              <a:buFont typeface="Wingdings" pitchFamily="2" charset="2"/>
              <a:buChar char="§"/>
            </a:pPr>
            <a:r>
              <a:rPr lang="en-US" dirty="0" smtClean="0"/>
              <a:t>Full cost recovery for proprietary work</a:t>
            </a:r>
          </a:p>
          <a:p>
            <a:pPr marL="168275" indent="-168275">
              <a:spcAft>
                <a:spcPts val="1000"/>
              </a:spcAft>
              <a:buFont typeface="Wingdings" pitchFamily="2" charset="2"/>
              <a:buChar char="§"/>
            </a:pPr>
            <a:r>
              <a:rPr lang="en-US" dirty="0" smtClean="0"/>
              <a:t>Does not compete with private capability</a:t>
            </a:r>
          </a:p>
          <a:p>
            <a:pPr marL="168275" indent="-168275">
              <a:spcAft>
                <a:spcPts val="1000"/>
              </a:spcAft>
              <a:buFont typeface="Wingdings" pitchFamily="2" charset="2"/>
              <a:buChar char="§"/>
            </a:pPr>
            <a:r>
              <a:rPr lang="en-US" dirty="0" smtClean="0"/>
              <a:t>Formal user organization</a:t>
            </a:r>
            <a:endParaRPr lang="en-US" dirty="0"/>
          </a:p>
        </p:txBody>
      </p:sp>
      <p:pic>
        <p:nvPicPr>
          <p:cNvPr id="15" name="Picture 14" descr="CN2-21-99-STAR-3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3963" y="838071"/>
            <a:ext cx="2727694" cy="218162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101601" y="6336725"/>
            <a:ext cx="3035300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 smtClean="0"/>
              <a:t>ARM, North Slope of Alaska; STAR Detector at RHIC, BNL; NSTX, PPPL; APS, ANL; MINOS far detector, </a:t>
            </a:r>
            <a:r>
              <a:rPr lang="en-US" sz="800" b="1" dirty="0" err="1" smtClean="0"/>
              <a:t>U.Minn</a:t>
            </a:r>
            <a:r>
              <a:rPr lang="en-US" sz="800" b="1" dirty="0" smtClean="0"/>
              <a:t>/FNAL; NERSC Computing Center, LBNL</a:t>
            </a:r>
            <a:endParaRPr lang="en-US" sz="800" b="1" dirty="0">
              <a:latin typeface="Arial" charset="0"/>
            </a:endParaRPr>
          </a:p>
        </p:txBody>
      </p:sp>
      <p:pic>
        <p:nvPicPr>
          <p:cNvPr id="2050" name="Picture 2" descr="http://www-numi.fnal.gov/PublicInfo/PhotoGalleries/Far_Detector_Installation/Far_Complete_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32736" y="4504707"/>
            <a:ext cx="2445763" cy="22753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11" name="Picture 10" descr="NSTX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88557" y="2689225"/>
            <a:ext cx="1943100" cy="255735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4" name="Picture 13" descr="5259-00209_monitor_proof01.jpg"/>
          <p:cNvPicPr>
            <a:picLocks noChangeAspect="1"/>
          </p:cNvPicPr>
          <p:nvPr/>
        </p:nvPicPr>
        <p:blipFill>
          <a:blip r:embed="rId8" cstate="print"/>
          <a:srcRect t="10276"/>
          <a:stretch>
            <a:fillRect/>
          </a:stretch>
        </p:blipFill>
        <p:spPr>
          <a:xfrm>
            <a:off x="5926970" y="4495800"/>
            <a:ext cx="3104687" cy="228423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413750" y="6353969"/>
            <a:ext cx="381000" cy="365125"/>
          </a:xfrm>
        </p:spPr>
        <p:txBody>
          <a:bodyPr/>
          <a:lstStyle/>
          <a:p>
            <a:pPr>
              <a:defRPr/>
            </a:pPr>
            <a:fld id="{6EEA275D-5A49-48A8-817D-44C3EA0A3A2F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16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34673"/>
            <a:ext cx="9147176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ct val="80000"/>
              </a:lnSpc>
              <a:defRPr/>
            </a:pPr>
            <a:r>
              <a:rPr lang="en-US" sz="2400" dirty="0" smtClean="0">
                <a:solidFill>
                  <a:srgbClr val="106636"/>
                </a:solidFill>
                <a:cs typeface="Arial" charset="0"/>
              </a:rPr>
              <a:t>Some User Facilities Now in Construction or Upgrade</a:t>
            </a:r>
            <a:br>
              <a:rPr lang="en-US" sz="2400" dirty="0" smtClean="0">
                <a:solidFill>
                  <a:srgbClr val="106636"/>
                </a:solidFill>
                <a:cs typeface="Arial" charset="0"/>
              </a:rPr>
            </a:br>
            <a:endParaRPr lang="en-US" sz="2400" dirty="0" smtClean="0">
              <a:solidFill>
                <a:srgbClr val="106636"/>
              </a:solidFill>
              <a:cs typeface="Arial" charset="0"/>
            </a:endParaRPr>
          </a:p>
        </p:txBody>
      </p:sp>
      <p:pic>
        <p:nvPicPr>
          <p:cNvPr id="11" name="Picture 10" descr="JLab Vert-1 (2-3-12 low-res).jpg"/>
          <p:cNvPicPr>
            <a:picLocks noChangeAspect="1"/>
          </p:cNvPicPr>
          <p:nvPr/>
        </p:nvPicPr>
        <p:blipFill>
          <a:blip r:embed="rId3" cstate="print"/>
          <a:srcRect l="613" t="12403" r="20816" b="7180"/>
          <a:stretch>
            <a:fillRect/>
          </a:stretch>
        </p:blipFill>
        <p:spPr>
          <a:xfrm rot="10800000">
            <a:off x="455778" y="862013"/>
            <a:ext cx="2947821" cy="5600182"/>
          </a:xfrm>
          <a:prstGeom prst="rect">
            <a:avLst/>
          </a:prstGeom>
          <a:ln w="38100">
            <a:solidFill>
              <a:srgbClr val="FF0000"/>
            </a:solidFill>
          </a:ln>
          <a:effectLst/>
        </p:spPr>
      </p:pic>
      <p:pic>
        <p:nvPicPr>
          <p:cNvPr id="23" name="Picture 4" descr="lcls_II_slideshow_0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28564" y="862013"/>
            <a:ext cx="4202832" cy="315352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grpSp>
        <p:nvGrpSpPr>
          <p:cNvPr id="25" name="Group 24"/>
          <p:cNvGrpSpPr/>
          <p:nvPr/>
        </p:nvGrpSpPr>
        <p:grpSpPr>
          <a:xfrm>
            <a:off x="4185727" y="3843621"/>
            <a:ext cx="3645669" cy="2950879"/>
            <a:chOff x="5146622" y="3881721"/>
            <a:chExt cx="3645669" cy="2950879"/>
          </a:xfrm>
        </p:grpSpPr>
        <p:pic>
          <p:nvPicPr>
            <p:cNvPr id="16" name="Picture 15" descr="6289028043_b2754f6d63_b.jpg"/>
            <p:cNvPicPr>
              <a:picLocks noChangeAspect="1"/>
            </p:cNvPicPr>
            <p:nvPr/>
          </p:nvPicPr>
          <p:blipFill>
            <a:blip r:embed="rId5" cstate="print"/>
            <a:srcRect t="9854" b="11585"/>
            <a:stretch>
              <a:fillRect/>
            </a:stretch>
          </p:blipFill>
          <p:spPr>
            <a:xfrm>
              <a:off x="5146622" y="3881721"/>
              <a:ext cx="3645669" cy="2950879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sp>
          <p:nvSpPr>
            <p:cNvPr id="19" name="Rectangle 18"/>
            <p:cNvSpPr/>
            <p:nvPr/>
          </p:nvSpPr>
          <p:spPr>
            <a:xfrm>
              <a:off x="6093457" y="3976009"/>
              <a:ext cx="628698" cy="292388"/>
            </a:xfrm>
            <a:prstGeom prst="rect">
              <a:avLst/>
            </a:prstGeom>
            <a:ln w="38100"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300" b="1" dirty="0" smtClean="0">
                  <a:solidFill>
                    <a:schemeClr val="bg1"/>
                  </a:solidFill>
                  <a:latin typeface="Arial" pitchFamily="34" charset="0"/>
                  <a:ea typeface="Osaka" charset="-128"/>
                  <a:cs typeface="Arial" pitchFamily="34" charset="0"/>
                </a:rPr>
                <a:t>NSLS</a:t>
              </a:r>
              <a:endParaRPr lang="en-US" sz="13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093457" y="5304208"/>
              <a:ext cx="777777" cy="292388"/>
            </a:xfrm>
            <a:prstGeom prst="rect">
              <a:avLst/>
            </a:prstGeom>
            <a:ln w="38100"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300" b="1" dirty="0" smtClean="0">
                  <a:solidFill>
                    <a:schemeClr val="bg1"/>
                  </a:solidFill>
                  <a:latin typeface="Arial" pitchFamily="34" charset="0"/>
                  <a:ea typeface="Osaka" charset="-128"/>
                  <a:cs typeface="Arial" pitchFamily="34" charset="0"/>
                </a:rPr>
                <a:t>NSLS-II</a:t>
              </a:r>
              <a:endParaRPr lang="en-US" sz="13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355600" y="6510635"/>
            <a:ext cx="322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12 </a:t>
            </a:r>
            <a:r>
              <a:rPr lang="en-US" sz="1200" dirty="0" err="1" smtClean="0"/>
              <a:t>GeV</a:t>
            </a:r>
            <a:r>
              <a:rPr lang="en-US" sz="1200" dirty="0" smtClean="0"/>
              <a:t> Upgrade at TJNAF (TPC=$310M)</a:t>
            </a:r>
            <a:endParaRPr lang="en-US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7861300" y="1646535"/>
            <a:ext cx="1485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LCLS-II at SLAC (TPC=$405M)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7861300" y="4774726"/>
            <a:ext cx="1409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NSLS-II at BNL (TPC=$912M)</a:t>
            </a:r>
            <a:endParaRPr lang="en-US" sz="1200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413750" y="6353969"/>
            <a:ext cx="381000" cy="365125"/>
          </a:xfrm>
        </p:spPr>
        <p:txBody>
          <a:bodyPr/>
          <a:lstStyle/>
          <a:p>
            <a:pPr>
              <a:defRPr/>
            </a:pPr>
            <a:fld id="{6EEA275D-5A49-48A8-817D-44C3EA0A3A2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166191" y="968375"/>
            <a:ext cx="7142922" cy="51809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defRPr/>
            </a:pP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2009 Prize in Chemistry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Venkatraman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Ramakrishnan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Thomas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Steitz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and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Ada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Yonath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"for studies of the structure and function of the ribosome.”  </a:t>
            </a:r>
            <a:r>
              <a:rPr 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Used all 4 light sources.</a:t>
            </a:r>
          </a:p>
          <a:p>
            <a:pPr>
              <a:spcAft>
                <a:spcPts val="800"/>
              </a:spcAft>
              <a:defRPr/>
            </a:pP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800"/>
              </a:spcAft>
              <a:defRPr/>
            </a:pP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800"/>
              </a:spcAft>
              <a:defRPr/>
            </a:pP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800"/>
              </a:spcAft>
              <a:defRPr/>
            </a:pP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800"/>
              </a:spcAft>
              <a:defRPr/>
            </a:pP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800"/>
              </a:spcAft>
              <a:defRPr/>
            </a:pP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800"/>
              </a:spcAft>
              <a:defRPr/>
            </a:pP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800"/>
              </a:spcAft>
              <a:defRPr/>
            </a:pP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2006 Prize in Chemistry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Roger 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Kornberg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"for his studies of the molecular basis of eukaryotic transcription.” </a:t>
            </a:r>
            <a:r>
              <a:rPr 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Used 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SSRL macromolecular crystallography </a:t>
            </a:r>
            <a:r>
              <a:rPr lang="en-US" sz="1600" i="1" dirty="0" err="1">
                <a:latin typeface="Arial" pitchFamily="34" charset="0"/>
                <a:cs typeface="Arial" pitchFamily="34" charset="0"/>
              </a:rPr>
              <a:t>beamlines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.</a:t>
            </a:r>
            <a:endParaRPr lang="en-US" sz="1600" i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800"/>
              </a:spcAft>
              <a:defRPr/>
            </a:pP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2003 Prize in Chemistry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Roderick 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MacKinnon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for “structural and mechanistic studies of ion channels.”  </a:t>
            </a:r>
            <a:r>
              <a:rPr 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Used NSLS </a:t>
            </a:r>
            <a:r>
              <a:rPr lang="en-US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beamlines</a:t>
            </a:r>
            <a:r>
              <a:rPr lang="en-U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X25 and X29.</a:t>
            </a:r>
            <a:endParaRPr lang="en-US" sz="1600" i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800"/>
              </a:spcAft>
              <a:defRPr/>
            </a:pP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387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Arial" charset="0"/>
                <a:cs typeface="Arial" charset="0"/>
              </a:rPr>
              <a:t>Office of Science Program Briefing</a:t>
            </a:r>
          </a:p>
        </p:txBody>
      </p:sp>
      <p:sp>
        <p:nvSpPr>
          <p:cNvPr id="16388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94DE02A-74F6-4923-94FF-C8D3CF2769ED}" type="slidenum">
              <a:rPr lang="en-US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mtClean="0">
              <a:latin typeface="Arial" charset="0"/>
              <a:cs typeface="Arial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164453" y="2014331"/>
            <a:ext cx="4799220" cy="2057124"/>
            <a:chOff x="1111250" y="1643063"/>
            <a:chExt cx="6627813" cy="3011487"/>
          </a:xfrm>
        </p:grpSpPr>
        <p:grpSp>
          <p:nvGrpSpPr>
            <p:cNvPr id="2" name="Group 14"/>
            <p:cNvGrpSpPr>
              <a:grpSpLocks/>
            </p:cNvGrpSpPr>
            <p:nvPr/>
          </p:nvGrpSpPr>
          <p:grpSpPr bwMode="auto">
            <a:xfrm>
              <a:off x="3665538" y="1643063"/>
              <a:ext cx="1700212" cy="2986087"/>
              <a:chOff x="5754688" y="1622582"/>
              <a:chExt cx="1941512" cy="3053237"/>
            </a:xfrm>
          </p:grpSpPr>
          <p:pic>
            <p:nvPicPr>
              <p:cNvPr id="16397" name="Picture 2" descr="http://www.nsls.bnl.gov/newsroom/news/2009/images/10-Nobel_Prize-Steitz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754688" y="1622582"/>
                <a:ext cx="1941512" cy="27432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16398" name="Text Box 36"/>
              <p:cNvSpPr txBox="1">
                <a:spLocks noChangeArrowheads="1"/>
              </p:cNvSpPr>
              <p:nvPr/>
            </p:nvSpPr>
            <p:spPr bwMode="auto">
              <a:xfrm>
                <a:off x="5907088" y="4361020"/>
                <a:ext cx="1600201" cy="3147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en-US" sz="1400">
                    <a:solidFill>
                      <a:srgbClr val="000000"/>
                    </a:solidFill>
                    <a:latin typeface="Arial Narrow" pitchFamily="34" charset="0"/>
                    <a:cs typeface="Arial" charset="0"/>
                  </a:rPr>
                  <a:t>Thomas Steitz</a:t>
                </a:r>
              </a:p>
            </p:txBody>
          </p:sp>
        </p:grpSp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1111250" y="1643063"/>
              <a:ext cx="2500313" cy="2986087"/>
              <a:chOff x="935038" y="1622582"/>
              <a:chExt cx="2852737" cy="3053237"/>
            </a:xfrm>
          </p:grpSpPr>
          <p:pic>
            <p:nvPicPr>
              <p:cNvPr id="16395" name="Picture 4" descr="http://www.nsls.bnl.gov/newsroom/news/2009/images/10-Nobel_Prize-Ramakrishnan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390650" y="1622582"/>
                <a:ext cx="1941513" cy="27432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16396" name="Text Box 36"/>
              <p:cNvSpPr txBox="1">
                <a:spLocks noChangeArrowheads="1"/>
              </p:cNvSpPr>
              <p:nvPr/>
            </p:nvSpPr>
            <p:spPr bwMode="auto">
              <a:xfrm>
                <a:off x="935038" y="4361020"/>
                <a:ext cx="2852737" cy="3147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en-US" sz="1400">
                    <a:solidFill>
                      <a:srgbClr val="000000"/>
                    </a:solidFill>
                    <a:latin typeface="Arial Narrow" pitchFamily="34" charset="0"/>
                    <a:cs typeface="Arial" charset="0"/>
                  </a:rPr>
                  <a:t>Venkatraman Ramakrishnan</a:t>
                </a:r>
              </a:p>
            </p:txBody>
          </p:sp>
        </p:grpSp>
        <p:grpSp>
          <p:nvGrpSpPr>
            <p:cNvPr id="4" name="Group 13"/>
            <p:cNvGrpSpPr>
              <a:grpSpLocks/>
            </p:cNvGrpSpPr>
            <p:nvPr/>
          </p:nvGrpSpPr>
          <p:grpSpPr bwMode="auto">
            <a:xfrm>
              <a:off x="5854700" y="1670050"/>
              <a:ext cx="1884363" cy="2984500"/>
              <a:chOff x="3468688" y="1622582"/>
              <a:chExt cx="2151062" cy="3053237"/>
            </a:xfrm>
          </p:grpSpPr>
          <p:sp>
            <p:nvSpPr>
              <p:cNvPr id="16393" name="Text Box 36"/>
              <p:cNvSpPr txBox="1">
                <a:spLocks noChangeArrowheads="1"/>
              </p:cNvSpPr>
              <p:nvPr/>
            </p:nvSpPr>
            <p:spPr bwMode="auto">
              <a:xfrm>
                <a:off x="3773488" y="4361020"/>
                <a:ext cx="1524000" cy="3147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en-US" sz="1400">
                    <a:solidFill>
                      <a:srgbClr val="000000"/>
                    </a:solidFill>
                    <a:latin typeface="Arial Narrow" pitchFamily="34" charset="0"/>
                    <a:cs typeface="Arial" charset="0"/>
                  </a:rPr>
                  <a:t>Ada Yonath</a:t>
                </a:r>
              </a:p>
            </p:txBody>
          </p:sp>
          <p:pic>
            <p:nvPicPr>
              <p:cNvPr id="16394" name="Picture 11" descr="Ada.jpg"/>
              <p:cNvPicPr>
                <a:picLocks noChangeAspect="1"/>
              </p:cNvPicPr>
              <p:nvPr/>
            </p:nvPicPr>
            <p:blipFill>
              <a:blip r:embed="rId4" cstate="print"/>
              <a:srcRect l="9683" t="6087" b="11534"/>
              <a:stretch>
                <a:fillRect/>
              </a:stretch>
            </p:blipFill>
            <p:spPr bwMode="auto">
              <a:xfrm>
                <a:off x="3468688" y="1622582"/>
                <a:ext cx="2151062" cy="27432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</p:grpSp>
      <p:sp>
        <p:nvSpPr>
          <p:cNvPr id="13" name="Title 2"/>
          <p:cNvSpPr txBox="1">
            <a:spLocks/>
          </p:cNvSpPr>
          <p:nvPr/>
        </p:nvSpPr>
        <p:spPr bwMode="auto">
          <a:xfrm>
            <a:off x="0" y="-146073"/>
            <a:ext cx="91440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algn="ctr">
              <a:lnSpc>
                <a:spcPct val="85000"/>
              </a:lnSpc>
              <a:defRPr/>
            </a:pPr>
            <a:r>
              <a:rPr lang="en-US" sz="2400" dirty="0" smtClean="0">
                <a:solidFill>
                  <a:srgbClr val="106636"/>
                </a:solidFill>
                <a:ea typeface="+mj-ea"/>
                <a:cs typeface="Arial" charset="0"/>
              </a:rPr>
              <a:t>SC User Facilities – From Nobel Prize winning work …</a:t>
            </a:r>
            <a:br>
              <a:rPr lang="en-US" sz="2400" dirty="0" smtClean="0">
                <a:solidFill>
                  <a:srgbClr val="106636"/>
                </a:solidFill>
                <a:ea typeface="+mj-ea"/>
                <a:cs typeface="Arial" charset="0"/>
              </a:rPr>
            </a:br>
            <a:r>
              <a:rPr lang="en-US" dirty="0" smtClean="0">
                <a:solidFill>
                  <a:srgbClr val="106636"/>
                </a:solidFill>
                <a:ea typeface="+mj-ea"/>
                <a:cs typeface="Arial" charset="0"/>
              </a:rPr>
              <a:t>3 </a:t>
            </a:r>
            <a:r>
              <a:rPr lang="en-US" dirty="0">
                <a:solidFill>
                  <a:srgbClr val="106636"/>
                </a:solidFill>
                <a:ea typeface="+mj-ea"/>
                <a:cs typeface="Arial" charset="0"/>
              </a:rPr>
              <a:t>Nobel Prizes in 6 Years </a:t>
            </a:r>
            <a:r>
              <a:rPr lang="en-US" dirty="0" smtClean="0">
                <a:solidFill>
                  <a:srgbClr val="106636"/>
                </a:solidFill>
                <a:ea typeface="+mj-ea"/>
                <a:cs typeface="Arial" charset="0"/>
              </a:rPr>
              <a:t>in macromolecular crystallography with the synchrotrons</a:t>
            </a:r>
            <a:endParaRPr lang="en-US" sz="2400" i="1" dirty="0">
              <a:solidFill>
                <a:srgbClr val="106636"/>
              </a:solidFill>
              <a:ea typeface="+mj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8" y="763160"/>
            <a:ext cx="9144000" cy="6094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413750" y="6474284"/>
            <a:ext cx="381000" cy="365125"/>
          </a:xfrm>
        </p:spPr>
        <p:txBody>
          <a:bodyPr/>
          <a:lstStyle/>
          <a:p>
            <a:pPr>
              <a:defRPr/>
            </a:pPr>
            <a:fld id="{6EEA275D-5A49-48A8-817D-44C3EA0A3A2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134673"/>
            <a:ext cx="9147176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ct val="80000"/>
              </a:lnSpc>
              <a:defRPr/>
            </a:pPr>
            <a:r>
              <a:rPr lang="en-US" sz="2200" dirty="0" smtClean="0">
                <a:solidFill>
                  <a:srgbClr val="106636"/>
                </a:solidFill>
                <a:cs typeface="Arial" charset="0"/>
              </a:rPr>
              <a:t>… to a key role in U.S. industrial competitiveness.</a:t>
            </a:r>
            <a:r>
              <a:rPr lang="en-US" sz="2400" dirty="0" smtClean="0">
                <a:solidFill>
                  <a:srgbClr val="106636"/>
                </a:solidFill>
                <a:cs typeface="Arial" charset="0"/>
              </a:rPr>
              <a:t/>
            </a:r>
            <a:br>
              <a:rPr lang="en-US" sz="2400" dirty="0" smtClean="0">
                <a:solidFill>
                  <a:srgbClr val="106636"/>
                </a:solidFill>
                <a:cs typeface="Arial" charset="0"/>
              </a:rPr>
            </a:br>
            <a:endParaRPr lang="en-US" sz="2400" dirty="0" smtClean="0">
              <a:solidFill>
                <a:srgbClr val="106636"/>
              </a:solidFill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421771" y="6474284"/>
            <a:ext cx="381000" cy="365125"/>
          </a:xfrm>
        </p:spPr>
        <p:txBody>
          <a:bodyPr/>
          <a:lstStyle/>
          <a:p>
            <a:pPr>
              <a:defRPr/>
            </a:pPr>
            <a:fld id="{6EEA275D-5A49-48A8-817D-44C3EA0A3A2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2079626" y="736600"/>
            <a:ext cx="5120640" cy="5120640"/>
            <a:chOff x="3249613" y="850900"/>
            <a:chExt cx="2628900" cy="2628900"/>
          </a:xfrm>
        </p:grpSpPr>
        <p:sp>
          <p:nvSpPr>
            <p:cNvPr id="13" name="Oval 12"/>
            <p:cNvSpPr/>
            <p:nvPr/>
          </p:nvSpPr>
          <p:spPr>
            <a:xfrm>
              <a:off x="3249613" y="850900"/>
              <a:ext cx="2628900" cy="2628900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70000"/>
                </a:lnSpc>
              </a:pPr>
              <a:endParaRPr lang="en-US" sz="9600" dirty="0" smtClean="0">
                <a:solidFill>
                  <a:schemeClr val="tx1"/>
                </a:solidFill>
              </a:endParaRPr>
            </a:p>
            <a:p>
              <a:pPr algn="ctr">
                <a:lnSpc>
                  <a:spcPct val="70000"/>
                </a:lnSpc>
              </a:pPr>
              <a:endParaRPr lang="en-US" sz="6000" dirty="0" smtClean="0">
                <a:solidFill>
                  <a:schemeClr val="tx1"/>
                </a:solidFill>
              </a:endParaRPr>
            </a:p>
            <a:p>
              <a:pPr algn="ctr">
                <a:lnSpc>
                  <a:spcPct val="70000"/>
                </a:lnSpc>
              </a:pPr>
              <a:r>
                <a:rPr lang="en-US" sz="9600" b="1" spc="50" dirty="0" smtClean="0">
                  <a:ln w="11430"/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ea typeface="+mj-ea"/>
                  <a:cs typeface="Arial" pitchFamily="34" charset="0"/>
                </a:rPr>
                <a:t>P.M. </a:t>
              </a:r>
              <a:r>
                <a:rPr lang="en-US" sz="9600" b="1" spc="50" dirty="0" err="1" smtClean="0">
                  <a:ln w="11430"/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ea typeface="+mj-ea"/>
                  <a:cs typeface="Arial" pitchFamily="34" charset="0"/>
                </a:rPr>
                <a:t>TechieTalk</a:t>
              </a:r>
              <a:endParaRPr lang="en-US" sz="9600" b="1" spc="50" dirty="0" smtClean="0">
                <a:ln w="1143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+mj-ea"/>
                <a:cs typeface="Arial" pitchFamily="34" charset="0"/>
              </a:endParaRPr>
            </a:p>
            <a:p>
              <a:pPr algn="ctr"/>
              <a:endParaRPr lang="en-US" sz="9600" dirty="0">
                <a:solidFill>
                  <a:schemeClr val="tx1"/>
                </a:solidFill>
              </a:endParaRPr>
            </a:p>
          </p:txBody>
        </p:sp>
        <p:cxnSp>
          <p:nvCxnSpPr>
            <p:cNvPr id="15" name="Straight Connector 14"/>
            <p:cNvCxnSpPr>
              <a:stCxn id="13" idx="1"/>
              <a:endCxn id="13" idx="5"/>
            </p:cNvCxnSpPr>
            <p:nvPr/>
          </p:nvCxnSpPr>
          <p:spPr>
            <a:xfrm>
              <a:off x="3634607" y="1235893"/>
              <a:ext cx="1858912" cy="1858914"/>
            </a:xfrm>
            <a:prstGeom prst="line">
              <a:avLst/>
            </a:prstGeom>
            <a:ln w="1016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413750" y="6353969"/>
            <a:ext cx="381000" cy="365125"/>
          </a:xfrm>
        </p:spPr>
        <p:txBody>
          <a:bodyPr/>
          <a:lstStyle/>
          <a:p>
            <a:pPr>
              <a:defRPr/>
            </a:pPr>
            <a:fld id="{6EEA275D-5A49-48A8-817D-44C3EA0A3A2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R2A2s: Owners, FPDs, PMs, SC’s Off. of Project Assessment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EA275D-5A49-48A8-817D-44C3EA0A3A2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Arial" pitchFamily="34" charset="0"/>
              </a:rPr>
              <a:t>DOE 2012 Project Management Workshop</a:t>
            </a:r>
            <a:endParaRPr lang="en-US" dirty="0">
              <a:latin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3338" y="6437152"/>
            <a:ext cx="951607" cy="307777"/>
          </a:xfrm>
          <a:prstGeom prst="rect">
            <a:avLst/>
          </a:prstGeom>
          <a:solidFill>
            <a:srgbClr val="0000FF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+mn-lt"/>
              </a:rPr>
              <a:t>10 SC Labs</a:t>
            </a:r>
            <a:endParaRPr lang="en-US" sz="1400" b="1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0" y="6246254"/>
            <a:ext cx="91440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244552" y="6463448"/>
            <a:ext cx="29803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  <a:latin typeface="+mn-lt"/>
              </a:rPr>
              <a:t>Contractor Project Managers are here</a:t>
            </a:r>
            <a:endParaRPr lang="en-US" sz="1400" b="1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" cstate="print"/>
          <a:srcRect l="4535" t="12792" r="3259" b="12085"/>
          <a:stretch>
            <a:fillRect/>
          </a:stretch>
        </p:blipFill>
        <p:spPr bwMode="auto">
          <a:xfrm>
            <a:off x="118754" y="771894"/>
            <a:ext cx="8705088" cy="5256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Box 35"/>
          <p:cNvSpPr txBox="1"/>
          <p:nvPr/>
        </p:nvSpPr>
        <p:spPr>
          <a:xfrm>
            <a:off x="3649061" y="1334973"/>
            <a:ext cx="1837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+mn-lt"/>
              </a:rPr>
              <a:t>FY2013 Req. $5,001M </a:t>
            </a:r>
            <a:endParaRPr lang="en-US" sz="1400" b="1" dirty="0">
              <a:latin typeface="+mn-l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750209" y="2815861"/>
            <a:ext cx="5421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+mn-lt"/>
                <a:cs typeface="Arial" pitchFamily="34" charset="0"/>
              </a:rPr>
              <a:t>$456M </a:t>
            </a:r>
            <a:endParaRPr lang="en-US" sz="900" b="1" dirty="0">
              <a:latin typeface="+mn-lt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706127" y="3310167"/>
            <a:ext cx="63030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+mn-lt"/>
                <a:cs typeface="Arial" pitchFamily="34" charset="0"/>
              </a:rPr>
              <a:t>$1,799M </a:t>
            </a:r>
            <a:endParaRPr lang="en-US" sz="900" b="1" dirty="0">
              <a:latin typeface="+mn-lt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750209" y="3860131"/>
            <a:ext cx="5421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+mn-lt"/>
                <a:cs typeface="Arial" pitchFamily="34" charset="0"/>
              </a:rPr>
              <a:t>$625M </a:t>
            </a:r>
            <a:endParaRPr lang="en-US" sz="900" b="1" dirty="0">
              <a:latin typeface="+mn-lt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750209" y="4402144"/>
            <a:ext cx="5421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+mn-lt"/>
                <a:cs typeface="Arial" pitchFamily="34" charset="0"/>
              </a:rPr>
              <a:t>$398M </a:t>
            </a:r>
            <a:endParaRPr lang="en-US" sz="900" b="1" dirty="0">
              <a:latin typeface="+mn-lt"/>
              <a:cs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750209" y="5510023"/>
            <a:ext cx="5421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+mn-lt"/>
                <a:cs typeface="Arial" pitchFamily="34" charset="0"/>
              </a:rPr>
              <a:t>$526M </a:t>
            </a:r>
            <a:endParaRPr lang="en-US" sz="900" b="1" dirty="0">
              <a:latin typeface="+mn-lt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920375" y="2798901"/>
            <a:ext cx="48442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+mn-lt"/>
                <a:cs typeface="Arial" pitchFamily="34" charset="0"/>
              </a:rPr>
              <a:t>$15M </a:t>
            </a:r>
            <a:endParaRPr lang="en-US" sz="900" b="1" dirty="0">
              <a:latin typeface="+mn-lt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504009" y="4090718"/>
            <a:ext cx="5421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+mn-lt"/>
                <a:cs typeface="Arial" pitchFamily="34" charset="0"/>
              </a:rPr>
              <a:t>$202M </a:t>
            </a:r>
            <a:endParaRPr lang="en-US" sz="900" b="1" dirty="0">
              <a:latin typeface="+mn-lt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076460" y="5521143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>
                <a:latin typeface="+mn-lt"/>
                <a:cs typeface="Arial" pitchFamily="34" charset="0"/>
              </a:rPr>
              <a:t>$84M S&amp;S</a:t>
            </a:r>
          </a:p>
          <a:p>
            <a:pPr algn="ctr"/>
            <a:r>
              <a:rPr lang="en-US" sz="900" b="1" dirty="0" smtClean="0">
                <a:latin typeface="+mn-lt"/>
                <a:cs typeface="Arial" pitchFamily="34" charset="0"/>
              </a:rPr>
              <a:t>$118M SLI </a:t>
            </a:r>
            <a:endParaRPr lang="en-US" sz="900" b="1" dirty="0">
              <a:latin typeface="+mn-lt"/>
              <a:cs typeface="Arial" pitchFamily="34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3660536" y="1286467"/>
            <a:ext cx="1800640" cy="38778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748396" y="1800659"/>
            <a:ext cx="1930509" cy="5936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3563032" y="1786371"/>
            <a:ext cx="1923368" cy="6067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L-Shape 49"/>
          <p:cNvSpPr/>
          <p:nvPr/>
        </p:nvSpPr>
        <p:spPr>
          <a:xfrm rot="10800000" flipH="1">
            <a:off x="230593" y="2471533"/>
            <a:ext cx="2724151" cy="3657602"/>
          </a:xfrm>
          <a:prstGeom prst="corner">
            <a:avLst>
              <a:gd name="adj1" fmla="val 78964"/>
              <a:gd name="adj2" fmla="val 38072"/>
            </a:avLst>
          </a:prstGeom>
          <a:solidFill>
            <a:srgbClr val="6699FF">
              <a:alpha val="2470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76861" y="5862435"/>
            <a:ext cx="1206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+mn-lt"/>
              </a:rPr>
              <a:t>FPDs are here</a:t>
            </a:r>
            <a:endParaRPr lang="en-US" sz="1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638824" y="3092946"/>
            <a:ext cx="1446102" cy="365760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+mn-lt"/>
              </a:rPr>
              <a:t>Dan Lehman is here</a:t>
            </a:r>
            <a:endParaRPr lang="en-US" sz="1200" b="1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rot="5400000" flipH="1" flipV="1">
            <a:off x="5045568" y="2207120"/>
            <a:ext cx="1781779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10800000">
            <a:off x="5217459" y="1319716"/>
            <a:ext cx="719704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6343987" y="1778788"/>
            <a:ext cx="1942763" cy="6127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7665744" y="2869279"/>
            <a:ext cx="493725" cy="123111"/>
          </a:xfrm>
          <a:prstGeom prst="rect">
            <a:avLst/>
          </a:prstGeom>
          <a:solidFill>
            <a:srgbClr val="FCFBCC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800" i="1" dirty="0" smtClean="0"/>
              <a:t>Kountouris</a:t>
            </a:r>
            <a:endParaRPr lang="en-US" sz="800" i="1" dirty="0"/>
          </a:p>
        </p:txBody>
      </p:sp>
      <p:sp>
        <p:nvSpPr>
          <p:cNvPr id="35" name="L-Shape 34"/>
          <p:cNvSpPr/>
          <p:nvPr/>
        </p:nvSpPr>
        <p:spPr>
          <a:xfrm rot="10800000" flipV="1">
            <a:off x="1875264" y="2471533"/>
            <a:ext cx="2724151" cy="3409951"/>
          </a:xfrm>
          <a:prstGeom prst="corner">
            <a:avLst>
              <a:gd name="adj1" fmla="val 23719"/>
              <a:gd name="adj2" fmla="val 49298"/>
            </a:avLst>
          </a:prstGeom>
          <a:solidFill>
            <a:srgbClr val="33CC33">
              <a:alpha val="2470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3750209" y="4960059"/>
            <a:ext cx="5421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+mn-lt"/>
                <a:cs typeface="Arial" pitchFamily="34" charset="0"/>
              </a:rPr>
              <a:t>$776M </a:t>
            </a:r>
            <a:endParaRPr lang="en-US" sz="900" b="1" dirty="0">
              <a:latin typeface="+mn-lt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87314" y="5628468"/>
            <a:ext cx="14176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+mn-lt"/>
              </a:rPr>
              <a:t>Owners are here</a:t>
            </a:r>
            <a:endParaRPr lang="en-US" sz="14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4" grpId="0"/>
      <p:bldP spid="31" grpId="0" animBg="1"/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/>
          <p:cNvSpPr txBox="1">
            <a:spLocks/>
          </p:cNvSpPr>
          <p:nvPr/>
        </p:nvSpPr>
        <p:spPr bwMode="auto">
          <a:xfrm>
            <a:off x="0" y="2843167"/>
            <a:ext cx="9144000" cy="598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600" noProof="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Typical o</a:t>
            </a: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wner </a:t>
            </a: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at work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124200" y="6353969"/>
            <a:ext cx="5334000" cy="365125"/>
          </a:xfrm>
        </p:spPr>
        <p:txBody>
          <a:bodyPr vert="horz" lIns="91440" tIns="45720" rIns="91440" bIns="45720" rtlCol="0" anchor="ctr"/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  <a:latin typeface="Arial" pitchFamily="34" charset="0"/>
              </a:rPr>
              <a:t>DOE 2012 Project Management Workshop</a:t>
            </a:r>
            <a:endParaRPr lang="en-US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EA275D-5A49-48A8-817D-44C3EA0A3A2F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21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xxxxxxxxxxxxxx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EA275D-5A49-48A8-817D-44C3EA0A3A2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124200" y="6353969"/>
            <a:ext cx="5334000" cy="365125"/>
          </a:xfrm>
        </p:spPr>
        <p:txBody>
          <a:bodyPr vert="horz" lIns="91440" tIns="45720" rIns="91440" bIns="45720" rtlCol="0" anchor="ctr"/>
          <a:lstStyle/>
          <a:p>
            <a:pPr>
              <a:defRPr/>
            </a:pPr>
            <a:r>
              <a:rPr lang="en-US" dirty="0" smtClean="0">
                <a:latin typeface="Arial" pitchFamily="34" charset="0"/>
              </a:rPr>
              <a:t>DOE 2012 Project Management Workshop</a:t>
            </a:r>
            <a:endParaRPr lang="en-US" dirty="0">
              <a:latin typeface="Arial" pitchFamily="34" charset="0"/>
            </a:endParaRPr>
          </a:p>
        </p:txBody>
      </p:sp>
      <p:pic>
        <p:nvPicPr>
          <p:cNvPr id="7" name="Picture 6" descr="Triad Target Cy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Slide Number Placeholder 2"/>
          <p:cNvSpPr txBox="1">
            <a:spLocks/>
          </p:cNvSpPr>
          <p:nvPr/>
        </p:nvSpPr>
        <p:spPr>
          <a:xfrm>
            <a:off x="8566150" y="6506369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EA275D-5A49-48A8-817D-44C3EA0A3A2F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10663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10663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xxxxxxxxxxxxxx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EA275D-5A49-48A8-817D-44C3EA0A3A2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124200" y="6353969"/>
            <a:ext cx="5334000" cy="365125"/>
          </a:xfrm>
        </p:spPr>
        <p:txBody>
          <a:bodyPr vert="horz" lIns="91440" tIns="45720" rIns="91440" bIns="45720" rtlCol="0" anchor="ctr"/>
          <a:lstStyle/>
          <a:p>
            <a:pPr>
              <a:defRPr/>
            </a:pPr>
            <a:r>
              <a:rPr lang="en-US" dirty="0" smtClean="0">
                <a:latin typeface="Arial" pitchFamily="34" charset="0"/>
              </a:rPr>
              <a:t>DOE 2012 Project Management Workshop</a:t>
            </a:r>
            <a:endParaRPr lang="en-US" dirty="0">
              <a:latin typeface="Arial" pitchFamily="34" charset="0"/>
            </a:endParaRPr>
          </a:p>
        </p:txBody>
      </p:sp>
      <p:pic>
        <p:nvPicPr>
          <p:cNvPr id="6" name="Picture 5" descr="Pat photographing from roof of CL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Slide Number Placeholder 2"/>
          <p:cNvSpPr txBox="1">
            <a:spLocks/>
          </p:cNvSpPr>
          <p:nvPr/>
        </p:nvSpPr>
        <p:spPr>
          <a:xfrm>
            <a:off x="8566150" y="6506369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EA275D-5A49-48A8-817D-44C3EA0A3A2F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10663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10663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75005"/>
            <a:ext cx="9144000" cy="4597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Owner Experience:  BES Projects During Pat’s Years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EA275D-5A49-48A8-817D-44C3EA0A3A2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7" name="5-Point Star 6"/>
          <p:cNvSpPr/>
          <p:nvPr/>
        </p:nvSpPr>
        <p:spPr>
          <a:xfrm>
            <a:off x="49189" y="1954979"/>
            <a:ext cx="137160" cy="13716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5-Point Star 7"/>
          <p:cNvSpPr/>
          <p:nvPr/>
        </p:nvSpPr>
        <p:spPr>
          <a:xfrm>
            <a:off x="49189" y="2470053"/>
            <a:ext cx="137160" cy="13716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49189" y="2638658"/>
            <a:ext cx="137160" cy="13716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5-Point Star 9"/>
          <p:cNvSpPr/>
          <p:nvPr/>
        </p:nvSpPr>
        <p:spPr>
          <a:xfrm>
            <a:off x="49189" y="2807263"/>
            <a:ext cx="137160" cy="13716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5-Point Star 10"/>
          <p:cNvSpPr/>
          <p:nvPr/>
        </p:nvSpPr>
        <p:spPr>
          <a:xfrm>
            <a:off x="49189" y="2975868"/>
            <a:ext cx="137160" cy="13716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5-Point Star 11"/>
          <p:cNvSpPr/>
          <p:nvPr/>
        </p:nvSpPr>
        <p:spPr>
          <a:xfrm>
            <a:off x="49189" y="3144473"/>
            <a:ext cx="137160" cy="13716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5-Point Star 12"/>
          <p:cNvSpPr/>
          <p:nvPr/>
        </p:nvSpPr>
        <p:spPr>
          <a:xfrm>
            <a:off x="49189" y="3313079"/>
            <a:ext cx="137160" cy="13716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5-Point Star 13"/>
          <p:cNvSpPr/>
          <p:nvPr/>
        </p:nvSpPr>
        <p:spPr>
          <a:xfrm>
            <a:off x="54985" y="4715097"/>
            <a:ext cx="137160" cy="13716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5-Point Star 14"/>
          <p:cNvSpPr/>
          <p:nvPr/>
        </p:nvSpPr>
        <p:spPr>
          <a:xfrm>
            <a:off x="56095" y="4891031"/>
            <a:ext cx="137160" cy="13716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124200" y="6353969"/>
            <a:ext cx="5334000" cy="365125"/>
          </a:xfrm>
        </p:spPr>
        <p:txBody>
          <a:bodyPr vert="horz" lIns="91440" tIns="45720" rIns="91440" bIns="45720" rtlCol="0" anchor="ctr"/>
          <a:lstStyle/>
          <a:p>
            <a:pPr>
              <a:defRPr/>
            </a:pPr>
            <a:r>
              <a:rPr lang="en-US" dirty="0" smtClean="0">
                <a:latin typeface="Arial" pitchFamily="34" charset="0"/>
              </a:rPr>
              <a:t>DOE 2012 Project Management Workshop</a:t>
            </a:r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8" grpId="1" animBg="1"/>
      <p:bldP spid="9" grpId="1" animBg="1"/>
      <p:bldP spid="10" grpId="1" animBg="1"/>
      <p:bldP spid="11" grpId="1" animBg="1"/>
      <p:bldP spid="12" grpId="1" animBg="1"/>
      <p:bldP spid="13" grpId="1" animBg="1"/>
      <p:bldP spid="14" grpId="1" animBg="1"/>
      <p:bldP spid="15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4209"/>
            <a:ext cx="9144000" cy="598714"/>
          </a:xfrm>
        </p:spPr>
        <p:txBody>
          <a:bodyPr/>
          <a:lstStyle/>
          <a:p>
            <a:r>
              <a:rPr lang="en-US" dirty="0" smtClean="0"/>
              <a:t>Those BES Projects Did Pretty Well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EA275D-5A49-48A8-817D-44C3EA0A3A2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602993" y="1021479"/>
            <a:ext cx="8180399" cy="488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Secretary of Energy’s Project Management Awards</a:t>
            </a: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800"/>
              </a:spcAft>
            </a:pPr>
            <a:endParaRPr lang="en-US" b="1" dirty="0" smtClean="0">
              <a:latin typeface="+mn-lt"/>
            </a:endParaRPr>
          </a:p>
          <a:p>
            <a:pPr marL="2859088" indent="-2859088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1" dirty="0" smtClean="0">
                <a:latin typeface="+mn-lt"/>
              </a:rPr>
              <a:t>2010 Award of Excellence:	</a:t>
            </a:r>
            <a:r>
              <a:rPr lang="en-US" b="1" dirty="0" err="1" smtClean="0">
                <a:latin typeface="+mn-lt"/>
              </a:rPr>
              <a:t>Linac</a:t>
            </a:r>
            <a:r>
              <a:rPr lang="en-US" b="1" dirty="0" smtClean="0">
                <a:latin typeface="+mn-lt"/>
              </a:rPr>
              <a:t> Coherent Light Source (LCLS), SLAC NAL</a:t>
            </a:r>
          </a:p>
          <a:p>
            <a:pPr marL="2859088" indent="-2859088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1" dirty="0" smtClean="0">
                <a:latin typeface="+mn-lt"/>
              </a:rPr>
              <a:t>2009 Award of Achievement:	Transmission Electron Aberration-corrected Microscope (TEAM), LBNL</a:t>
            </a:r>
          </a:p>
          <a:p>
            <a:pPr marL="2859088" indent="-2859088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1" dirty="0" smtClean="0">
                <a:latin typeface="+mn-lt"/>
              </a:rPr>
              <a:t>2008 Award of Achievement:	Center for Functional </a:t>
            </a:r>
            <a:r>
              <a:rPr lang="en-US" b="1" dirty="0" err="1" smtClean="0">
                <a:latin typeface="+mn-lt"/>
              </a:rPr>
              <a:t>Nanomaterials</a:t>
            </a:r>
            <a:r>
              <a:rPr lang="en-US" b="1" dirty="0" smtClean="0">
                <a:latin typeface="+mn-lt"/>
              </a:rPr>
              <a:t> (CFN), BNL</a:t>
            </a:r>
          </a:p>
          <a:p>
            <a:pPr marL="2859088" indent="-2859088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1" dirty="0" smtClean="0">
                <a:latin typeface="+mn-lt"/>
              </a:rPr>
              <a:t>2007 Award of Excellence:	Molecular Foundry, LBNL</a:t>
            </a:r>
          </a:p>
          <a:p>
            <a:pPr marL="2859088" indent="-2859088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1" dirty="0" smtClean="0">
                <a:latin typeface="+mn-lt"/>
              </a:rPr>
              <a:t>2007 Award of Achievement:	Center for Integrated Nanotechnologies, SNL &amp; LANL</a:t>
            </a:r>
          </a:p>
          <a:p>
            <a:pPr marL="2859088" indent="-2859088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1" dirty="0" smtClean="0">
                <a:latin typeface="+mn-lt"/>
              </a:rPr>
              <a:t>2006 Award of Excellence:	</a:t>
            </a:r>
            <a:r>
              <a:rPr lang="en-US" b="1" dirty="0" err="1" smtClean="0">
                <a:latin typeface="+mn-lt"/>
              </a:rPr>
              <a:t>Spallation</a:t>
            </a:r>
            <a:r>
              <a:rPr lang="en-US" b="1" dirty="0" smtClean="0">
                <a:latin typeface="+mn-lt"/>
              </a:rPr>
              <a:t> Neutron Source, ORNL</a:t>
            </a:r>
          </a:p>
          <a:p>
            <a:pPr marL="2859088" indent="-2859088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1" dirty="0" smtClean="0">
                <a:latin typeface="+mn-lt"/>
              </a:rPr>
              <a:t>2006 Award of Achievement:	Center for </a:t>
            </a:r>
            <a:r>
              <a:rPr lang="en-US" b="1" dirty="0" err="1" smtClean="0">
                <a:latin typeface="+mn-lt"/>
              </a:rPr>
              <a:t>Nanophase</a:t>
            </a:r>
            <a:r>
              <a:rPr lang="en-US" b="1" dirty="0" smtClean="0">
                <a:latin typeface="+mn-lt"/>
              </a:rPr>
              <a:t> Materials Sciences (CNMS), ORNL</a:t>
            </a:r>
          </a:p>
          <a:p>
            <a:pPr marL="2859088" indent="-2859088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1" dirty="0" smtClean="0">
                <a:latin typeface="+mn-lt"/>
              </a:rPr>
              <a:t>2004 Award of Excellence:	Stanford Positron Electron Asymmetric Ring 3 (SPEAR3) Upgrade, SLAC NAL</a:t>
            </a:r>
            <a:endParaRPr lang="en-US" b="1" dirty="0">
              <a:latin typeface="+mn-lt"/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124200" y="6353969"/>
            <a:ext cx="5334000" cy="365125"/>
          </a:xfrm>
        </p:spPr>
        <p:txBody>
          <a:bodyPr vert="horz" lIns="91440" tIns="45720" rIns="91440" bIns="45720" rtlCol="0" anchor="ctr"/>
          <a:lstStyle/>
          <a:p>
            <a:pPr>
              <a:defRPr/>
            </a:pPr>
            <a:r>
              <a:rPr lang="en-US" dirty="0" smtClean="0">
                <a:latin typeface="Arial" pitchFamily="34" charset="0"/>
              </a:rPr>
              <a:t>DOE 2012 Project Management Workshop</a:t>
            </a:r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4209"/>
            <a:ext cx="9144000" cy="59871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Hard Lessons Learned as an Owner</a:t>
            </a:r>
            <a:br>
              <a:rPr lang="en-US" dirty="0" smtClean="0"/>
            </a:br>
            <a:r>
              <a:rPr lang="en-US" sz="100" dirty="0" smtClean="0"/>
              <a:t/>
            </a:r>
            <a:br>
              <a:rPr lang="en-US" sz="100" dirty="0" smtClean="0"/>
            </a:br>
            <a:r>
              <a:rPr lang="en-US" sz="1800" dirty="0" smtClean="0"/>
              <a:t>Not just platitudes, though they may sound like it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EA275D-5A49-48A8-817D-44C3EA0A3A2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43604" y="952123"/>
            <a:ext cx="863369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000" dirty="0" smtClean="0"/>
              <a:t>Owners are accountable and responsible for project success. </a:t>
            </a:r>
          </a:p>
          <a:p>
            <a:pPr marL="231775" indent="-231775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000" dirty="0" smtClean="0"/>
              <a:t>Ownership is neither delegated nor usurped.</a:t>
            </a:r>
          </a:p>
          <a:p>
            <a:pPr marL="231775" indent="-231775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000" dirty="0" smtClean="0"/>
              <a:t>The owner is focused on the successful completion of the project throughout the life of the project. </a:t>
            </a:r>
          </a:p>
          <a:p>
            <a:pPr marL="231775" indent="-231775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All projects will have trouble</a:t>
            </a:r>
            <a:r>
              <a:rPr lang="en-US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, </a:t>
            </a:r>
            <a:r>
              <a:rPr lang="en-US" sz="2000" dirty="0" smtClean="0"/>
              <a:t>particularly in their early stages; owners must manage this.  </a:t>
            </a:r>
          </a:p>
          <a:p>
            <a:pPr marL="231775" indent="-231775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000" dirty="0" smtClean="0"/>
              <a:t>The owner knows what is needed and the approximate cost, schedule, and technical specifications that must be met.  Owners manage creep. </a:t>
            </a:r>
          </a:p>
          <a:p>
            <a:pPr marL="231775" indent="-231775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000" dirty="0" smtClean="0"/>
              <a:t>Open communications, mutual trust, and close coordination are maintained between owner and project management during planning, design, construction, commissioning, and operation.</a:t>
            </a:r>
          </a:p>
          <a:p>
            <a:pPr marL="231775" indent="-231775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000" dirty="0" smtClean="0"/>
              <a:t>Regularly scheduled management review meetings are conducted to act on problems and issues as they arise.</a:t>
            </a:r>
          </a:p>
        </p:txBody>
      </p:sp>
      <p:sp>
        <p:nvSpPr>
          <p:cNvPr id="7" name="Rectangle 6"/>
          <p:cNvSpPr/>
          <p:nvPr/>
        </p:nvSpPr>
        <p:spPr>
          <a:xfrm>
            <a:off x="284005" y="6214509"/>
            <a:ext cx="41221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00" b="1" dirty="0" smtClean="0">
                <a:solidFill>
                  <a:prstClr val="black"/>
                </a:solidFill>
              </a:rPr>
              <a:t>See also:  </a:t>
            </a:r>
            <a:r>
              <a:rPr lang="en-US" sz="1000" b="1" i="1" dirty="0" smtClean="0">
                <a:solidFill>
                  <a:prstClr val="black"/>
                </a:solidFill>
              </a:rPr>
              <a:t>Characteristics of Megaprojects</a:t>
            </a:r>
          </a:p>
          <a:p>
            <a:pPr lvl="0"/>
            <a:r>
              <a:rPr lang="en-US" sz="1000" b="1" dirty="0" smtClean="0">
                <a:solidFill>
                  <a:prstClr val="black"/>
                </a:solidFill>
              </a:rPr>
              <a:t>Conditions Essential to Success</a:t>
            </a:r>
          </a:p>
          <a:p>
            <a:pPr lvl="0"/>
            <a:r>
              <a:rPr lang="en-US" sz="1000" b="1" dirty="0" smtClean="0">
                <a:solidFill>
                  <a:prstClr val="black"/>
                </a:solidFill>
              </a:rPr>
              <a:t>Improving Project Management in the Department of Energy</a:t>
            </a:r>
          </a:p>
          <a:p>
            <a:pPr lvl="0"/>
            <a:r>
              <a:rPr lang="en-US" sz="1000" b="1" dirty="0" smtClean="0">
                <a:solidFill>
                  <a:prstClr val="black"/>
                </a:solidFill>
              </a:rPr>
              <a:t>National Research Council ISBN: 0-309-52033-9 (1999)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124200" y="6353969"/>
            <a:ext cx="5334000" cy="365125"/>
          </a:xfrm>
        </p:spPr>
        <p:txBody>
          <a:bodyPr vert="horz" lIns="91440" tIns="45720" rIns="91440" bIns="45720" rtlCol="0" anchor="ctr"/>
          <a:lstStyle/>
          <a:p>
            <a:pPr>
              <a:defRPr/>
            </a:pPr>
            <a:r>
              <a:rPr lang="en-US" dirty="0" smtClean="0">
                <a:latin typeface="Arial" pitchFamily="34" charset="0"/>
              </a:rPr>
              <a:t>DOE 2012 Project Management Workshop</a:t>
            </a:r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Managing </a:t>
            </a:r>
            <a:r>
              <a:rPr lang="en-US" dirty="0" err="1" smtClean="0"/>
              <a:t>Project</a:t>
            </a:r>
            <a:r>
              <a:rPr lang="en-US" b="1" u="sng" dirty="0" err="1" smtClean="0">
                <a:solidFill>
                  <a:srgbClr val="FF0000"/>
                </a:solidFill>
              </a:rPr>
              <a:t>S</a:t>
            </a:r>
            <a:r>
              <a:rPr lang="en-US" dirty="0" smtClean="0">
                <a:solidFill>
                  <a:srgbClr val="0B6F0B"/>
                </a:solidFill>
              </a:rPr>
              <a:t> is Another Part of the Challenge</a:t>
            </a:r>
            <a:endParaRPr lang="en-US" b="1" u="sng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EA275D-5A49-48A8-817D-44C3EA0A3A2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124200" y="6353969"/>
            <a:ext cx="5334000" cy="365125"/>
          </a:xfrm>
        </p:spPr>
        <p:txBody>
          <a:bodyPr vert="horz" lIns="91440" tIns="45720" rIns="91440" bIns="45720" rtlCol="0" anchor="ctr"/>
          <a:lstStyle/>
          <a:p>
            <a:pPr>
              <a:defRPr/>
            </a:pPr>
            <a:r>
              <a:rPr lang="en-US" dirty="0" smtClean="0">
                <a:latin typeface="Arial" pitchFamily="34" charset="0"/>
              </a:rPr>
              <a:t>DOE 2012 Project Management Workshop</a:t>
            </a:r>
            <a:endParaRPr lang="en-US" dirty="0">
              <a:latin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b="1989"/>
          <a:stretch>
            <a:fillRect/>
          </a:stretch>
        </p:blipFill>
        <p:spPr bwMode="auto">
          <a:xfrm>
            <a:off x="-7937" y="850900"/>
            <a:ext cx="9144000" cy="529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Oval 16"/>
          <p:cNvSpPr>
            <a:spLocks noChangeAspect="1"/>
          </p:cNvSpPr>
          <p:nvPr/>
        </p:nvSpPr>
        <p:spPr>
          <a:xfrm>
            <a:off x="3321408" y="166076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9456"/>
            <a:ext cx="9144000" cy="598714"/>
          </a:xfrm>
        </p:spPr>
        <p:txBody>
          <a:bodyPr/>
          <a:lstStyle/>
          <a:p>
            <a:r>
              <a:rPr lang="en-US" sz="1800" dirty="0" smtClean="0"/>
              <a:t>Things to avoid:  Too many overlapping projects and long interludes between projects  </a:t>
            </a:r>
            <a:endParaRPr lang="en-US" sz="1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EA275D-5A49-48A8-817D-44C3EA0A3A2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124200" y="6353969"/>
            <a:ext cx="5334000" cy="365125"/>
          </a:xfrm>
        </p:spPr>
        <p:txBody>
          <a:bodyPr vert="horz" lIns="91440" tIns="45720" rIns="91440" bIns="45720" rtlCol="0" anchor="ctr"/>
          <a:lstStyle/>
          <a:p>
            <a:pPr>
              <a:defRPr/>
            </a:pPr>
            <a:r>
              <a:rPr lang="en-US" dirty="0" smtClean="0">
                <a:latin typeface="Arial" pitchFamily="34" charset="0"/>
              </a:rPr>
              <a:t>DOE 2012 Project Management Workshop</a:t>
            </a:r>
            <a:endParaRPr lang="en-US" dirty="0">
              <a:latin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5212" t="18800" r="32622" b="1964"/>
          <a:stretch>
            <a:fillRect/>
          </a:stretch>
        </p:blipFill>
        <p:spPr bwMode="auto">
          <a:xfrm>
            <a:off x="355600" y="1016000"/>
            <a:ext cx="7327900" cy="50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85391" t="10184" r="5111"/>
          <a:stretch>
            <a:fillRect/>
          </a:stretch>
        </p:blipFill>
        <p:spPr bwMode="auto">
          <a:xfrm>
            <a:off x="7876931" y="865232"/>
            <a:ext cx="1076569" cy="5362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EA275D-5A49-48A8-817D-44C3EA0A3A2F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29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2843167"/>
            <a:ext cx="9144000" cy="598714"/>
          </a:xfrm>
          <a:noFill/>
        </p:spPr>
        <p:txBody>
          <a:bodyPr/>
          <a:lstStyle/>
          <a:p>
            <a:r>
              <a:rPr lang="en-US" sz="13800" dirty="0" smtClean="0">
                <a:solidFill>
                  <a:schemeClr val="bg1"/>
                </a:solidFill>
              </a:rPr>
              <a:t>END</a:t>
            </a:r>
            <a:endParaRPr lang="en-US" sz="13800" dirty="0">
              <a:solidFill>
                <a:schemeClr val="bg1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124200" y="6353969"/>
            <a:ext cx="5334000" cy="365125"/>
          </a:xfrm>
        </p:spPr>
        <p:txBody>
          <a:bodyPr vert="horz" lIns="91440" tIns="45720" rIns="91440" bIns="45720" rtlCol="0" anchor="ctr"/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  <a:latin typeface="Arial" pitchFamily="34" charset="0"/>
              </a:rPr>
              <a:t>DOE 2012 Project Management Workshop</a:t>
            </a:r>
            <a:endParaRPr lang="en-US" dirty="0">
              <a:solidFill>
                <a:schemeClr val="bg1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today.slac.stanford.edu/images/2009/lcls-21-undulator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815" y="773723"/>
            <a:ext cx="6515493" cy="6084277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0" y="-19444"/>
            <a:ext cx="9147176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ct val="80000"/>
              </a:lnSpc>
              <a:defRPr/>
            </a:pPr>
            <a:r>
              <a:rPr lang="en-US" sz="2800" dirty="0" smtClean="0">
                <a:cs typeface="Arial" charset="0"/>
              </a:rPr>
              <a:t>Office of Science</a:t>
            </a:r>
            <a:r>
              <a:rPr lang="en-US" sz="2300" dirty="0" smtClean="0">
                <a:cs typeface="Arial" charset="0"/>
              </a:rPr>
              <a:t/>
            </a:r>
            <a:br>
              <a:rPr lang="en-US" sz="2300" dirty="0" smtClean="0">
                <a:cs typeface="Arial" charset="0"/>
              </a:rPr>
            </a:br>
            <a:r>
              <a:rPr lang="en-US" dirty="0" smtClean="0">
                <a:cs typeface="Arial" charset="0"/>
              </a:rPr>
              <a:t>Science to Meet the Nation’s Challenges Today and into the 21</a:t>
            </a:r>
            <a:r>
              <a:rPr lang="en-US" baseline="30000" dirty="0" smtClean="0">
                <a:cs typeface="Arial" charset="0"/>
              </a:rPr>
              <a:t>st</a:t>
            </a:r>
            <a:r>
              <a:rPr lang="en-US" dirty="0" smtClean="0">
                <a:cs typeface="Arial" charset="0"/>
              </a:rPr>
              <a:t> Century</a:t>
            </a:r>
            <a:endParaRPr lang="en-US" sz="2300" dirty="0" smtClean="0"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07678" y="772732"/>
            <a:ext cx="2640257" cy="6085268"/>
          </a:xfrm>
          <a:prstGeom prst="rect">
            <a:avLst/>
          </a:prstGeom>
          <a:solidFill>
            <a:srgbClr val="CBCB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-10" y="772732"/>
            <a:ext cx="9144000" cy="6085268"/>
          </a:xfrm>
          <a:prstGeom prst="rect">
            <a:avLst/>
          </a:prstGeom>
          <a:gradFill flip="none" rotWithShape="1">
            <a:gsLst>
              <a:gs pos="41000">
                <a:schemeClr val="bg1">
                  <a:lumMod val="95000"/>
                  <a:alpha val="0"/>
                </a:schemeClr>
              </a:gs>
              <a:gs pos="52000">
                <a:schemeClr val="accent1">
                  <a:tint val="44500"/>
                  <a:satMod val="160000"/>
                  <a:alpha val="43000"/>
                </a:schemeClr>
              </a:gs>
              <a:gs pos="61000">
                <a:schemeClr val="accent1">
                  <a:tint val="23500"/>
                  <a:satMod val="160000"/>
                  <a:alpha val="9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151615" y="1043937"/>
            <a:ext cx="3812145" cy="5802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48" tIns="41025" rIns="82048" bIns="41025">
            <a:spAutoFit/>
          </a:bodyPr>
          <a:lstStyle/>
          <a:p>
            <a:pPr defTabSz="914608">
              <a:lnSpc>
                <a:spcPts val="2000"/>
              </a:lnSpc>
              <a:spcAft>
                <a:spcPts val="1200"/>
              </a:spcAft>
            </a:pPr>
            <a:r>
              <a:rPr lang="en-US" sz="2000" b="1" u="sng" dirty="0" smtClean="0">
                <a:latin typeface="+mj-lt"/>
              </a:rPr>
              <a:t>The Frontiers of Science</a:t>
            </a:r>
          </a:p>
          <a:p>
            <a:pPr marL="509588" lvl="1" indent="-177800">
              <a:lnSpc>
                <a:spcPts val="2000"/>
              </a:lnSpc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1600" b="1" dirty="0" smtClean="0">
                <a:latin typeface="+mj-lt"/>
                <a:cs typeface="Arial" pitchFamily="34" charset="0"/>
              </a:rPr>
              <a:t>Supporting research that led to over </a:t>
            </a:r>
            <a:r>
              <a:rPr lang="en-US" sz="2000" b="1" dirty="0" smtClean="0">
                <a:latin typeface="+mj-lt"/>
                <a:cs typeface="Arial" pitchFamily="34" charset="0"/>
              </a:rPr>
              <a:t>100</a:t>
            </a:r>
            <a:r>
              <a:rPr lang="en-US" sz="1600" b="1" dirty="0" smtClean="0">
                <a:latin typeface="+mj-lt"/>
                <a:cs typeface="Arial" pitchFamily="34" charset="0"/>
              </a:rPr>
              <a:t> Nobel Prizes during the past </a:t>
            </a:r>
            <a:r>
              <a:rPr lang="en-US" sz="2000" b="1" dirty="0" smtClean="0">
                <a:latin typeface="+mj-lt"/>
                <a:cs typeface="Arial" pitchFamily="34" charset="0"/>
              </a:rPr>
              <a:t>6</a:t>
            </a:r>
            <a:r>
              <a:rPr lang="en-US" sz="1600" b="1" dirty="0" smtClean="0">
                <a:latin typeface="+mj-lt"/>
                <a:cs typeface="Arial" pitchFamily="34" charset="0"/>
              </a:rPr>
              <a:t> decades—more than </a:t>
            </a:r>
            <a:r>
              <a:rPr lang="en-US" sz="2000" b="1" dirty="0" smtClean="0">
                <a:latin typeface="+mj-lt"/>
                <a:cs typeface="Arial" pitchFamily="34" charset="0"/>
              </a:rPr>
              <a:t>20</a:t>
            </a:r>
            <a:r>
              <a:rPr lang="en-US" sz="1600" b="1" dirty="0" smtClean="0">
                <a:latin typeface="+mj-lt"/>
                <a:cs typeface="Arial" pitchFamily="34" charset="0"/>
              </a:rPr>
              <a:t> in the past </a:t>
            </a:r>
            <a:r>
              <a:rPr lang="en-US" sz="2000" b="1" dirty="0" smtClean="0">
                <a:latin typeface="+mj-lt"/>
                <a:cs typeface="Arial" pitchFamily="34" charset="0"/>
              </a:rPr>
              <a:t>10</a:t>
            </a:r>
            <a:r>
              <a:rPr lang="en-US" sz="1600" b="1" dirty="0" smtClean="0">
                <a:latin typeface="+mj-lt"/>
                <a:cs typeface="Arial" pitchFamily="34" charset="0"/>
              </a:rPr>
              <a:t> years</a:t>
            </a:r>
          </a:p>
          <a:p>
            <a:pPr marL="509588" lvl="1" indent="-177800">
              <a:lnSpc>
                <a:spcPts val="2000"/>
              </a:lnSpc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1600" b="1" dirty="0" smtClean="0">
                <a:latin typeface="+mj-lt"/>
                <a:cs typeface="Arial" pitchFamily="34" charset="0"/>
              </a:rPr>
              <a:t>Providing </a:t>
            </a:r>
            <a:r>
              <a:rPr lang="en-US" sz="2000" b="1" dirty="0" smtClean="0">
                <a:latin typeface="+mj-lt"/>
                <a:cs typeface="Arial" pitchFamily="34" charset="0"/>
              </a:rPr>
              <a:t>45% </a:t>
            </a:r>
            <a:r>
              <a:rPr lang="en-US" sz="1600" b="1" dirty="0" smtClean="0">
                <a:latin typeface="+mj-lt"/>
                <a:cs typeface="Arial" pitchFamily="34" charset="0"/>
              </a:rPr>
              <a:t>of Federal support of basic research in the physical and energy related sciences and </a:t>
            </a:r>
            <a:r>
              <a:rPr lang="en-US" sz="1600" b="1" dirty="0" smtClean="0">
                <a:latin typeface="+mj-lt"/>
              </a:rPr>
              <a:t>key components of the Nation’s basic research in biology and computing</a:t>
            </a:r>
            <a:endParaRPr lang="en-US" sz="1600" b="1" dirty="0" smtClean="0">
              <a:latin typeface="+mj-lt"/>
              <a:cs typeface="Arial" pitchFamily="34" charset="0"/>
            </a:endParaRPr>
          </a:p>
          <a:p>
            <a:pPr marL="509588" lvl="1" indent="-177800">
              <a:lnSpc>
                <a:spcPts val="2000"/>
              </a:lnSpc>
              <a:spcAft>
                <a:spcPts val="1800"/>
              </a:spcAft>
              <a:buFont typeface="Wingdings" pitchFamily="2" charset="2"/>
              <a:buChar char="§"/>
            </a:pPr>
            <a:r>
              <a:rPr lang="en-US" sz="1600" b="1" dirty="0" smtClean="0">
                <a:latin typeface="+mj-lt"/>
                <a:cs typeface="Arial" pitchFamily="34" charset="0"/>
              </a:rPr>
              <a:t>Supporting over </a:t>
            </a:r>
            <a:r>
              <a:rPr lang="en-US" sz="2000" b="1" dirty="0" smtClean="0">
                <a:latin typeface="+mj-lt"/>
                <a:cs typeface="Arial" pitchFamily="34" charset="0"/>
              </a:rPr>
              <a:t>25,000</a:t>
            </a:r>
            <a:r>
              <a:rPr lang="en-US" sz="1600" b="1" dirty="0" smtClean="0">
                <a:latin typeface="+mj-lt"/>
                <a:cs typeface="Arial" pitchFamily="34" charset="0"/>
              </a:rPr>
              <a:t> Ph.D. scientists, graduate students, undergraduates, engineers, and support staff at more than </a:t>
            </a:r>
            <a:r>
              <a:rPr lang="en-US" sz="2000" b="1" dirty="0" smtClean="0">
                <a:latin typeface="+mj-lt"/>
                <a:cs typeface="Arial" pitchFamily="34" charset="0"/>
              </a:rPr>
              <a:t>300</a:t>
            </a:r>
            <a:r>
              <a:rPr lang="en-US" sz="1600" b="1" dirty="0" smtClean="0">
                <a:latin typeface="+mj-lt"/>
                <a:cs typeface="Arial" pitchFamily="34" charset="0"/>
              </a:rPr>
              <a:t> institutions</a:t>
            </a:r>
            <a:endParaRPr lang="en-US" sz="800" b="1" dirty="0" smtClean="0">
              <a:latin typeface="+mj-lt"/>
            </a:endParaRPr>
          </a:p>
          <a:p>
            <a:pPr marL="228600" indent="-228600" defTabSz="914608">
              <a:lnSpc>
                <a:spcPts val="2000"/>
              </a:lnSpc>
              <a:spcAft>
                <a:spcPts val="1200"/>
              </a:spcAft>
            </a:pPr>
            <a:r>
              <a:rPr lang="en-US" sz="2000" b="1" u="sng" dirty="0" smtClean="0">
                <a:latin typeface="+mj-lt"/>
              </a:rPr>
              <a:t>21</a:t>
            </a:r>
            <a:r>
              <a:rPr lang="en-US" sz="2000" b="1" u="sng" baseline="30000" dirty="0" smtClean="0">
                <a:latin typeface="+mj-lt"/>
              </a:rPr>
              <a:t>st</a:t>
            </a:r>
            <a:r>
              <a:rPr lang="en-US" sz="2000" b="1" u="sng" dirty="0" smtClean="0">
                <a:latin typeface="+mj-lt"/>
              </a:rPr>
              <a:t> Century Tools of Science</a:t>
            </a:r>
          </a:p>
          <a:p>
            <a:pPr marL="509588" lvl="1" indent="-177800" defTabSz="914608">
              <a:lnSpc>
                <a:spcPts val="2000"/>
              </a:lnSpc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1600" b="1" dirty="0" smtClean="0">
                <a:latin typeface="+mj-lt"/>
                <a:cs typeface="Arial" pitchFamily="34" charset="0"/>
              </a:rPr>
              <a:t>Providing  the world’s largest collection of  scientific user facilities to over </a:t>
            </a:r>
            <a:r>
              <a:rPr lang="en-US" sz="2000" b="1" dirty="0" smtClean="0">
                <a:latin typeface="+mj-lt"/>
                <a:cs typeface="Arial" pitchFamily="34" charset="0"/>
              </a:rPr>
              <a:t>26,000</a:t>
            </a:r>
            <a:r>
              <a:rPr lang="en-US" sz="1600" b="1" dirty="0" smtClean="0">
                <a:latin typeface="+mj-lt"/>
                <a:cs typeface="Arial" pitchFamily="34" charset="0"/>
              </a:rPr>
              <a:t> users each year</a:t>
            </a:r>
            <a:endParaRPr lang="en-US" sz="1600" b="1" dirty="0">
              <a:latin typeface="+mj-lt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406400" y="6355080"/>
          <a:ext cx="3289300" cy="426720"/>
        </p:xfrm>
        <a:graphic>
          <a:graphicData uri="http://schemas.openxmlformats.org/drawingml/2006/table">
            <a:tbl>
              <a:tblPr/>
              <a:tblGrid>
                <a:gridCol w="3289300"/>
              </a:tblGrid>
              <a:tr h="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The 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</a:rPr>
                        <a:t>undulator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 hall at the </a:t>
                      </a:r>
                      <a:br>
                        <a:rPr lang="en-US" sz="1400" b="1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</a:rPr>
                        <a:t>Linac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 Coherent Light Source, SLAC, 2011.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 rot="20374429">
            <a:off x="2105707" y="4892498"/>
            <a:ext cx="3420822" cy="83099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Lead chart of the Office of Science FY 2013 budget rollout.  Note prominence of major projects.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413750" y="6353969"/>
            <a:ext cx="381000" cy="365125"/>
          </a:xfrm>
        </p:spPr>
        <p:txBody>
          <a:bodyPr/>
          <a:lstStyle/>
          <a:p>
            <a:pPr>
              <a:defRPr/>
            </a:pPr>
            <a:fld id="{6EEA275D-5A49-48A8-817D-44C3EA0A3A2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EA275D-5A49-48A8-817D-44C3EA0A3A2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74209"/>
            <a:ext cx="9144000" cy="598714"/>
          </a:xfrm>
        </p:spPr>
        <p:txBody>
          <a:bodyPr/>
          <a:lstStyle/>
          <a:p>
            <a:r>
              <a:rPr lang="en-US" dirty="0" smtClean="0"/>
              <a:t>Project Decision Matrix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24200" y="6353969"/>
            <a:ext cx="533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rgbClr val="106636"/>
                </a:solidFill>
                <a:latin typeface="Arial" pitchFamily="34" charset="0"/>
                <a:cs typeface="Arial" pitchFamily="34" charset="0"/>
              </a:rPr>
              <a:t>DOE 2012 Project Management Workshop</a:t>
            </a:r>
            <a:endParaRPr lang="en-US" sz="1100" dirty="0">
              <a:solidFill>
                <a:srgbClr val="10663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850232"/>
            <a:ext cx="9144000" cy="5383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535" t="12792" r="3259" b="12085"/>
          <a:stretch>
            <a:fillRect/>
          </a:stretch>
        </p:blipFill>
        <p:spPr bwMode="auto">
          <a:xfrm>
            <a:off x="118754" y="771894"/>
            <a:ext cx="8705088" cy="5256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Office of Science Organization</a:t>
            </a:r>
            <a:br>
              <a:rPr lang="en-US" dirty="0" smtClean="0"/>
            </a:br>
            <a:r>
              <a:rPr lang="en-US" sz="1800" dirty="0" smtClean="0"/>
              <a:t>… and the flow of funding to the field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EA275D-5A49-48A8-817D-44C3EA0A3A2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Arial" pitchFamily="34" charset="0"/>
              </a:rPr>
              <a:t>DOE 2012 Project Management Workshop</a:t>
            </a:r>
            <a:endParaRPr lang="en-US" dirty="0">
              <a:latin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49061" y="1334973"/>
            <a:ext cx="1837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+mn-lt"/>
              </a:rPr>
              <a:t>FY2013 Req. $5,001M </a:t>
            </a:r>
            <a:endParaRPr lang="en-US" sz="1400" b="1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50209" y="2815861"/>
            <a:ext cx="5421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+mn-lt"/>
                <a:cs typeface="Arial" pitchFamily="34" charset="0"/>
              </a:rPr>
              <a:t>$456M </a:t>
            </a:r>
            <a:endParaRPr lang="en-US" sz="900" b="1" dirty="0">
              <a:latin typeface="+mn-lt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06127" y="3310167"/>
            <a:ext cx="63030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+mn-lt"/>
                <a:cs typeface="Arial" pitchFamily="34" charset="0"/>
              </a:rPr>
              <a:t>$1,799M </a:t>
            </a:r>
            <a:endParaRPr lang="en-US" sz="900" b="1" dirty="0">
              <a:latin typeface="+mn-lt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50209" y="3860131"/>
            <a:ext cx="5421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+mn-lt"/>
                <a:cs typeface="Arial" pitchFamily="34" charset="0"/>
              </a:rPr>
              <a:t>$625M </a:t>
            </a:r>
            <a:endParaRPr lang="en-US" sz="900" b="1" dirty="0">
              <a:latin typeface="+mn-lt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50209" y="4402144"/>
            <a:ext cx="5421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+mn-lt"/>
                <a:cs typeface="Arial" pitchFamily="34" charset="0"/>
              </a:rPr>
              <a:t>$398M </a:t>
            </a:r>
            <a:endParaRPr lang="en-US" sz="900" b="1" dirty="0">
              <a:latin typeface="+mn-lt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50209" y="4960059"/>
            <a:ext cx="5421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+mn-lt"/>
                <a:cs typeface="Arial" pitchFamily="34" charset="0"/>
              </a:rPr>
              <a:t>$776M </a:t>
            </a:r>
            <a:endParaRPr lang="en-US" sz="900" b="1" dirty="0">
              <a:latin typeface="+mn-lt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50209" y="5510023"/>
            <a:ext cx="5421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+mn-lt"/>
                <a:cs typeface="Arial" pitchFamily="34" charset="0"/>
              </a:rPr>
              <a:t>$527M </a:t>
            </a:r>
            <a:endParaRPr lang="en-US" sz="900" b="1" dirty="0">
              <a:latin typeface="+mn-lt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20375" y="2798901"/>
            <a:ext cx="48442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+mn-lt"/>
                <a:cs typeface="Arial" pitchFamily="34" charset="0"/>
              </a:rPr>
              <a:t>$15M </a:t>
            </a:r>
            <a:endParaRPr lang="en-US" sz="900" b="1" dirty="0">
              <a:latin typeface="+mn-lt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04009" y="4090718"/>
            <a:ext cx="5421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+mn-lt"/>
                <a:cs typeface="Arial" pitchFamily="34" charset="0"/>
              </a:rPr>
              <a:t>$202M </a:t>
            </a:r>
            <a:endParaRPr lang="en-US" sz="900" b="1" dirty="0">
              <a:latin typeface="+mn-lt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76460" y="5521143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>
                <a:latin typeface="+mn-lt"/>
                <a:cs typeface="Arial" pitchFamily="34" charset="0"/>
              </a:rPr>
              <a:t>$84M S&amp;S</a:t>
            </a:r>
          </a:p>
          <a:p>
            <a:pPr algn="ctr"/>
            <a:r>
              <a:rPr lang="en-US" sz="900" b="1" dirty="0" smtClean="0">
                <a:latin typeface="+mn-lt"/>
                <a:cs typeface="Arial" pitchFamily="34" charset="0"/>
              </a:rPr>
              <a:t>$118M SLI </a:t>
            </a:r>
            <a:endParaRPr lang="en-US" sz="900" b="1" dirty="0">
              <a:latin typeface="+mn-lt"/>
              <a:cs typeface="Arial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3660536" y="1286467"/>
            <a:ext cx="1800640" cy="38778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48396" y="1800659"/>
            <a:ext cx="1930509" cy="5936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563032" y="1786371"/>
            <a:ext cx="1923368" cy="6067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343987" y="1778788"/>
            <a:ext cx="1942763" cy="6127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83338" y="6437152"/>
            <a:ext cx="951607" cy="307777"/>
          </a:xfrm>
          <a:prstGeom prst="rect">
            <a:avLst/>
          </a:prstGeom>
          <a:solidFill>
            <a:srgbClr val="0000FF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+mn-lt"/>
              </a:rPr>
              <a:t>10 SC Labs</a:t>
            </a:r>
            <a:endParaRPr lang="en-US" sz="1400" b="1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0" y="6246254"/>
            <a:ext cx="91440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L-Shape 25"/>
          <p:cNvSpPr/>
          <p:nvPr/>
        </p:nvSpPr>
        <p:spPr>
          <a:xfrm rot="10800000" flipH="1">
            <a:off x="230593" y="2471533"/>
            <a:ext cx="2724151" cy="3657602"/>
          </a:xfrm>
          <a:prstGeom prst="corner">
            <a:avLst>
              <a:gd name="adj1" fmla="val 78964"/>
              <a:gd name="adj2" fmla="val 38072"/>
            </a:avLst>
          </a:prstGeom>
          <a:solidFill>
            <a:srgbClr val="6699FF">
              <a:alpha val="2470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7665744" y="2869279"/>
            <a:ext cx="493725" cy="123111"/>
          </a:xfrm>
          <a:prstGeom prst="rect">
            <a:avLst/>
          </a:prstGeom>
          <a:solidFill>
            <a:srgbClr val="FCFBCC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800" i="1" dirty="0" smtClean="0"/>
              <a:t>Kountouris</a:t>
            </a:r>
            <a:endParaRPr lang="en-US" sz="800" i="1" dirty="0"/>
          </a:p>
        </p:txBody>
      </p:sp>
      <p:sp>
        <p:nvSpPr>
          <p:cNvPr id="25" name="L-Shape 24"/>
          <p:cNvSpPr/>
          <p:nvPr/>
        </p:nvSpPr>
        <p:spPr>
          <a:xfrm rot="10800000" flipV="1">
            <a:off x="1875264" y="2471533"/>
            <a:ext cx="2724151" cy="3409951"/>
          </a:xfrm>
          <a:prstGeom prst="corner">
            <a:avLst>
              <a:gd name="adj1" fmla="val 23719"/>
              <a:gd name="adj2" fmla="val 49298"/>
            </a:avLst>
          </a:prstGeom>
          <a:solidFill>
            <a:srgbClr val="33CC33">
              <a:alpha val="2470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7" grpId="0" animBg="1"/>
      <p:bldP spid="26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9" name="Rectangle 6"/>
          <p:cNvSpPr>
            <a:spLocks noChangeArrowheads="1"/>
          </p:cNvSpPr>
          <p:nvPr/>
        </p:nvSpPr>
        <p:spPr bwMode="auto">
          <a:xfrm>
            <a:off x="8748713" y="937328"/>
            <a:ext cx="76200" cy="510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Title 2"/>
          <p:cNvSpPr>
            <a:spLocks noGrp="1"/>
          </p:cNvSpPr>
          <p:nvPr>
            <p:ph type="title" idx="4294967295"/>
          </p:nvPr>
        </p:nvSpPr>
        <p:spPr>
          <a:xfrm>
            <a:off x="0" y="36033"/>
            <a:ext cx="9144000" cy="76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>
                <a:latin typeface="Arial" pitchFamily="34" charset="0"/>
              </a:rPr>
              <a:t>SC Funding Recipients—Labs and Universities, FY 2011</a:t>
            </a:r>
            <a:endParaRPr lang="en-US" sz="3600" dirty="0" smtClean="0">
              <a:latin typeface="Arial" pitchFamily="34" charset="0"/>
            </a:endParaRPr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3" cstate="print"/>
          <a:srcRect t="10701" b="6070"/>
          <a:stretch>
            <a:fillRect/>
          </a:stretch>
        </p:blipFill>
        <p:spPr bwMode="auto">
          <a:xfrm>
            <a:off x="70433" y="779569"/>
            <a:ext cx="9126461" cy="600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6889886" y="6126512"/>
            <a:ext cx="1516855" cy="666752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0" y="6550223"/>
            <a:ext cx="951607" cy="307777"/>
          </a:xfrm>
          <a:prstGeom prst="rect">
            <a:avLst/>
          </a:prstGeom>
          <a:solidFill>
            <a:srgbClr val="0000FF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+mn-lt"/>
              </a:rPr>
              <a:t>10 SC Labs</a:t>
            </a:r>
            <a:endParaRPr lang="en-US" sz="1400" b="1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21774" y="2428240"/>
            <a:ext cx="971549" cy="592893"/>
            <a:chOff x="88900" y="2519591"/>
            <a:chExt cx="971549" cy="592893"/>
          </a:xfrm>
        </p:grpSpPr>
        <p:pic>
          <p:nvPicPr>
            <p:cNvPr id="10" name="Picture 10" descr="Berkeley Lab logo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8900" y="2519591"/>
              <a:ext cx="971549" cy="47053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19" name="Oval 18"/>
            <p:cNvSpPr>
              <a:spLocks noChangeAspect="1"/>
            </p:cNvSpPr>
            <p:nvPr/>
          </p:nvSpPr>
          <p:spPr>
            <a:xfrm>
              <a:off x="690563" y="3002756"/>
              <a:ext cx="109728" cy="109728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20341" y="3004252"/>
            <a:ext cx="1154429" cy="558847"/>
            <a:chOff x="88900" y="3067049"/>
            <a:chExt cx="1154429" cy="558847"/>
          </a:xfrm>
        </p:grpSpPr>
        <p:pic>
          <p:nvPicPr>
            <p:cNvPr id="11" name="Picture 18" descr="SLAC National Accelerator Laboratory logo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8900" y="3210302"/>
              <a:ext cx="1154429" cy="41559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20" name="Oval 19"/>
            <p:cNvSpPr>
              <a:spLocks noChangeAspect="1"/>
            </p:cNvSpPr>
            <p:nvPr/>
          </p:nvSpPr>
          <p:spPr>
            <a:xfrm>
              <a:off x="669131" y="3067049"/>
              <a:ext cx="109728" cy="109728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31984" y="1209584"/>
            <a:ext cx="1460327" cy="645124"/>
            <a:chOff x="178164" y="1270000"/>
            <a:chExt cx="1460327" cy="645124"/>
          </a:xfrm>
        </p:grpSpPr>
        <p:pic>
          <p:nvPicPr>
            <p:cNvPr id="16" name="Picture 14" descr="Pacific Northwest National Laboratory Proudly operated by Battelle since 1965 logo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78164" y="1270000"/>
              <a:ext cx="1282916" cy="64512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23" name="Oval 22"/>
            <p:cNvSpPr>
              <a:spLocks noChangeAspect="1"/>
            </p:cNvSpPr>
            <p:nvPr/>
          </p:nvSpPr>
          <p:spPr>
            <a:xfrm>
              <a:off x="1528763" y="1533524"/>
              <a:ext cx="109728" cy="109728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468813" y="2710894"/>
            <a:ext cx="1111250" cy="440965"/>
            <a:chOff x="4414022" y="2776536"/>
            <a:chExt cx="1111250" cy="440965"/>
          </a:xfrm>
        </p:grpSpPr>
        <p:pic>
          <p:nvPicPr>
            <p:cNvPr id="5" name="Picture 2" descr="The Ames Laboratory, Creating Materials and Energy Solutions, US Department of Energy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414022" y="2915241"/>
              <a:ext cx="1111250" cy="30226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26" name="Oval 25"/>
            <p:cNvSpPr>
              <a:spLocks noChangeAspect="1"/>
            </p:cNvSpPr>
            <p:nvPr/>
          </p:nvSpPr>
          <p:spPr>
            <a:xfrm>
              <a:off x="4929188" y="27765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139532" y="2070152"/>
            <a:ext cx="914400" cy="730935"/>
            <a:chOff x="5084763" y="2138660"/>
            <a:chExt cx="914400" cy="730935"/>
          </a:xfrm>
        </p:grpSpPr>
        <p:pic>
          <p:nvPicPr>
            <p:cNvPr id="7" name="Picture 8" descr="Fermilab Logo">
              <a:hlinkClick r:id="rId12"/>
            </p:cNvPr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5084763" y="2138660"/>
              <a:ext cx="914400" cy="16459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28" name="Oval 27"/>
            <p:cNvSpPr>
              <a:spLocks noChangeAspect="1"/>
            </p:cNvSpPr>
            <p:nvPr/>
          </p:nvSpPr>
          <p:spPr>
            <a:xfrm>
              <a:off x="5681663" y="2759867"/>
              <a:ext cx="109728" cy="109728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131440" y="2276225"/>
            <a:ext cx="914400" cy="558199"/>
            <a:chOff x="5084763" y="2349496"/>
            <a:chExt cx="914400" cy="558199"/>
          </a:xfrm>
        </p:grpSpPr>
        <p:pic>
          <p:nvPicPr>
            <p:cNvPr id="6" name="Picture 4" descr="Argonne National Laboratory">
              <a:hlinkClick r:id="rId14"/>
            </p:cNvPr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5084763" y="2349496"/>
              <a:ext cx="914400" cy="3438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30" name="Oval 29"/>
            <p:cNvSpPr>
              <a:spLocks noChangeAspect="1"/>
            </p:cNvSpPr>
            <p:nvPr/>
          </p:nvSpPr>
          <p:spPr>
            <a:xfrm>
              <a:off x="5741194" y="2797967"/>
              <a:ext cx="109728" cy="109728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948172" y="2206790"/>
            <a:ext cx="1158874" cy="391932"/>
            <a:chOff x="7939088" y="2337168"/>
            <a:chExt cx="1158874" cy="391932"/>
          </a:xfrm>
        </p:grpSpPr>
        <p:pic>
          <p:nvPicPr>
            <p:cNvPr id="8" name="Picture 6" descr="Brookhaven National Laboratory logo">
              <a:hlinkClick r:id="rId16"/>
            </p:cNvPr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8113166" y="2337168"/>
              <a:ext cx="984796" cy="3663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31" name="Oval 30"/>
            <p:cNvSpPr>
              <a:spLocks noChangeAspect="1"/>
            </p:cNvSpPr>
            <p:nvPr/>
          </p:nvSpPr>
          <p:spPr>
            <a:xfrm>
              <a:off x="7939088" y="2619372"/>
              <a:ext cx="109728" cy="109728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723364" y="2634871"/>
            <a:ext cx="861879" cy="420688"/>
            <a:chOff x="7715251" y="2768600"/>
            <a:chExt cx="861879" cy="420688"/>
          </a:xfrm>
        </p:grpSpPr>
        <p:pic>
          <p:nvPicPr>
            <p:cNvPr id="12" name="Picture 16" descr="Princeton Plasma Physics Laboratory logo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7816850" y="2768600"/>
              <a:ext cx="760280" cy="42068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34" name="Oval 33"/>
            <p:cNvSpPr>
              <a:spLocks noChangeAspect="1"/>
            </p:cNvSpPr>
            <p:nvPr/>
          </p:nvSpPr>
          <p:spPr>
            <a:xfrm>
              <a:off x="7715251" y="2783679"/>
              <a:ext cx="109728" cy="109728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581492" y="3325762"/>
            <a:ext cx="1418046" cy="417563"/>
            <a:chOff x="7540062" y="3392836"/>
            <a:chExt cx="1418046" cy="417563"/>
          </a:xfrm>
        </p:grpSpPr>
        <p:pic>
          <p:nvPicPr>
            <p:cNvPr id="15" name="Picture 20" descr="Jefferson Lab: Thomas Jefferson National Accelerator Facility logo">
              <a:hlinkClick r:id="rId20"/>
            </p:cNvPr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7540062" y="3555151"/>
              <a:ext cx="1418046" cy="25524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38" name="Oval 37"/>
            <p:cNvSpPr>
              <a:spLocks noChangeAspect="1"/>
            </p:cNvSpPr>
            <p:nvPr/>
          </p:nvSpPr>
          <p:spPr>
            <a:xfrm>
              <a:off x="7557161" y="33928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230834" y="3757716"/>
            <a:ext cx="2089150" cy="468700"/>
            <a:chOff x="5226050" y="3893341"/>
            <a:chExt cx="2089150" cy="468700"/>
          </a:xfrm>
        </p:grpSpPr>
        <p:pic>
          <p:nvPicPr>
            <p:cNvPr id="13" name="Picture 12" descr="Oak Ridge National Laboratory managed by UT-Battelle for the Department of Energy logo ">
              <a:hlinkClick r:id="rId22"/>
            </p:cNvPr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5226050" y="4057621"/>
              <a:ext cx="2089150" cy="3044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43" name="Oval 42"/>
            <p:cNvSpPr>
              <a:spLocks noChangeAspect="1"/>
            </p:cNvSpPr>
            <p:nvPr/>
          </p:nvSpPr>
          <p:spPr>
            <a:xfrm>
              <a:off x="6450807" y="3893341"/>
              <a:ext cx="109728" cy="109728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413750" y="6353969"/>
            <a:ext cx="381000" cy="365125"/>
          </a:xfrm>
        </p:spPr>
        <p:txBody>
          <a:bodyPr/>
          <a:lstStyle/>
          <a:p>
            <a:pPr>
              <a:defRPr/>
            </a:pPr>
            <a:fld id="{6EEA275D-5A49-48A8-817D-44C3EA0A3A2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1600" y="152400"/>
            <a:ext cx="889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An Historical Detour – Big Science and the Office of Science</a:t>
            </a:r>
            <a:endParaRPr lang="en-US" sz="2400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24200" y="6353969"/>
            <a:ext cx="533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rgbClr val="106636"/>
                </a:solidFill>
                <a:latin typeface="Arial" pitchFamily="34" charset="0"/>
                <a:cs typeface="Arial" pitchFamily="34" charset="0"/>
              </a:rPr>
              <a:t>DOE 2012 Project Management Workshop</a:t>
            </a:r>
            <a:endParaRPr lang="en-US" sz="1100" dirty="0">
              <a:solidFill>
                <a:srgbClr val="10663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0900" y="1435100"/>
            <a:ext cx="7670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Wingdings" pitchFamily="2" charset="2"/>
              <a:buChar char="§"/>
            </a:pPr>
            <a:r>
              <a:rPr lang="en-US" sz="2400" dirty="0" smtClean="0"/>
              <a:t>Big science was born at the labs after WWII.</a:t>
            </a:r>
          </a:p>
          <a:p>
            <a:pPr marL="228600" indent="-228600">
              <a:buFont typeface="Wingdings" pitchFamily="2" charset="2"/>
              <a:buChar char="§"/>
            </a:pPr>
            <a:endParaRPr lang="en-US" sz="2400" dirty="0" smtClean="0"/>
          </a:p>
          <a:p>
            <a:pPr marL="228600" indent="-228600">
              <a:buFont typeface="Wingdings" pitchFamily="2" charset="2"/>
              <a:buChar char="§"/>
            </a:pPr>
            <a:r>
              <a:rPr lang="en-US" sz="2400" dirty="0" smtClean="0"/>
              <a:t>Over time, big science begat the large suite of Office of Science user facilities.</a:t>
            </a:r>
          </a:p>
          <a:p>
            <a:pPr marL="228600" indent="-228600">
              <a:buFont typeface="Wingdings" pitchFamily="2" charset="2"/>
              <a:buChar char="§"/>
            </a:pPr>
            <a:endParaRPr lang="en-US" sz="2400" dirty="0" smtClean="0"/>
          </a:p>
          <a:p>
            <a:pPr marL="228600" indent="-228600">
              <a:buFont typeface="Wingdings" pitchFamily="2" charset="2"/>
              <a:buChar char="§"/>
            </a:pPr>
            <a:r>
              <a:rPr lang="en-US" sz="2400" dirty="0" smtClean="0"/>
              <a:t>These facilities transformed the nature of the labs, and they define the Office of Science today.</a:t>
            </a:r>
            <a:endParaRPr lang="en-US" sz="2400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413750" y="6353969"/>
            <a:ext cx="381000" cy="365125"/>
          </a:xfrm>
        </p:spPr>
        <p:txBody>
          <a:bodyPr/>
          <a:lstStyle/>
          <a:p>
            <a:pPr>
              <a:defRPr/>
            </a:pPr>
            <a:fld id="{6EEA275D-5A49-48A8-817D-44C3EA0A3A2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Origins of Big Science in the Office of Science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CA2777-A89F-4130-B308-73BB65955918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2" name="Group 6"/>
          <p:cNvGrpSpPr/>
          <p:nvPr/>
        </p:nvGrpSpPr>
        <p:grpSpPr>
          <a:xfrm>
            <a:off x="1610297" y="1219200"/>
            <a:ext cx="5923407" cy="4762500"/>
            <a:chOff x="1496568" y="1295400"/>
            <a:chExt cx="5923407" cy="4762500"/>
          </a:xfrm>
        </p:grpSpPr>
        <p:pic>
          <p:nvPicPr>
            <p:cNvPr id="6349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657600" y="1295400"/>
              <a:ext cx="3762375" cy="476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49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96568" y="1295400"/>
              <a:ext cx="2084832" cy="3429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TextBox 7"/>
          <p:cNvSpPr txBox="1"/>
          <p:nvPr/>
        </p:nvSpPr>
        <p:spPr>
          <a:xfrm>
            <a:off x="1535090" y="4648200"/>
            <a:ext cx="2223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106636"/>
                </a:solidFill>
              </a:rPr>
              <a:t>Ernest O. Lawrence</a:t>
            </a:r>
            <a:endParaRPr lang="en-US" dirty="0">
              <a:solidFill>
                <a:srgbClr val="10663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46951" y="5791200"/>
            <a:ext cx="5301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106636"/>
                </a:solidFill>
              </a:rPr>
              <a:t>Lawrence’s original 5-inch cyclotron, 80 </a:t>
            </a:r>
            <a:r>
              <a:rPr lang="en-US" dirty="0" err="1" smtClean="0">
                <a:solidFill>
                  <a:srgbClr val="106636"/>
                </a:solidFill>
              </a:rPr>
              <a:t>keV</a:t>
            </a:r>
            <a:r>
              <a:rPr lang="en-US" dirty="0" smtClean="0">
                <a:solidFill>
                  <a:srgbClr val="106636"/>
                </a:solidFill>
              </a:rPr>
              <a:t>, </a:t>
            </a:r>
            <a:r>
              <a:rPr lang="en-US" b="1" dirty="0" smtClean="0">
                <a:solidFill>
                  <a:srgbClr val="FF0000"/>
                </a:solidFill>
              </a:rPr>
              <a:t>1931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11500" y="6356210"/>
            <a:ext cx="533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rgbClr val="106636"/>
                </a:solidFill>
                <a:latin typeface="Arial" pitchFamily="34" charset="0"/>
                <a:cs typeface="Arial" pitchFamily="34" charset="0"/>
              </a:rPr>
              <a:t>DOE 2012 Project Management Workshop</a:t>
            </a:r>
            <a:endParaRPr lang="en-US" sz="1100" dirty="0">
              <a:solidFill>
                <a:srgbClr val="106636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Lawrence’s Pursuit of Bigger and Bigger and Bigger Machines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5B29B34-169A-448E-ADA3-90215CC0E92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1066800"/>
            <a:ext cx="5410200" cy="4226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8"/>
          <p:cNvGrpSpPr/>
          <p:nvPr/>
        </p:nvGrpSpPr>
        <p:grpSpPr>
          <a:xfrm>
            <a:off x="304800" y="1600200"/>
            <a:ext cx="4572000" cy="1015663"/>
            <a:chOff x="-76200" y="1828800"/>
            <a:chExt cx="4572000" cy="1015663"/>
          </a:xfrm>
        </p:grpSpPr>
        <p:sp>
          <p:nvSpPr>
            <p:cNvPr id="6" name="Right Arrow 5"/>
            <p:cNvSpPr/>
            <p:nvPr/>
          </p:nvSpPr>
          <p:spPr>
            <a:xfrm>
              <a:off x="1828800" y="1981200"/>
              <a:ext cx="2667000" cy="4572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-76200" y="1828800"/>
              <a:ext cx="2819400" cy="101566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Surplus </a:t>
              </a:r>
              <a:r>
                <a:rPr lang="en-US" sz="2000" b="1" u="sng" dirty="0" smtClean="0"/>
                <a:t>80 ton</a:t>
              </a:r>
              <a:r>
                <a:rPr lang="en-US" sz="2000" b="1" dirty="0" smtClean="0"/>
                <a:t> </a:t>
              </a:r>
              <a:r>
                <a:rPr lang="en-US" sz="2000" dirty="0" smtClean="0"/>
                <a:t>magnet from the Federal Telegraph Company</a:t>
              </a:r>
              <a:endParaRPr lang="en-US" sz="2000" dirty="0"/>
            </a:p>
          </p:txBody>
        </p:sp>
      </p:grpSp>
      <p:sp>
        <p:nvSpPr>
          <p:cNvPr id="8" name="Rectangle 7"/>
          <p:cNvSpPr/>
          <p:nvPr/>
        </p:nvSpPr>
        <p:spPr>
          <a:xfrm>
            <a:off x="228600" y="914400"/>
            <a:ext cx="6447919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000" dirty="0" smtClean="0"/>
              <a:t>Later that year the Berkeley Radiation Laboratory is born . . .</a:t>
            </a:r>
            <a:endParaRPr lang="en-US" sz="2000" dirty="0"/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276600"/>
            <a:ext cx="3390900" cy="2577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644289" y="5334000"/>
            <a:ext cx="3536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106636"/>
                </a:solidFill>
              </a:rPr>
              <a:t>27-inch cyclotron, 3.6 </a:t>
            </a:r>
            <a:r>
              <a:rPr lang="en-US" dirty="0" err="1" smtClean="0">
                <a:solidFill>
                  <a:srgbClr val="106636"/>
                </a:solidFill>
              </a:rPr>
              <a:t>MeV</a:t>
            </a:r>
            <a:r>
              <a:rPr lang="en-US" dirty="0" smtClean="0">
                <a:solidFill>
                  <a:srgbClr val="106636"/>
                </a:solidFill>
              </a:rPr>
              <a:t>, 1932</a:t>
            </a:r>
            <a:endParaRPr lang="en-US" dirty="0">
              <a:solidFill>
                <a:srgbClr val="106636"/>
              </a:solidFill>
            </a:endParaRPr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24200" y="6353969"/>
            <a:ext cx="533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rgbClr val="106636"/>
                </a:solidFill>
                <a:latin typeface="Arial" pitchFamily="34" charset="0"/>
                <a:cs typeface="Arial" pitchFamily="34" charset="0"/>
              </a:rPr>
              <a:t>DOE 2012 Project Management Workshop</a:t>
            </a:r>
            <a:endParaRPr lang="en-US" sz="1100" dirty="0">
              <a:solidFill>
                <a:srgbClr val="106636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Accelerators and the Manhattan Project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EA275D-5A49-48A8-817D-44C3EA0A3A2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3500" y="4785261"/>
            <a:ext cx="5537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Lawrence advanced accelerators as mass separators through modification of the 37-inch cyclotron; he named the new configuration . . . the “</a:t>
            </a:r>
            <a:r>
              <a:rPr lang="en-US" sz="2000" b="1" dirty="0" err="1" smtClean="0">
                <a:solidFill>
                  <a:srgbClr val="106636"/>
                </a:solidFill>
              </a:rPr>
              <a:t>calutron</a:t>
            </a:r>
            <a:r>
              <a:rPr lang="en-US" sz="2000" dirty="0" smtClean="0"/>
              <a:t>.”</a:t>
            </a:r>
            <a:endParaRPr lang="en-US" sz="2000" dirty="0"/>
          </a:p>
        </p:txBody>
      </p:sp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343561"/>
            <a:ext cx="5105400" cy="338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1648361"/>
            <a:ext cx="3365127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28600" y="838200"/>
            <a:ext cx="380931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Challenge: uranium isotope separation</a:t>
            </a:r>
            <a:endParaRPr lang="en-US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124200" y="6353969"/>
            <a:ext cx="5334000" cy="365125"/>
          </a:xfrm>
        </p:spPr>
        <p:txBody>
          <a:bodyPr vert="horz" lIns="91440" tIns="45720" rIns="91440" bIns="45720" rtlCol="0" anchor="ctr"/>
          <a:lstStyle/>
          <a:p>
            <a:pPr>
              <a:defRPr/>
            </a:pPr>
            <a:r>
              <a:rPr lang="en-US" dirty="0" smtClean="0">
                <a:latin typeface="Arial" pitchFamily="34" charset="0"/>
              </a:rPr>
              <a:t>DOE 2012 Project Management Workshop</a:t>
            </a:r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6_SC_BES_Template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8393</TotalTime>
  <Words>1123</Words>
  <Application>Microsoft Office PowerPoint</Application>
  <PresentationFormat>On-screen Show (4:3)</PresentationFormat>
  <Paragraphs>210</Paragraphs>
  <Slides>31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Program/Project Management in DOE’s Office of Science</vt:lpstr>
      <vt:lpstr>Slide 2</vt:lpstr>
      <vt:lpstr>Slide 3</vt:lpstr>
      <vt:lpstr>Office of Science Organization … and the flow of funding to the field</vt:lpstr>
      <vt:lpstr>SC Funding Recipients—Labs and Universities, FY 2011</vt:lpstr>
      <vt:lpstr>Slide 6</vt:lpstr>
      <vt:lpstr>Origins of Big Science in the Office of Science</vt:lpstr>
      <vt:lpstr>Lawrence’s Pursuit of Bigger and Bigger and Bigger Machines</vt:lpstr>
      <vt:lpstr>Accelerators and the Manhattan Project</vt:lpstr>
      <vt:lpstr>From Prototype to (Big Time) Reality</vt:lpstr>
      <vt:lpstr>Transition from Wartime to Peacetime Research</vt:lpstr>
      <vt:lpstr>A National Laboratory is Born</vt:lpstr>
      <vt:lpstr>This building was later expanded to house  the Advanced Light Source, an SC User Facility, …</vt:lpstr>
      <vt:lpstr>… which now takes1st Prize for best view.</vt:lpstr>
      <vt:lpstr>Research and Facilities in the Office of Science</vt:lpstr>
      <vt:lpstr>Slide 16</vt:lpstr>
      <vt:lpstr>Slide 17</vt:lpstr>
      <vt:lpstr>Slide 18</vt:lpstr>
      <vt:lpstr>Slide 19</vt:lpstr>
      <vt:lpstr>R2A2s: Owners, FPDs, PMs, SC’s Off. of Project Assessment</vt:lpstr>
      <vt:lpstr>Slide 21</vt:lpstr>
      <vt:lpstr>xxxxxxxxxxxxxx</vt:lpstr>
      <vt:lpstr>xxxxxxxxxxxxxx</vt:lpstr>
      <vt:lpstr>Owner Experience:  BES Projects During Pat’s Years</vt:lpstr>
      <vt:lpstr>Those BES Projects Did Pretty Well</vt:lpstr>
      <vt:lpstr>Hard Lessons Learned as an Owner  Not just platitudes, though they may sound like it</vt:lpstr>
      <vt:lpstr>Managing ProjectS is Another Part of the Challenge</vt:lpstr>
      <vt:lpstr>Things to avoid:  Too many overlapping projects and long interludes between projects  </vt:lpstr>
      <vt:lpstr>END</vt:lpstr>
      <vt:lpstr>Slide 30</vt:lpstr>
      <vt:lpstr>Project Decision Matrix</vt:lpstr>
    </vt:vector>
  </TitlesOfParts>
  <Company>US Department of Energy (SC)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Joseph Groves</dc:creator>
  <cp:lastModifiedBy>Department of Energy</cp:lastModifiedBy>
  <cp:revision>959</cp:revision>
  <dcterms:created xsi:type="dcterms:W3CDTF">2009-10-19T15:58:14Z</dcterms:created>
  <dcterms:modified xsi:type="dcterms:W3CDTF">2012-04-02T01:00:19Z</dcterms:modified>
</cp:coreProperties>
</file>