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8"/>
  </p:notesMasterIdLst>
  <p:sldIdLst>
    <p:sldId id="513" r:id="rId2"/>
    <p:sldId id="293" r:id="rId3"/>
    <p:sldId id="257" r:id="rId4"/>
    <p:sldId id="398" r:id="rId5"/>
    <p:sldId id="558" r:id="rId6"/>
    <p:sldId id="392" r:id="rId7"/>
    <p:sldId id="556" r:id="rId8"/>
    <p:sldId id="370" r:id="rId9"/>
    <p:sldId id="515" r:id="rId10"/>
    <p:sldId id="516" r:id="rId11"/>
    <p:sldId id="602" r:id="rId12"/>
    <p:sldId id="517" r:id="rId13"/>
    <p:sldId id="518" r:id="rId14"/>
    <p:sldId id="611" r:id="rId15"/>
    <p:sldId id="618" r:id="rId16"/>
    <p:sldId id="612" r:id="rId17"/>
    <p:sldId id="567" r:id="rId18"/>
    <p:sldId id="610" r:id="rId19"/>
    <p:sldId id="568" r:id="rId20"/>
    <p:sldId id="609" r:id="rId21"/>
    <p:sldId id="519" r:id="rId22"/>
    <p:sldId id="520" r:id="rId23"/>
    <p:sldId id="559" r:id="rId24"/>
    <p:sldId id="566" r:id="rId25"/>
    <p:sldId id="522" r:id="rId26"/>
    <p:sldId id="608" r:id="rId27"/>
    <p:sldId id="563" r:id="rId28"/>
    <p:sldId id="565" r:id="rId29"/>
    <p:sldId id="523" r:id="rId30"/>
    <p:sldId id="562" r:id="rId31"/>
    <p:sldId id="589" r:id="rId32"/>
    <p:sldId id="524" r:id="rId33"/>
    <p:sldId id="560" r:id="rId34"/>
    <p:sldId id="532" r:id="rId35"/>
    <p:sldId id="536" r:id="rId36"/>
    <p:sldId id="533" r:id="rId37"/>
    <p:sldId id="534" r:id="rId38"/>
    <p:sldId id="614" r:id="rId39"/>
    <p:sldId id="615" r:id="rId40"/>
    <p:sldId id="613" r:id="rId41"/>
    <p:sldId id="576" r:id="rId42"/>
    <p:sldId id="577" r:id="rId43"/>
    <p:sldId id="578" r:id="rId44"/>
    <p:sldId id="547" r:id="rId45"/>
    <p:sldId id="548" r:id="rId46"/>
    <p:sldId id="616" r:id="rId47"/>
    <p:sldId id="549" r:id="rId48"/>
    <p:sldId id="607" r:id="rId49"/>
    <p:sldId id="537" r:id="rId50"/>
    <p:sldId id="538" r:id="rId51"/>
    <p:sldId id="557" r:id="rId52"/>
    <p:sldId id="540" r:id="rId53"/>
    <p:sldId id="541" r:id="rId54"/>
    <p:sldId id="542" r:id="rId55"/>
    <p:sldId id="569" r:id="rId56"/>
    <p:sldId id="570" r:id="rId57"/>
    <p:sldId id="571" r:id="rId58"/>
    <p:sldId id="572" r:id="rId59"/>
    <p:sldId id="573" r:id="rId60"/>
    <p:sldId id="574" r:id="rId61"/>
    <p:sldId id="575" r:id="rId62"/>
    <p:sldId id="594" r:id="rId63"/>
    <p:sldId id="595" r:id="rId64"/>
    <p:sldId id="617" r:id="rId65"/>
    <p:sldId id="583" r:id="rId66"/>
    <p:sldId id="544" r:id="rId67"/>
    <p:sldId id="580" r:id="rId68"/>
    <p:sldId id="582" r:id="rId69"/>
    <p:sldId id="597" r:id="rId70"/>
    <p:sldId id="598" r:id="rId71"/>
    <p:sldId id="599" r:id="rId72"/>
    <p:sldId id="601" r:id="rId73"/>
    <p:sldId id="584" r:id="rId74"/>
    <p:sldId id="585" r:id="rId75"/>
    <p:sldId id="586" r:id="rId76"/>
    <p:sldId id="587" r:id="rId77"/>
    <p:sldId id="545" r:id="rId78"/>
    <p:sldId id="546" r:id="rId79"/>
    <p:sldId id="590" r:id="rId80"/>
    <p:sldId id="591" r:id="rId81"/>
    <p:sldId id="592" r:id="rId82"/>
    <p:sldId id="593" r:id="rId83"/>
    <p:sldId id="550" r:id="rId84"/>
    <p:sldId id="551" r:id="rId85"/>
    <p:sldId id="552" r:id="rId86"/>
    <p:sldId id="555" r:id="rId8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E20000"/>
    <a:srgbClr val="D60000"/>
    <a:srgbClr val="CC0000"/>
    <a:srgbClr val="146737"/>
    <a:srgbClr val="BAFEC7"/>
    <a:srgbClr val="004B32"/>
    <a:srgbClr val="0000FF"/>
    <a:srgbClr val="106636"/>
    <a:srgbClr val="00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33" autoAdjust="0"/>
    <p:restoredTop sz="99139" autoAdjust="0"/>
  </p:normalViewPr>
  <p:slideViewPr>
    <p:cSldViewPr snapToGrid="0" showGuides="1">
      <p:cViewPr varScale="1">
        <p:scale>
          <a:sx n="105" d="100"/>
          <a:sy n="105" d="100"/>
        </p:scale>
        <p:origin x="-252" y="-78"/>
      </p:cViewPr>
      <p:guideLst>
        <p:guide orient="horz" pos="304"/>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showGuides="1">
      <p:cViewPr varScale="1">
        <p:scale>
          <a:sx n="52" d="100"/>
          <a:sy n="52" d="100"/>
        </p:scale>
        <p:origin x="-2712" y="-10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6888" cy="464980"/>
          </a:xfrm>
          <a:prstGeom prst="rect">
            <a:avLst/>
          </a:prstGeom>
        </p:spPr>
        <p:txBody>
          <a:bodyPr vert="horz" lIns="92419" tIns="46210" rIns="92419"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6" y="0"/>
            <a:ext cx="3036888" cy="464980"/>
          </a:xfrm>
          <a:prstGeom prst="rect">
            <a:avLst/>
          </a:prstGeom>
        </p:spPr>
        <p:txBody>
          <a:bodyPr vert="horz" lIns="92419" tIns="46210" rIns="92419" bIns="46210"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7/24/2012</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419" tIns="46210" rIns="92419" bIns="46210" rtlCol="0" anchor="ctr"/>
          <a:lstStyle/>
          <a:p>
            <a:pPr lvl="0"/>
            <a:endParaRPr lang="en-US" noProof="0"/>
          </a:p>
        </p:txBody>
      </p:sp>
      <p:sp>
        <p:nvSpPr>
          <p:cNvPr id="5" name="Notes Placeholder 4"/>
          <p:cNvSpPr>
            <a:spLocks noGrp="1"/>
          </p:cNvSpPr>
          <p:nvPr>
            <p:ph type="body" sz="quarter" idx="3"/>
          </p:nvPr>
        </p:nvSpPr>
        <p:spPr>
          <a:xfrm>
            <a:off x="701676" y="4416511"/>
            <a:ext cx="5607050" cy="4183221"/>
          </a:xfrm>
          <a:prstGeom prst="rect">
            <a:avLst/>
          </a:prstGeom>
        </p:spPr>
        <p:txBody>
          <a:bodyPr vert="horz" lIns="92419" tIns="46210" rIns="92419"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823"/>
            <a:ext cx="3036888" cy="464980"/>
          </a:xfrm>
          <a:prstGeom prst="rect">
            <a:avLst/>
          </a:prstGeom>
        </p:spPr>
        <p:txBody>
          <a:bodyPr vert="horz" lIns="92419" tIns="46210" rIns="92419"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6" y="8829823"/>
            <a:ext cx="3036888" cy="464980"/>
          </a:xfrm>
          <a:prstGeom prst="rect">
            <a:avLst/>
          </a:prstGeom>
        </p:spPr>
        <p:txBody>
          <a:bodyPr vert="horz" lIns="92419" tIns="46210" rIns="92419" bIns="46210"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 xmlns:p14="http://schemas.microsoft.com/office/powerpoint/2010/main" val="15937704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aps.grida.no/go/graphic/planets_and_atmospher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 with a</a:t>
            </a:r>
            <a:r>
              <a:rPr lang="en-US" baseline="0" dirty="0" smtClean="0"/>
              <a:t> short </a:t>
            </a:r>
            <a:r>
              <a:rPr lang="en-US" dirty="0" smtClean="0"/>
              <a:t>intro to DOE</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Einstein Fellows: Intro to Science Policy</a:t>
            </a:r>
            <a:endParaRPr lang="en-US">
              <a:solidFill>
                <a:prstClr val="black"/>
              </a:solidFill>
            </a:endParaRPr>
          </a:p>
        </p:txBody>
      </p:sp>
      <p:sp>
        <p:nvSpPr>
          <p:cNvPr id="5" name="Slide Number Placeholder 4"/>
          <p:cNvSpPr>
            <a:spLocks noGrp="1"/>
          </p:cNvSpPr>
          <p:nvPr>
            <p:ph type="sldNum" sz="quarter" idx="11"/>
          </p:nvPr>
        </p:nvSpPr>
        <p:spPr/>
        <p:txBody>
          <a:bodyPr/>
          <a:lstStyle/>
          <a:p>
            <a:fld id="{5C920FA5-32ED-415E-BF5B-FCFE8DF64C82}"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19</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20</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21</a:t>
            </a:fld>
            <a:endParaRPr lang="en-US"/>
          </a:p>
        </p:txBody>
      </p:sp>
      <p:sp>
        <p:nvSpPr>
          <p:cNvPr id="466946" name="Rectangle 2"/>
          <p:cNvSpPr>
            <a:spLocks noGrp="1" noRot="1" noChangeAspect="1" noChangeArrowheads="1" noTextEdit="1"/>
          </p:cNvSpPr>
          <p:nvPr>
            <p:ph type="sldImg"/>
          </p:nvPr>
        </p:nvSpPr>
        <p:spPr>
          <a:xfrm>
            <a:off x="1189038" y="692150"/>
            <a:ext cx="4632325" cy="3473450"/>
          </a:xfrm>
          <a:ln/>
        </p:spPr>
      </p:sp>
      <p:sp>
        <p:nvSpPr>
          <p:cNvPr id="466947"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28</a:t>
            </a:fld>
            <a:endParaRPr lang="en-US"/>
          </a:p>
        </p:txBody>
      </p:sp>
      <p:pic>
        <p:nvPicPr>
          <p:cNvPr id="5" name="Picture 2"/>
          <p:cNvPicPr>
            <a:picLocks noChangeAspect="1" noChangeArrowheads="1"/>
          </p:cNvPicPr>
          <p:nvPr/>
        </p:nvPicPr>
        <p:blipFill>
          <a:blip r:embed="rId3" cstate="print"/>
          <a:srcRect/>
          <a:stretch>
            <a:fillRect/>
          </a:stretch>
        </p:blipFill>
        <p:spPr bwMode="auto">
          <a:xfrm>
            <a:off x="729081" y="4476930"/>
            <a:ext cx="5445634" cy="4081854"/>
          </a:xfrm>
          <a:prstGeom prst="rect">
            <a:avLst/>
          </a:prstGeom>
          <a:noFill/>
          <a:ln w="9525">
            <a:noFill/>
            <a:miter lim="800000"/>
            <a:headEnd/>
            <a:tailEnd/>
          </a:ln>
        </p:spPr>
      </p:pic>
    </p:spTree>
    <p:extLst>
      <p:ext uri="{BB962C8B-B14F-4D97-AF65-F5344CB8AC3E}">
        <p14:creationId xmlns="" xmlns:p14="http://schemas.microsoft.com/office/powerpoint/2010/main" val="206806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4AC7C-B1FE-41D0-B70D-505C38C7E7A7}" type="slidenum">
              <a:rPr lang="en-US"/>
              <a:pPr/>
              <a:t>31</a:t>
            </a:fld>
            <a:endParaRPr lang="en-US"/>
          </a:p>
        </p:txBody>
      </p:sp>
      <p:sp>
        <p:nvSpPr>
          <p:cNvPr id="862210" name="Rectangle 2"/>
          <p:cNvSpPr>
            <a:spLocks noGrp="1" noRot="1" noChangeAspect="1" noChangeArrowheads="1" noTextEdit="1"/>
          </p:cNvSpPr>
          <p:nvPr>
            <p:ph type="sldImg"/>
          </p:nvPr>
        </p:nvSpPr>
        <p:spPr>
          <a:xfrm>
            <a:off x="1181100" y="696913"/>
            <a:ext cx="4649788" cy="3487737"/>
          </a:xfrm>
          <a:ln/>
        </p:spPr>
      </p:sp>
      <p:sp>
        <p:nvSpPr>
          <p:cNvPr id="862211" name="Rectangle 3"/>
          <p:cNvSpPr>
            <a:spLocks noGrp="1" noChangeArrowheads="1"/>
          </p:cNvSpPr>
          <p:nvPr>
            <p:ph type="body" idx="1"/>
          </p:nvPr>
        </p:nvSpPr>
        <p:spPr>
          <a:xfrm>
            <a:off x="701676" y="4468816"/>
            <a:ext cx="5607050" cy="4181475"/>
          </a:xfrm>
        </p:spPr>
        <p:txBody>
          <a:bodyPr/>
          <a:lstStyle/>
          <a:p>
            <a:r>
              <a:rPr lang="en-US" sz="1000" dirty="0">
                <a:latin typeface="Times New Roman" pitchFamily="18" charset="0"/>
              </a:rPr>
              <a:t>Lighting technologies are substitutes for sunlight in the 425-675 nm spectral region where sunlight is most concentrated and to which the human eye has evolved to be most sensitive.  The history of lighting can be viewed as the development of increasingly efficient technologies for creating visible light inside, but not wasted light outside, of that spectral region. </a:t>
            </a:r>
          </a:p>
          <a:p>
            <a:r>
              <a:rPr lang="en-US" sz="1000" dirty="0">
                <a:latin typeface="Times New Roman" pitchFamily="18" charset="0"/>
              </a:rPr>
              <a:t>A 200-year perspective on that history is shown in the figure.   The left axis indicates luminous efficacy, in units of lumens (a measure of light which factors in the human visual response to various wavelengths) per watt.  The right axis indicates the corresponding power-conversion efficiency for a tri-LED tri-color white light source with moderate color rendering (CRI=80) and relatively warm color temperature (CCT=3900K).  For such a source, 400lm/W would correspond to 100% power-conversion efficiency. </a:t>
            </a:r>
          </a:p>
          <a:p>
            <a:r>
              <a:rPr lang="en-US" sz="1000" dirty="0">
                <a:latin typeface="Times New Roman" pitchFamily="18" charset="0"/>
              </a:rPr>
              <a:t>The three traditional technologies are fire; incandescence; and fluorescence and high-intensity discharges (HID).  These three traditional technologies have all made significant progress over the past 200 years, but appear to be saturating at efficiencies in the 1-25% range. </a:t>
            </a:r>
          </a:p>
          <a:p>
            <a:r>
              <a:rPr lang="en-US" sz="1000" dirty="0">
                <a:latin typeface="Times New Roman" pitchFamily="18" charset="0"/>
              </a:rPr>
              <a:t>A new, fourth technology is solid-state lighting.  In principle, the technology is simple:  electrons and holes are injected into a forward-biased semiconductor p-n junction; they recombine creating photons; the resulting photons are extracted from the chip; then the photons are either mixed with different-color photons from other LEDs, or are energy down-converted into a distribution of colors using phosphors or other down-conversion materials, with the colors chosen so as to create the appearance of white. </a:t>
            </a:r>
          </a:p>
          <a:p>
            <a:r>
              <a:rPr lang="en-US" sz="1000" dirty="0">
                <a:latin typeface="Times New Roman" pitchFamily="18" charset="0"/>
              </a:rPr>
              <a:t>In practice, there are losses at every step of the way, and efficiently creating white light from semiconductor materials with band-gaps that span the visible spectrum is extremely challenging.  Nevertheless, great strides are being made, and SSL-LED technology is currently on a very rapid improvement curve, particularly the red, green and blue monochrome lamps necessary for white light.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F252E-C15D-4949-BF82-693A2B39E284}" type="slidenum">
              <a:rPr lang="en-US"/>
              <a:pPr/>
              <a:t>32</a:t>
            </a:fld>
            <a:endParaRPr lang="en-US"/>
          </a:p>
        </p:txBody>
      </p:sp>
      <p:sp>
        <p:nvSpPr>
          <p:cNvPr id="462850" name="Rectangle 2"/>
          <p:cNvSpPr>
            <a:spLocks noGrp="1" noRot="1" noChangeAspect="1" noChangeArrowheads="1" noTextEdit="1"/>
          </p:cNvSpPr>
          <p:nvPr>
            <p:ph type="sldImg"/>
          </p:nvPr>
        </p:nvSpPr>
        <p:spPr>
          <a:xfrm>
            <a:off x="1189038" y="692150"/>
            <a:ext cx="4632325" cy="3473450"/>
          </a:xfrm>
          <a:ln/>
        </p:spPr>
      </p:sp>
      <p:sp>
        <p:nvSpPr>
          <p:cNvPr id="462851" name="Rectangle 3"/>
          <p:cNvSpPr>
            <a:spLocks noGrp="1" noChangeArrowheads="1"/>
          </p:cNvSpPr>
          <p:nvPr>
            <p:ph type="body" idx="1"/>
          </p:nvPr>
        </p:nvSpPr>
        <p:spPr>
          <a:xfrm>
            <a:off x="923927" y="4397379"/>
            <a:ext cx="5162550" cy="4164013"/>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33</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E39A1-7EFD-46AF-A71F-BDA04FC1AE14}" type="slidenum">
              <a:rPr lang="en-US"/>
              <a:pPr/>
              <a:t>34</a:t>
            </a:fld>
            <a:endParaRPr lang="en-US"/>
          </a:p>
        </p:txBody>
      </p:sp>
      <p:sp>
        <p:nvSpPr>
          <p:cNvPr id="491522" name="Rectangle 2"/>
          <p:cNvSpPr>
            <a:spLocks noGrp="1" noRot="1" noChangeAspect="1" noChangeArrowheads="1" noTextEdit="1"/>
          </p:cNvSpPr>
          <p:nvPr>
            <p:ph type="sldImg"/>
          </p:nvPr>
        </p:nvSpPr>
        <p:spPr>
          <a:xfrm>
            <a:off x="1190625" y="693738"/>
            <a:ext cx="4629150" cy="3471862"/>
          </a:xfrm>
          <a:ln/>
        </p:spPr>
      </p:sp>
      <p:sp>
        <p:nvSpPr>
          <p:cNvPr id="491523"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C7746-974C-4470-8D85-108BD866EC65}" type="slidenum">
              <a:rPr lang="en-US"/>
              <a:pPr/>
              <a:t>35</a:t>
            </a:fld>
            <a:endParaRPr lang="en-US"/>
          </a:p>
        </p:txBody>
      </p:sp>
      <p:sp>
        <p:nvSpPr>
          <p:cNvPr id="838658" name="Rectangle 2"/>
          <p:cNvSpPr>
            <a:spLocks noGrp="1" noRot="1" noChangeAspect="1" noChangeArrowheads="1" noTextEdit="1"/>
          </p:cNvSpPr>
          <p:nvPr>
            <p:ph type="sldImg"/>
          </p:nvPr>
        </p:nvSpPr>
        <p:spPr>
          <a:xfrm>
            <a:off x="1181100" y="696913"/>
            <a:ext cx="4649788" cy="3487737"/>
          </a:xfrm>
          <a:ln/>
        </p:spPr>
      </p:sp>
      <p:sp>
        <p:nvSpPr>
          <p:cNvPr id="838659" name="Rectangle 3"/>
          <p:cNvSpPr>
            <a:spLocks noGrp="1" noChangeArrowheads="1"/>
          </p:cNvSpPr>
          <p:nvPr>
            <p:ph type="body" idx="1"/>
          </p:nvPr>
        </p:nvSpPr>
        <p:spPr>
          <a:xfrm>
            <a:off x="701676" y="4414838"/>
            <a:ext cx="5607050"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7</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55B27-EB4C-4DB9-A60E-3731853C5E5E}" type="slidenum">
              <a:rPr lang="en-US"/>
              <a:pPr/>
              <a:t>36</a:t>
            </a:fld>
            <a:endParaRPr lang="en-US"/>
          </a:p>
        </p:txBody>
      </p:sp>
      <p:sp>
        <p:nvSpPr>
          <p:cNvPr id="495618" name="Rectangle 2"/>
          <p:cNvSpPr>
            <a:spLocks noGrp="1" noRot="1" noChangeAspect="1" noChangeArrowheads="1" noTextEdit="1"/>
          </p:cNvSpPr>
          <p:nvPr>
            <p:ph type="sldImg"/>
          </p:nvPr>
        </p:nvSpPr>
        <p:spPr>
          <a:xfrm>
            <a:off x="1181100" y="696913"/>
            <a:ext cx="4649788" cy="3487737"/>
          </a:xfrm>
          <a:ln/>
        </p:spPr>
      </p:sp>
      <p:sp>
        <p:nvSpPr>
          <p:cNvPr id="495619" name="Rectangle 3"/>
          <p:cNvSpPr>
            <a:spLocks noGrp="1" noChangeArrowheads="1"/>
          </p:cNvSpPr>
          <p:nvPr>
            <p:ph type="body" idx="1"/>
          </p:nvPr>
        </p:nvSpPr>
        <p:spPr>
          <a:xfrm>
            <a:off x="701676" y="4414838"/>
            <a:ext cx="5607050"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37</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38</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39</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40</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41</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42</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43</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44</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45</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11</a:t>
            </a:fld>
            <a:endParaRPr lang="en-US"/>
          </a:p>
        </p:txBody>
      </p:sp>
      <p:sp>
        <p:nvSpPr>
          <p:cNvPr id="458754" name="Rectangle 2"/>
          <p:cNvSpPr>
            <a:spLocks noGrp="1" noRot="1" noChangeAspect="1" noChangeArrowheads="1" noTextEdit="1"/>
          </p:cNvSpPr>
          <p:nvPr>
            <p:ph type="sldImg"/>
          </p:nvPr>
        </p:nvSpPr>
        <p:spPr>
          <a:xfrm>
            <a:off x="1189038" y="692150"/>
            <a:ext cx="4632325" cy="3473450"/>
          </a:xfrm>
          <a:ln/>
        </p:spPr>
      </p:sp>
      <p:sp>
        <p:nvSpPr>
          <p:cNvPr id="458755" name="Rectangle 3"/>
          <p:cNvSpPr>
            <a:spLocks noGrp="1" noChangeArrowheads="1"/>
          </p:cNvSpPr>
          <p:nvPr>
            <p:ph type="body" idx="1"/>
          </p:nvPr>
        </p:nvSpPr>
        <p:spPr>
          <a:xfrm>
            <a:off x="923927" y="4397379"/>
            <a:ext cx="5162550" cy="4164013"/>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46</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48</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49</a:t>
            </a:fld>
            <a:endParaRPr lang="en-US"/>
          </a:p>
        </p:txBody>
      </p:sp>
      <p:sp>
        <p:nvSpPr>
          <p:cNvPr id="524290" name="Rectangle 2"/>
          <p:cNvSpPr>
            <a:spLocks noGrp="1" noRot="1" noChangeAspect="1" noChangeArrowheads="1" noTextEdit="1"/>
          </p:cNvSpPr>
          <p:nvPr>
            <p:ph type="sldImg"/>
          </p:nvPr>
        </p:nvSpPr>
        <p:spPr>
          <a:xfrm>
            <a:off x="1189038" y="692150"/>
            <a:ext cx="4632325" cy="3473450"/>
          </a:xfrm>
          <a:ln/>
        </p:spPr>
      </p:sp>
      <p:sp>
        <p:nvSpPr>
          <p:cNvPr id="524291"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24093-10D3-426A-B7CC-485137FE3439}" type="slidenum">
              <a:rPr lang="en-US"/>
              <a:pPr/>
              <a:t>50</a:t>
            </a:fld>
            <a:endParaRPr lang="en-US"/>
          </a:p>
        </p:txBody>
      </p:sp>
      <p:sp>
        <p:nvSpPr>
          <p:cNvPr id="786434" name="Rectangle 2"/>
          <p:cNvSpPr>
            <a:spLocks noGrp="1" noRot="1" noChangeAspect="1" noChangeArrowheads="1" noTextEdit="1"/>
          </p:cNvSpPr>
          <p:nvPr>
            <p:ph type="sldImg"/>
          </p:nvPr>
        </p:nvSpPr>
        <p:spPr>
          <a:xfrm>
            <a:off x="1181100" y="696913"/>
            <a:ext cx="4649788" cy="3487737"/>
          </a:xfrm>
          <a:ln/>
        </p:spPr>
      </p:sp>
      <p:sp>
        <p:nvSpPr>
          <p:cNvPr id="786435" name="Rectangle 3"/>
          <p:cNvSpPr>
            <a:spLocks noGrp="1" noChangeArrowheads="1"/>
          </p:cNvSpPr>
          <p:nvPr>
            <p:ph type="body" idx="1"/>
          </p:nvPr>
        </p:nvSpPr>
        <p:spPr>
          <a:xfrm>
            <a:off x="701676" y="4414838"/>
            <a:ext cx="5607050" cy="4184650"/>
          </a:xfrm>
        </p:spPr>
        <p:txBody>
          <a:bodyPr/>
          <a:lstStyle/>
          <a:p>
            <a:pPr>
              <a:lnSpc>
                <a:spcPct val="90000"/>
              </a:lnSpc>
              <a:spcBef>
                <a:spcPct val="0"/>
              </a:spcBef>
            </a:pPr>
            <a:r>
              <a:rPr lang="en-US" sz="800" dirty="0"/>
              <a:t>A planet's climate is decided by its mass, its distance from the sun and the composition of its atmosphere. Mars is too small to keep a thick atmosphere. Its atmosphere consists mainly of carbon dioxide, but the atmosphere is very thin. The atmosphere of the Earth is a hundred times thicker. Most of Mars' carbon dioxide is frozen in the ground. Mars' average surface temperature is about -50°C. Venus has almost the same mass as Earth but a thicker atmosphere, composed of 96% carbon dioxide. The surface temperature on Venus is +460°C. Earth's atmosphere is 78% nitrogen, 21% oxygen, and 1% other gases. Carbon dioxide accounts for just 0.03 - 0.04%. Water </a:t>
            </a:r>
            <a:r>
              <a:rPr lang="en-US" sz="800" dirty="0" err="1"/>
              <a:t>vapour</a:t>
            </a:r>
            <a:r>
              <a:rPr lang="en-US" sz="800" dirty="0"/>
              <a:t>, varying in amount from 0 to 2%, carbon dioxide and some other minor gases present in the atmosphere absorb some of the thermal radiation leaving the surface and emit radiation from much higher and colder levels out to space. These </a:t>
            </a:r>
            <a:r>
              <a:rPr lang="en-US" sz="800" dirty="0" err="1"/>
              <a:t>radiatively</a:t>
            </a:r>
            <a:r>
              <a:rPr lang="en-US" sz="800" dirty="0"/>
              <a:t> active gases are known as greenhouse gases because they act as a partial blanket for the thermal radiation from the surface and enable it to be substantially warmer than it would otherwise be, analogous to the effect of a greenhouse. This blanketing is known as the natural </a:t>
            </a:r>
            <a:r>
              <a:rPr lang="en-US" sz="800" dirty="0" err="1"/>
              <a:t>greenhous</a:t>
            </a:r>
            <a:r>
              <a:rPr lang="en-US" sz="800" dirty="0"/>
              <a:t> effect. Without the greenhouse gases, Earth's average temperature would be roughly -20°C. The climates on Mars and Venus are very different, but very stable and highly predictable. The Earth's climate is unstable and rather unpredictable as compared with that of the other two planets. </a:t>
            </a:r>
          </a:p>
          <a:p>
            <a:pPr>
              <a:lnSpc>
                <a:spcPct val="90000"/>
              </a:lnSpc>
              <a:spcBef>
                <a:spcPct val="0"/>
              </a:spcBef>
            </a:pPr>
            <a:endParaRPr lang="en-US" sz="800" dirty="0"/>
          </a:p>
          <a:p>
            <a:pPr>
              <a:lnSpc>
                <a:spcPct val="90000"/>
              </a:lnSpc>
              <a:spcBef>
                <a:spcPct val="0"/>
              </a:spcBef>
            </a:pPr>
            <a:endParaRPr lang="en-US" sz="800" dirty="0"/>
          </a:p>
          <a:p>
            <a:pPr>
              <a:lnSpc>
                <a:spcPct val="90000"/>
              </a:lnSpc>
              <a:spcBef>
                <a:spcPct val="0"/>
              </a:spcBef>
            </a:pPr>
            <a:r>
              <a:rPr lang="en-US" sz="800" dirty="0"/>
              <a:t>Planets and atmospheres. (2000). In </a:t>
            </a:r>
            <a:r>
              <a:rPr lang="en-US" sz="800" i="1" dirty="0"/>
              <a:t>UNEP/GRID-</a:t>
            </a:r>
            <a:r>
              <a:rPr lang="en-US" sz="800" i="1" dirty="0" err="1"/>
              <a:t>Arendal</a:t>
            </a:r>
            <a:r>
              <a:rPr lang="en-US" sz="800" i="1" dirty="0"/>
              <a:t> Maps and Graphics Library</a:t>
            </a:r>
            <a:r>
              <a:rPr lang="en-US" sz="800" dirty="0"/>
              <a:t>. Retrieved from </a:t>
            </a:r>
            <a:r>
              <a:rPr lang="en-US" sz="800" dirty="0">
                <a:hlinkClick r:id="rId3"/>
              </a:rPr>
              <a:t>http://maps.grida.no/go/graphic/planets_and_atmospheres</a:t>
            </a:r>
            <a:r>
              <a:rPr lang="en-US" sz="800" dirty="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53</a:t>
            </a:fld>
            <a:endParaRPr lang="en-US" smtClean="0"/>
          </a:p>
        </p:txBody>
      </p:sp>
      <p:sp>
        <p:nvSpPr>
          <p:cNvPr id="41987" name="Rectangle 2"/>
          <p:cNvSpPr>
            <a:spLocks noGrp="1" noRot="1" noChangeAspect="1" noChangeArrowheads="1" noTextEdit="1"/>
          </p:cNvSpPr>
          <p:nvPr>
            <p:ph type="sldImg"/>
          </p:nvPr>
        </p:nvSpPr>
        <p:spPr bwMode="auto">
          <a:xfrm>
            <a:off x="1179513" y="695325"/>
            <a:ext cx="4652962"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701677" y="4414913"/>
            <a:ext cx="5607050"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54</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C2867-B9F7-4585-A2C4-3CE8F25EB89C}" type="slidenum">
              <a:rPr lang="en-US"/>
              <a:pPr/>
              <a:t>56</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C2867-B9F7-4585-A2C4-3CE8F25EB89C}" type="slidenum">
              <a:rPr lang="en-US"/>
              <a:pPr/>
              <a:t>57</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58</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Sec. Chu has pic of two satellites; missing estimate of sea level rise; consider 14C/12C story</a:t>
            </a:r>
          </a:p>
        </p:txBody>
      </p:sp>
      <p:sp>
        <p:nvSpPr>
          <p:cNvPr id="4" name="Slide Number Placeholder 3"/>
          <p:cNvSpPr>
            <a:spLocks noGrp="1"/>
          </p:cNvSpPr>
          <p:nvPr>
            <p:ph type="sldNum" sz="quarter" idx="5"/>
          </p:nvPr>
        </p:nvSpPr>
        <p:spPr/>
        <p:txBody>
          <a:bodyPr/>
          <a:lstStyle/>
          <a:p>
            <a:pPr>
              <a:defRPr/>
            </a:pPr>
            <a:fld id="{DE10C4FA-F9B2-489D-9B1C-3D5D7D1E787E}" type="slidenum">
              <a:rPr lang="en-US" smtClean="0"/>
              <a:pPr>
                <a:defRPr/>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12</a:t>
            </a:fld>
            <a:endParaRPr lang="en-US"/>
          </a:p>
        </p:txBody>
      </p:sp>
      <p:sp>
        <p:nvSpPr>
          <p:cNvPr id="458754" name="Rectangle 2"/>
          <p:cNvSpPr>
            <a:spLocks noGrp="1" noRot="1" noChangeAspect="1" noChangeArrowheads="1" noTextEdit="1"/>
          </p:cNvSpPr>
          <p:nvPr>
            <p:ph type="sldImg"/>
          </p:nvPr>
        </p:nvSpPr>
        <p:spPr>
          <a:xfrm>
            <a:off x="1189038" y="692150"/>
            <a:ext cx="4632325" cy="3473450"/>
          </a:xfrm>
          <a:ln/>
        </p:spPr>
      </p:sp>
      <p:sp>
        <p:nvSpPr>
          <p:cNvPr id="458755"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62</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63</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64</a:t>
            </a:fld>
            <a:endParaRPr lang="en-US"/>
          </a:p>
        </p:txBody>
      </p:sp>
      <p:sp>
        <p:nvSpPr>
          <p:cNvPr id="920578" name="Rectangle 2"/>
          <p:cNvSpPr>
            <a:spLocks noGrp="1" noRot="1" noChangeAspect="1" noChangeArrowheads="1" noTextEdit="1"/>
          </p:cNvSpPr>
          <p:nvPr>
            <p:ph type="sldImg"/>
          </p:nvPr>
        </p:nvSpPr>
        <p:spPr>
          <a:xfrm>
            <a:off x="1190625" y="693738"/>
            <a:ext cx="4629150" cy="3471862"/>
          </a:xfrm>
          <a:ln/>
        </p:spPr>
      </p:sp>
      <p:sp>
        <p:nvSpPr>
          <p:cNvPr id="920579"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69</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9A433-B013-4C09-8B1C-E60EA5AAFCFA}" type="slidenum">
              <a:rPr lang="en-US"/>
              <a:pPr/>
              <a:t>70</a:t>
            </a:fld>
            <a:endParaRPr lang="en-US"/>
          </a:p>
        </p:txBody>
      </p:sp>
      <p:sp>
        <p:nvSpPr>
          <p:cNvPr id="870402" name="Rectangle 2"/>
          <p:cNvSpPr>
            <a:spLocks noGrp="1" noRot="1" noChangeAspect="1" noChangeArrowheads="1" noTextEdit="1"/>
          </p:cNvSpPr>
          <p:nvPr>
            <p:ph type="sldImg"/>
          </p:nvPr>
        </p:nvSpPr>
        <p:spPr>
          <a:xfrm>
            <a:off x="1181100" y="696913"/>
            <a:ext cx="4649788" cy="3487737"/>
          </a:xfrm>
          <a:ln/>
        </p:spPr>
      </p:sp>
      <p:sp>
        <p:nvSpPr>
          <p:cNvPr id="870403" name="Rectangle 3"/>
          <p:cNvSpPr>
            <a:spLocks noGrp="1" noChangeArrowheads="1"/>
          </p:cNvSpPr>
          <p:nvPr>
            <p:ph type="body" idx="1"/>
          </p:nvPr>
        </p:nvSpPr>
        <p:spPr>
          <a:xfrm>
            <a:off x="701675" y="4414838"/>
            <a:ext cx="5607050" cy="4184650"/>
          </a:xfrm>
        </p:spPr>
        <p:txBody>
          <a:bodyPr/>
          <a:lstStyle/>
          <a:p>
            <a:endParaRPr lang="en-US" sz="800"/>
          </a:p>
          <a:p>
            <a:endParaRPr lang="en-US" sz="8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72</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77</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E40E2-3022-4AC5-9B8A-B6260DB1B884}" type="slidenum">
              <a:rPr lang="en-US"/>
              <a:pPr/>
              <a:t>78</a:t>
            </a:fld>
            <a:endParaRPr lang="en-US"/>
          </a:p>
        </p:txBody>
      </p:sp>
      <p:sp>
        <p:nvSpPr>
          <p:cNvPr id="957442" name="Rectangle 2"/>
          <p:cNvSpPr>
            <a:spLocks noGrp="1" noRot="1" noChangeAspect="1" noChangeArrowheads="1" noTextEdit="1"/>
          </p:cNvSpPr>
          <p:nvPr>
            <p:ph type="sldImg"/>
          </p:nvPr>
        </p:nvSpPr>
        <p:spPr>
          <a:xfrm>
            <a:off x="1181100" y="696913"/>
            <a:ext cx="4649788" cy="3487737"/>
          </a:xfrm>
          <a:ln/>
        </p:spPr>
      </p:sp>
      <p:sp>
        <p:nvSpPr>
          <p:cNvPr id="957443" name="Rectangle 3"/>
          <p:cNvSpPr>
            <a:spLocks noGrp="1" noChangeArrowheads="1"/>
          </p:cNvSpPr>
          <p:nvPr>
            <p:ph type="body" idx="1"/>
          </p:nvPr>
        </p:nvSpPr>
        <p:spPr>
          <a:xfrm>
            <a:off x="701675" y="4414838"/>
            <a:ext cx="5607050" cy="4184650"/>
          </a:xfrm>
        </p:spPr>
        <p:txBody>
          <a:bodyPr/>
          <a:lstStyle/>
          <a:p>
            <a:endParaRPr lang="en-US" sz="1000" dirty="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79</a:t>
            </a:fld>
            <a:endParaRPr lang="en-US"/>
          </a:p>
        </p:txBody>
      </p:sp>
      <p:sp>
        <p:nvSpPr>
          <p:cNvPr id="920578" name="Rectangle 2"/>
          <p:cNvSpPr>
            <a:spLocks noGrp="1" noRot="1" noChangeAspect="1" noChangeArrowheads="1" noTextEdit="1"/>
          </p:cNvSpPr>
          <p:nvPr>
            <p:ph type="sldImg"/>
          </p:nvPr>
        </p:nvSpPr>
        <p:spPr>
          <a:xfrm>
            <a:off x="1190625" y="693738"/>
            <a:ext cx="4629150" cy="3471862"/>
          </a:xfrm>
          <a:ln/>
        </p:spPr>
      </p:sp>
      <p:sp>
        <p:nvSpPr>
          <p:cNvPr id="920579" name="Rectangle 3"/>
          <p:cNvSpPr>
            <a:spLocks noGrp="1" noChangeArrowheads="1"/>
          </p:cNvSpPr>
          <p:nvPr>
            <p:ph type="body" idx="1"/>
          </p:nvPr>
        </p:nvSpPr>
        <p:spPr>
          <a:xfrm>
            <a:off x="923926" y="4397379"/>
            <a:ext cx="5162550" cy="4164013"/>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80</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13</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81</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82</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83</a:t>
            </a:fld>
            <a:endParaRPr lang="en-US"/>
          </a:p>
        </p:txBody>
      </p:sp>
      <p:sp>
        <p:nvSpPr>
          <p:cNvPr id="726018" name="Rectangle 2"/>
          <p:cNvSpPr>
            <a:spLocks noGrp="1" noRot="1" noChangeAspect="1" noChangeArrowheads="1" noTextEdit="1"/>
          </p:cNvSpPr>
          <p:nvPr>
            <p:ph type="sldImg"/>
          </p:nvPr>
        </p:nvSpPr>
        <p:spPr>
          <a:xfrm>
            <a:off x="1189038" y="692150"/>
            <a:ext cx="4632325" cy="3473450"/>
          </a:xfrm>
          <a:ln/>
        </p:spPr>
      </p:sp>
      <p:sp>
        <p:nvSpPr>
          <p:cNvPr id="726019" name="Rectangle 3"/>
          <p:cNvSpPr>
            <a:spLocks noGrp="1" noChangeArrowheads="1"/>
          </p:cNvSpPr>
          <p:nvPr>
            <p:ph type="body" idx="1"/>
          </p:nvPr>
        </p:nvSpPr>
        <p:spPr>
          <a:xfrm>
            <a:off x="923927" y="4397380"/>
            <a:ext cx="5162550" cy="4164013"/>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84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85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86</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14</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15</a:t>
            </a:fld>
            <a:endParaRPr lang="en-US"/>
          </a:p>
        </p:txBody>
      </p:sp>
      <p:sp>
        <p:nvSpPr>
          <p:cNvPr id="458754" name="Rectangle 2"/>
          <p:cNvSpPr>
            <a:spLocks noGrp="1" noRot="1" noChangeAspect="1" noChangeArrowheads="1" noTextEdit="1"/>
          </p:cNvSpPr>
          <p:nvPr>
            <p:ph type="sldImg"/>
          </p:nvPr>
        </p:nvSpPr>
        <p:spPr>
          <a:xfrm>
            <a:off x="1189038" y="692150"/>
            <a:ext cx="4632325" cy="3473450"/>
          </a:xfrm>
          <a:ln/>
        </p:spPr>
      </p:sp>
      <p:sp>
        <p:nvSpPr>
          <p:cNvPr id="458755" name="Rectangle 3"/>
          <p:cNvSpPr>
            <a:spLocks noGrp="1" noChangeArrowheads="1"/>
          </p:cNvSpPr>
          <p:nvPr>
            <p:ph type="body" idx="1"/>
          </p:nvPr>
        </p:nvSpPr>
        <p:spPr>
          <a:xfrm>
            <a:off x="923927" y="4397379"/>
            <a:ext cx="5162550" cy="416401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17</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18</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6"/>
            <a:ext cx="5162550" cy="4164013"/>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2012</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lvl1pPr>
              <a:defRPr/>
            </a:lvl1p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Rectangle 4"/>
          <p:cNvSpPr/>
          <p:nvPr userDrawn="1"/>
        </p:nvSpPr>
        <p:spPr>
          <a:xfrm>
            <a:off x="90434" y="6302417"/>
            <a:ext cx="2877578"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48" tIns="41025" rIns="82048" bIns="41025" anchor="ctr"/>
          <a:lstStyle/>
          <a:p>
            <a:pPr defTabSz="914501"/>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0"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extLst>
      <p:ext uri="{BB962C8B-B14F-4D97-AF65-F5344CB8AC3E}">
        <p14:creationId xmlns="" xmlns:p14="http://schemas.microsoft.com/office/powerpoint/2010/main" val="386532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9" descr="horizontal-logo-green-text.jpg"/>
          <p:cNvPicPr>
            <a:picLocks noChangeAspect="1"/>
          </p:cNvPicPr>
          <p:nvPr/>
        </p:nvPicPr>
        <p:blipFill>
          <a:blip r:embed="rId9"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2012</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1" r:id="rId3"/>
    <p:sldLayoutId id="2147483803" r:id="rId4"/>
    <p:sldLayoutId id="2147483804" r:id="rId5"/>
    <p:sldLayoutId id="2147483805" r:id="rId6"/>
  </p:sldLayoutIdLst>
  <p:timing>
    <p:tnLst>
      <p:par>
        <p:cTn id="1" dur="indefinite" restart="never" nodeType="tmRoot"/>
      </p:par>
    </p:tnLst>
  </p:timing>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cience.energy.gov/sc-2/presentations-and-testimony/"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gif"/><Relationship Id="rId4" Type="http://schemas.openxmlformats.org/officeDocument/2006/relationships/hyperlink" Target="http://www.oecd.org/home/0,3305,en_2649_201185_1_1_1_1_1,00.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oecd.org/home/0,3305,en_2649_201185_1_1_1_1_1,00.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hyperlink" Target="http://www.oecd.org/country/0,3377,en_33873108_33873277_1_1_1_1_1,00.html" TargetMode="External"/><Relationship Id="rId13" Type="http://schemas.openxmlformats.org/officeDocument/2006/relationships/hyperlink" Target="http://www.oecd.org/country/0,3377,en_33873108_33873376_1_1_1_1_1,00.html" TargetMode="External"/><Relationship Id="rId18" Type="http://schemas.openxmlformats.org/officeDocument/2006/relationships/hyperlink" Target="http://www.oecd.org/country/0,3377,en_33873108_33873500_1_1_1_1_1,00.html" TargetMode="External"/><Relationship Id="rId26" Type="http://schemas.openxmlformats.org/officeDocument/2006/relationships/hyperlink" Target="http://www.oecd.org/country/0,3377,en_33873108_33873681_1_1_1_1_1,00.html" TargetMode="External"/><Relationship Id="rId3" Type="http://schemas.openxmlformats.org/officeDocument/2006/relationships/hyperlink" Target="http://www.oecd.org/home/0,3305,en_2649_201185_1_1_1_1_1,00.html" TargetMode="External"/><Relationship Id="rId21" Type="http://schemas.openxmlformats.org/officeDocument/2006/relationships/hyperlink" Target="http://www.oecd.org/country/0,3377,en_33873108_33873555_1_1_1_1_1,00.html" TargetMode="External"/><Relationship Id="rId34" Type="http://schemas.openxmlformats.org/officeDocument/2006/relationships/hyperlink" Target="http://www.oecd.org/country/0,3377,en_33873108_33873854_1_1_1_1_1,00.html" TargetMode="External"/><Relationship Id="rId7" Type="http://schemas.openxmlformats.org/officeDocument/2006/relationships/hyperlink" Target="http://www.oecd.org/country/0,3377,en_33873108_33873261_1_1_1_1_1,00.html" TargetMode="External"/><Relationship Id="rId12" Type="http://schemas.openxmlformats.org/officeDocument/2006/relationships/hyperlink" Target="http://www.oecd.org/country/0,3377,en_33873108_33873360_1_1_1_1_1,00.html" TargetMode="External"/><Relationship Id="rId17" Type="http://schemas.openxmlformats.org/officeDocument/2006/relationships/hyperlink" Target="http://www.oecd.org/country/0,3377,en_33873108_33873476_1_1_1_1_1,00.html" TargetMode="External"/><Relationship Id="rId25" Type="http://schemas.openxmlformats.org/officeDocument/2006/relationships/hyperlink" Target="http://www.oecd.org/country/0,3377,en_33873108_33873658_1_1_1_1_1,00.html" TargetMode="External"/><Relationship Id="rId33" Type="http://schemas.openxmlformats.org/officeDocument/2006/relationships/hyperlink" Target="http://www.oecd.org/country/0,3377,en_33873108_33873838_1_1_1_1_1,00.html" TargetMode="External"/><Relationship Id="rId2" Type="http://schemas.openxmlformats.org/officeDocument/2006/relationships/notesSlide" Target="../notesSlides/notesSlide10.xml"/><Relationship Id="rId16" Type="http://schemas.openxmlformats.org/officeDocument/2006/relationships/hyperlink" Target="http://www.oecd.org/country/0,3377,en_33873108_33873438_1_1_1_1_1,00.html" TargetMode="External"/><Relationship Id="rId20" Type="http://schemas.openxmlformats.org/officeDocument/2006/relationships/hyperlink" Target="http://www.oecd.org/country/0,3377,en_33873108_33873539_1_1_1_1_1,00.html" TargetMode="External"/><Relationship Id="rId29" Type="http://schemas.openxmlformats.org/officeDocument/2006/relationships/hyperlink" Target="http://www.oecd.org/country/0,3377,en_33873108_33873781_1_1_1_1_1,00.html" TargetMode="External"/><Relationship Id="rId1" Type="http://schemas.openxmlformats.org/officeDocument/2006/relationships/slideLayout" Target="../slideLayouts/slideLayout3.xml"/><Relationship Id="rId6" Type="http://schemas.openxmlformats.org/officeDocument/2006/relationships/hyperlink" Target="http://www.oecd.org/country/0,3377,en_33873108_33873245_1_1_1_1_1,00.html" TargetMode="External"/><Relationship Id="rId11" Type="http://schemas.openxmlformats.org/officeDocument/2006/relationships/hyperlink" Target="http://www.oecd.org/country/0,3377,en_33873108_33873309_1_1_1_1_1,00.html" TargetMode="External"/><Relationship Id="rId24" Type="http://schemas.openxmlformats.org/officeDocument/2006/relationships/hyperlink" Target="http://www.oecd.org/country/0,3377,en_33873108_33873626_1_1_1_1_1,00.html" TargetMode="External"/><Relationship Id="rId32" Type="http://schemas.openxmlformats.org/officeDocument/2006/relationships/hyperlink" Target="http://www.oecd.org/country/0,3377,en_33873108_33873822_1_1_1_1_1,00.html" TargetMode="External"/><Relationship Id="rId5" Type="http://schemas.openxmlformats.org/officeDocument/2006/relationships/hyperlink" Target="http://www.oecd.org/country/0,3377,en_33873108_33873229_1_1_1_1_1,00.html" TargetMode="External"/><Relationship Id="rId15" Type="http://schemas.openxmlformats.org/officeDocument/2006/relationships/hyperlink" Target="http://www.oecd.org/country/0,3377,en_33873108_33873421_1_1_1_1_1,00.html" TargetMode="External"/><Relationship Id="rId23" Type="http://schemas.openxmlformats.org/officeDocument/2006/relationships/hyperlink" Target="http://www.oecd.org/country/0,3377,en_33873108_33873610_1_1_1_1_1,00.html" TargetMode="External"/><Relationship Id="rId28" Type="http://schemas.openxmlformats.org/officeDocument/2006/relationships/hyperlink" Target="http://www.oecd.org/country/0,3377,en_33873108_33873764_1_1_1_1_1,00.html" TargetMode="External"/><Relationship Id="rId36" Type="http://schemas.openxmlformats.org/officeDocument/2006/relationships/hyperlink" Target="http://www.oecd.org/country/0,3377,en_33873108_33873886_1_1_1_1_1,00.html" TargetMode="External"/><Relationship Id="rId10" Type="http://schemas.openxmlformats.org/officeDocument/2006/relationships/hyperlink" Target="http://www.oecd.org/country/0,3377,en_33873108_33873293_1_1_1_1_1,00.html" TargetMode="External"/><Relationship Id="rId19" Type="http://schemas.openxmlformats.org/officeDocument/2006/relationships/hyperlink" Target="http://www.oecd.org/country/0,3377,en_33873108_33873516_1_1_1_1_1,00.html" TargetMode="External"/><Relationship Id="rId31" Type="http://schemas.openxmlformats.org/officeDocument/2006/relationships/hyperlink" Target="http://www.oecd.org/country/0,3377,en_33873108_33873806_1_1_1_1_1,00.html" TargetMode="External"/><Relationship Id="rId4" Type="http://schemas.openxmlformats.org/officeDocument/2006/relationships/image" Target="../media/image25.gif"/><Relationship Id="rId9" Type="http://schemas.openxmlformats.org/officeDocument/2006/relationships/hyperlink" Target="http://www.oecd.org/country/0,3377,en_33873108_39418658_1_1_1_1_1,00.html" TargetMode="External"/><Relationship Id="rId14" Type="http://schemas.openxmlformats.org/officeDocument/2006/relationships/hyperlink" Target="http://www.oecd.org/country/0,3377,en_33873108_33873402_1_1_1_1_1,00.html" TargetMode="External"/><Relationship Id="rId22" Type="http://schemas.openxmlformats.org/officeDocument/2006/relationships/hyperlink" Target="http://www.oecd.org/country/0,3377,en_33873108_33873574_1_1_1_1_1,00.html" TargetMode="External"/><Relationship Id="rId27" Type="http://schemas.openxmlformats.org/officeDocument/2006/relationships/hyperlink" Target="http://www.oecd.org/country/0,3377,en_33873108_33873739_1_1_1_1_1,00.html" TargetMode="External"/><Relationship Id="rId30" Type="http://schemas.openxmlformats.org/officeDocument/2006/relationships/hyperlink" Target="http://www.oecd.org/country/0,3377,en_33873108_38910029_1_1_1_1_1,00.html" TargetMode="External"/><Relationship Id="rId35" Type="http://schemas.openxmlformats.org/officeDocument/2006/relationships/hyperlink" Target="http://www.oecd.org/country/0,3377,en_33873108_33873870_1_1_1_1_1,00.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hyperlink" Target="http://www.globalwarmingart.com/images/d/d9/Incandescent_Light_Bulb.png" TargetMode="External"/><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w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png"/><Relationship Id="rId4" Type="http://schemas.openxmlformats.org/officeDocument/2006/relationships/image" Target="../media/image73.jpeg"/><Relationship Id="rId9"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hyperlink" Target="http://visibleearth.nasa.gov/view_rec.php?id=1438l" TargetMode="External"/><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File:Icecore_4x.jpg" TargetMode="External"/><Relationship Id="rId2" Type="http://schemas.openxmlformats.org/officeDocument/2006/relationships/image" Target="../media/image95.jpeg"/><Relationship Id="rId1" Type="http://schemas.openxmlformats.org/officeDocument/2006/relationships/slideLayout" Target="../slideLayouts/slideLayout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18.jpeg"/></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126.wmf"/></Relationships>
</file>

<file path=ppt/slides/_rels/slide79.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31.png"/></Relationships>
</file>

<file path=ppt/slides/_rels/slide81.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33.wmf"/></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jpeg"/></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675861" y="5826764"/>
            <a:ext cx="7792278" cy="1020267"/>
          </a:xfrm>
          <a:prstGeom prst="rect">
            <a:avLst/>
          </a:prstGeom>
          <a:noFill/>
          <a:ln w="9525">
            <a:noFill/>
            <a:miter lim="800000"/>
            <a:headEnd/>
            <a:tailEnd/>
          </a:ln>
        </p:spPr>
        <p:txBody>
          <a:bodyPr wrap="square" lIns="91429" tIns="45714" rIns="91429" bIns="45714">
            <a:spAutoFit/>
          </a:bodyPr>
          <a:lstStyle/>
          <a:p>
            <a:pPr algn="ctr">
              <a:lnSpc>
                <a:spcPct val="90000"/>
              </a:lnSpc>
              <a:spcBef>
                <a:spcPts val="0"/>
              </a:spcBef>
            </a:pPr>
            <a:r>
              <a:rPr lang="en-US" dirty="0">
                <a:latin typeface="Arial" pitchFamily="34" charset="0"/>
                <a:cs typeface="Arial" pitchFamily="34" charset="0"/>
              </a:rPr>
              <a:t>Dr. Patricia M. Dehmer</a:t>
            </a:r>
            <a:br>
              <a:rPr lang="en-US" dirty="0">
                <a:latin typeface="Arial" pitchFamily="34" charset="0"/>
                <a:cs typeface="Arial" pitchFamily="34" charset="0"/>
              </a:rPr>
            </a:br>
            <a:r>
              <a:rPr lang="en-US" dirty="0">
                <a:latin typeface="Arial" pitchFamily="34" charset="0"/>
                <a:cs typeface="Arial" pitchFamily="34" charset="0"/>
              </a:rPr>
              <a:t>Deputy Director for Science Programs</a:t>
            </a:r>
          </a:p>
          <a:p>
            <a:pPr algn="ctr">
              <a:lnSpc>
                <a:spcPct val="90000"/>
              </a:lnSpc>
              <a:spcBef>
                <a:spcPts val="0"/>
              </a:spcBef>
            </a:pPr>
            <a:r>
              <a:rPr lang="en-US" dirty="0">
                <a:latin typeface="Arial" pitchFamily="34" charset="0"/>
                <a:cs typeface="Arial" pitchFamily="34" charset="0"/>
              </a:rPr>
              <a:t>Office of Science, U.S. Department of </a:t>
            </a:r>
            <a:r>
              <a:rPr lang="en-US" dirty="0" smtClean="0">
                <a:latin typeface="Arial" pitchFamily="34" charset="0"/>
                <a:cs typeface="Arial" pitchFamily="34" charset="0"/>
              </a:rPr>
              <a:t>Energy</a:t>
            </a:r>
          </a:p>
          <a:p>
            <a:pPr algn="ctr">
              <a:lnSpc>
                <a:spcPct val="90000"/>
              </a:lnSpc>
              <a:spcBef>
                <a:spcPts val="0"/>
              </a:spcBef>
            </a:pPr>
            <a:r>
              <a:rPr lang="en-US" sz="1200" dirty="0" smtClean="0">
                <a:latin typeface="Arial" pitchFamily="34" charset="0"/>
                <a:cs typeface="Arial" pitchFamily="34" charset="0"/>
                <a:hlinkClick r:id="rId2"/>
              </a:rPr>
              <a:t>http://science.energy.gov/sc-2/presentations-and-testimony/</a:t>
            </a:r>
            <a:r>
              <a:rPr lang="en-US" sz="1200" dirty="0" smtClean="0">
                <a:latin typeface="Arial" pitchFamily="34" charset="0"/>
                <a:cs typeface="Arial" pitchFamily="34" charset="0"/>
              </a:rPr>
              <a:t> </a:t>
            </a:r>
            <a:endParaRPr lang="en-US" dirty="0">
              <a:latin typeface="Arial" pitchFamily="34" charset="0"/>
              <a:cs typeface="Arial" pitchFamily="34" charset="0"/>
            </a:endParaRPr>
          </a:p>
        </p:txBody>
      </p:sp>
      <p:sp>
        <p:nvSpPr>
          <p:cNvPr id="7" name="Title 3"/>
          <p:cNvSpPr txBox="1">
            <a:spLocks/>
          </p:cNvSpPr>
          <p:nvPr/>
        </p:nvSpPr>
        <p:spPr>
          <a:xfrm>
            <a:off x="457200" y="1841892"/>
            <a:ext cx="8229600" cy="1403461"/>
          </a:xfrm>
          <a:prstGeom prst="rect">
            <a:avLst/>
          </a:prstGeom>
          <a:blipFill dpi="0" rotWithShape="0">
            <a:blip r:embed="rId3" cstate="print"/>
            <a:srcRect/>
            <a:stretch>
              <a:fillRect l="-937" t="-178314" r="-902" b="-293029"/>
            </a:stretch>
          </a:blipFill>
          <a:ln w="9525">
            <a:no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4800" b="1" i="0" u="none" strike="noStrike" kern="1200" cap="none" spc="50" normalizeH="0" baseline="0" noProof="0" dirty="0" smtClean="0">
                <a:ln w="11430"/>
                <a:solidFill>
                  <a:srgbClr val="E20000"/>
                </a:solidFill>
                <a:effectLst>
                  <a:outerShdw blurRad="76200" dist="50800" dir="5400000" algn="tl" rotWithShape="0">
                    <a:srgbClr val="000000">
                      <a:alpha val="65000"/>
                    </a:srgbClr>
                  </a:outerShdw>
                </a:effectLst>
                <a:uLnTx/>
                <a:uFillTx/>
                <a:latin typeface="+mn-lt"/>
                <a:ea typeface="+mj-ea"/>
                <a:cs typeface="Arial" pitchFamily="34" charset="0"/>
              </a:rPr>
              <a:t>Some Basic Energy Facts:</a:t>
            </a:r>
          </a:p>
          <a:p>
            <a:pPr marL="0" marR="0" lvl="0" indent="0" algn="ctr" defTabSz="914400" rtl="0" eaLnBrk="1" fontAlgn="base" latinLnBrk="0" hangingPunct="1">
              <a:lnSpc>
                <a:spcPct val="150000"/>
              </a:lnSpc>
              <a:spcBef>
                <a:spcPct val="0"/>
              </a:spcBef>
              <a:spcAft>
                <a:spcPct val="0"/>
              </a:spcAft>
              <a:buClrTx/>
              <a:buSzTx/>
              <a:buFontTx/>
              <a:buNone/>
              <a:tabLst/>
              <a:defRPr/>
            </a:pPr>
            <a:r>
              <a:rPr lang="en-US" altLang="zh-CN" sz="2800" b="1" i="1" spc="50" dirty="0" smtClean="0">
                <a:ln w="11430"/>
                <a:solidFill>
                  <a:srgbClr val="E20000"/>
                </a:solidFill>
                <a:latin typeface="+mn-lt"/>
                <a:ea typeface="+mj-ea"/>
                <a:cs typeface="Arial" pitchFamily="34" charset="0"/>
              </a:rPr>
              <a:t>A mini tutorial from DOE’s</a:t>
            </a:r>
            <a:r>
              <a:rPr lang="en-US" altLang="zh-CN" sz="2800" b="1" i="1" spc="50" dirty="0">
                <a:ln w="11430"/>
                <a:solidFill>
                  <a:srgbClr val="E20000"/>
                </a:solidFill>
                <a:latin typeface="+mn-lt"/>
                <a:ea typeface="+mj-ea"/>
                <a:cs typeface="Arial" pitchFamily="34" charset="0"/>
              </a:rPr>
              <a:t> </a:t>
            </a:r>
            <a:r>
              <a:rPr kumimoji="0" lang="en-US" altLang="zh-CN" sz="2800" b="1" i="1" u="none" strike="noStrike" kern="1200" cap="none" spc="50" normalizeH="0" baseline="0" noProof="0" dirty="0" smtClean="0">
                <a:ln w="11430"/>
                <a:solidFill>
                  <a:srgbClr val="E20000"/>
                </a:solidFill>
                <a:uLnTx/>
                <a:uFillTx/>
                <a:latin typeface="+mn-lt"/>
                <a:ea typeface="+mj-ea"/>
                <a:cs typeface="Arial" pitchFamily="34" charset="0"/>
              </a:rPr>
              <a:t>Office of Science</a:t>
            </a:r>
            <a:endParaRPr kumimoji="0" lang="en-US" sz="2800" b="1" i="1" u="none" strike="noStrike" kern="1200" cap="none" spc="50" normalizeH="0" baseline="0" noProof="0" dirty="0" smtClean="0">
              <a:ln w="11430"/>
              <a:solidFill>
                <a:srgbClr val="E20000"/>
              </a:solidFill>
              <a:uLnTx/>
              <a:uFillTx/>
              <a:latin typeface="+mn-lt"/>
              <a:ea typeface="+mj-ea"/>
              <a:cs typeface="Arial" pitchFamily="34" charset="0"/>
            </a:endParaRPr>
          </a:p>
        </p:txBody>
      </p:sp>
      <p:sp>
        <p:nvSpPr>
          <p:cNvPr id="8" name="Subtitle 4"/>
          <p:cNvSpPr txBox="1">
            <a:spLocks/>
          </p:cNvSpPr>
          <p:nvPr/>
        </p:nvSpPr>
        <p:spPr>
          <a:xfrm>
            <a:off x="1274956" y="3801754"/>
            <a:ext cx="6400800" cy="1772793"/>
          </a:xfrm>
          <a:prstGeom prst="rect">
            <a:avLst/>
          </a:prstGeom>
        </p:spPr>
        <p:txBody>
          <a:bodyPr rtlCol="0">
            <a:spAutoFit/>
          </a:bodyPr>
          <a:lstStyle/>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effectLst/>
                <a:uLnTx/>
                <a:uFillTx/>
                <a:latin typeface="Arial" pitchFamily="34" charset="0"/>
                <a:cs typeface="Arial" pitchFamily="34" charset="0"/>
              </a:rPr>
              <a:t>Science and Technology Policy Issues</a:t>
            </a:r>
            <a:r>
              <a:rPr kumimoji="0" lang="zh-CN" altLang="en-US" u="none" strike="noStrike" kern="1200" cap="none" spc="0" normalizeH="0" baseline="0" noProof="0" dirty="0" smtClean="0">
                <a:ln>
                  <a:noFill/>
                </a:ln>
                <a:effectLst/>
                <a:uLnTx/>
                <a:uFillTx/>
                <a:latin typeface="Arial" pitchFamily="34" charset="0"/>
                <a:cs typeface="Arial" pitchFamily="34" charset="0"/>
              </a:rPr>
              <a:t> </a:t>
            </a:r>
          </a:p>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effectLst/>
                <a:uLnTx/>
                <a:uFillTx/>
                <a:latin typeface="Arial" pitchFamily="34" charset="0"/>
                <a:cs typeface="Arial" pitchFamily="34" charset="0"/>
              </a:rPr>
              <a:t>Facing the United States</a:t>
            </a:r>
          </a:p>
          <a:p>
            <a:pPr marL="342900" marR="0" lvl="0" indent="-342900" algn="ctr" defTabSz="914400" rtl="0" eaLnBrk="0" fontAlgn="base" latinLnBrk="0" hangingPunct="0">
              <a:lnSpc>
                <a:spcPct val="100000"/>
              </a:lnSpc>
              <a:spcBef>
                <a:spcPts val="0"/>
              </a:spcBef>
              <a:spcAft>
                <a:spcPct val="0"/>
              </a:spcAft>
              <a:buClrTx/>
              <a:buSzTx/>
              <a:tabLst/>
              <a:defRPr/>
            </a:pPr>
            <a:endParaRPr kumimoji="0" lang="zh-CN" altLang="en-US" u="none" strike="noStrike" kern="1200" cap="none" spc="0" normalizeH="0" baseline="0" noProof="0" dirty="0" smtClean="0">
              <a:ln>
                <a:noFill/>
              </a:ln>
              <a:effectLst/>
              <a:uLnTx/>
              <a:uFillTx/>
              <a:latin typeface="Arial" pitchFamily="34" charset="0"/>
              <a:cs typeface="Arial" pitchFamily="34" charset="0"/>
            </a:endParaRPr>
          </a:p>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effectLst/>
                <a:uLnTx/>
                <a:uFillTx/>
                <a:latin typeface="Arial" pitchFamily="34" charset="0"/>
                <a:cs typeface="Arial" pitchFamily="34" charset="0"/>
              </a:rPr>
              <a:t>The Brookings</a:t>
            </a:r>
            <a:r>
              <a:rPr kumimoji="0" lang="zh-CN" altLang="en-US" u="none" strike="noStrike" kern="1200" cap="none" spc="0" normalizeH="0" baseline="0" noProof="0" dirty="0" smtClean="0">
                <a:ln>
                  <a:noFill/>
                </a:ln>
                <a:effectLst/>
                <a:uLnTx/>
                <a:uFillTx/>
                <a:latin typeface="Arial" pitchFamily="34" charset="0"/>
                <a:cs typeface="Arial" pitchFamily="34" charset="0"/>
              </a:rPr>
              <a:t> </a:t>
            </a:r>
            <a:r>
              <a:rPr kumimoji="0" lang="en-US" altLang="zh-CN" u="none" strike="noStrike" kern="1200" cap="none" spc="0" normalizeH="0" baseline="0" noProof="0" dirty="0" smtClean="0">
                <a:ln>
                  <a:noFill/>
                </a:ln>
                <a:effectLst/>
                <a:uLnTx/>
                <a:uFillTx/>
                <a:latin typeface="Arial" pitchFamily="34" charset="0"/>
                <a:cs typeface="Arial" pitchFamily="34" charset="0"/>
              </a:rPr>
              <a:t>Institution</a:t>
            </a:r>
          </a:p>
          <a:p>
            <a:pPr marL="342900" marR="0" lvl="0" indent="-342900" algn="ctr" defTabSz="914400" rtl="0" eaLnBrk="0" fontAlgn="base" latinLnBrk="0" hangingPunct="0">
              <a:lnSpc>
                <a:spcPct val="100000"/>
              </a:lnSpc>
              <a:spcBef>
                <a:spcPts val="0"/>
              </a:spcBef>
              <a:spcAft>
                <a:spcPct val="0"/>
              </a:spcAft>
              <a:buClrTx/>
              <a:buSzTx/>
              <a:tabLst/>
              <a:defRPr/>
            </a:pPr>
            <a:r>
              <a:rPr kumimoji="0" lang="en-US" u="none" strike="noStrike" kern="1200" cap="none" spc="0" normalizeH="0" baseline="0" noProof="0" dirty="0" smtClean="0">
                <a:ln>
                  <a:noFill/>
                </a:ln>
                <a:effectLst/>
                <a:uLnTx/>
                <a:uFillTx/>
                <a:latin typeface="Arial" pitchFamily="34" charset="0"/>
                <a:cs typeface="Arial" pitchFamily="34" charset="0"/>
              </a:rPr>
              <a:t>21 June 2012</a:t>
            </a:r>
          </a:p>
          <a:p>
            <a:pPr marL="342900" marR="0" lvl="0" indent="-342900" algn="ctr" defTabSz="914400" rtl="0" eaLnBrk="0" fontAlgn="base" latinLnBrk="0" hangingPunct="0">
              <a:lnSpc>
                <a:spcPct val="100000"/>
              </a:lnSpc>
              <a:spcBef>
                <a:spcPct val="20000"/>
              </a:spcBef>
              <a:spcAft>
                <a:spcPct val="0"/>
              </a:spcAft>
              <a:buClrTx/>
              <a:buSzTx/>
              <a:tabLst/>
              <a:defRPr/>
            </a:pPr>
            <a:endParaRPr kumimoji="0" lang="zh-CN" altLang="en-US" sz="1600" u="none" strike="noStrike" kern="1200" cap="none" spc="0" normalizeH="0" baseline="0" noProof="0" dirty="0" smtClean="0">
              <a:ln>
                <a:noFill/>
              </a:ln>
              <a:effectLst/>
              <a:uLnTx/>
              <a:uFillTx/>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TextBox 41"/>
          <p:cNvSpPr txBox="1">
            <a:spLocks noChangeArrowheads="1"/>
          </p:cNvSpPr>
          <p:nvPr/>
        </p:nvSpPr>
        <p:spPr bwMode="auto">
          <a:xfrm>
            <a:off x="68149" y="899017"/>
            <a:ext cx="7272451" cy="461653"/>
          </a:xfrm>
          <a:prstGeom prst="rect">
            <a:avLst/>
          </a:prstGeom>
          <a:noFill/>
          <a:ln w="9525">
            <a:noFill/>
            <a:miter lim="800000"/>
            <a:headEnd/>
            <a:tailEnd/>
          </a:ln>
        </p:spPr>
        <p:txBody>
          <a:bodyPr wrap="square"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Today</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18" name="TextBox 1"/>
          <p:cNvSpPr txBox="1">
            <a:spLocks noChangeArrowheads="1"/>
          </p:cNvSpPr>
          <p:nvPr/>
        </p:nvSpPr>
        <p:spPr bwMode="auto">
          <a:xfrm>
            <a:off x="949325" y="1314182"/>
            <a:ext cx="1435100" cy="1090030"/>
          </a:xfrm>
          <a:prstGeom prst="rect">
            <a:avLst/>
          </a:prstGeom>
          <a:noFill/>
          <a:ln w="9525">
            <a:noFill/>
            <a:miter lim="800000"/>
            <a:headEnd/>
            <a:tailEnd/>
          </a:ln>
        </p:spPr>
        <p:txBody>
          <a:bodyPr lIns="91429" tIns="45714" rIns="91429" bIns="45714">
            <a:spAutoFit/>
          </a:bodyPr>
          <a:lstStyle/>
          <a:p>
            <a:pPr marL="631751" indent="-631751">
              <a:spcAft>
                <a:spcPts val="600"/>
              </a:spcAft>
            </a:pPr>
            <a:r>
              <a:rPr lang="en-US" b="1" dirty="0" smtClean="0">
                <a:solidFill>
                  <a:srgbClr val="000080"/>
                </a:solidFill>
                <a:latin typeface="Arial" pitchFamily="34" charset="0"/>
                <a:cs typeface="Arial" pitchFamily="34" charset="0"/>
              </a:rPr>
              <a:t>Gas	CH</a:t>
            </a:r>
            <a:r>
              <a:rPr lang="en-US" b="1" baseline="-25000" dirty="0" smtClean="0">
                <a:solidFill>
                  <a:srgbClr val="000080"/>
                </a:solidFill>
                <a:latin typeface="Arial" pitchFamily="34" charset="0"/>
                <a:cs typeface="Arial" pitchFamily="34" charset="0"/>
              </a:rPr>
              <a:t>4</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Oil	CH</a:t>
            </a:r>
            <a:r>
              <a:rPr lang="en-US" b="1" baseline="-25000" dirty="0" smtClean="0">
                <a:solidFill>
                  <a:srgbClr val="000080"/>
                </a:solidFill>
                <a:latin typeface="Arial" pitchFamily="34" charset="0"/>
                <a:cs typeface="Arial" pitchFamily="34" charset="0"/>
              </a:rPr>
              <a:t>2</a:t>
            </a:r>
            <a:r>
              <a:rPr lang="en-US" b="1" dirty="0" smtClean="0">
                <a:solidFill>
                  <a:srgbClr val="000080"/>
                </a:solidFill>
                <a:latin typeface="Arial" pitchFamily="34" charset="0"/>
                <a:cs typeface="Arial" pitchFamily="34" charset="0"/>
              </a:rPr>
              <a:t> </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Coal	CH</a:t>
            </a:r>
            <a:r>
              <a:rPr lang="en-US" b="1" baseline="-25000" dirty="0" smtClean="0">
                <a:solidFill>
                  <a:srgbClr val="000080"/>
                </a:solidFill>
                <a:latin typeface="Arial" pitchFamily="34" charset="0"/>
                <a:cs typeface="Arial" pitchFamily="34" charset="0"/>
              </a:rPr>
              <a:t>0.8</a:t>
            </a:r>
            <a:endParaRPr lang="en-US" b="1" baseline="-25000" dirty="0">
              <a:solidFill>
                <a:srgbClr val="000080"/>
              </a:solidFill>
              <a:latin typeface="Arial" pitchFamily="34" charset="0"/>
              <a:cs typeface="Arial" pitchFamily="34" charset="0"/>
            </a:endParaRPr>
          </a:p>
        </p:txBody>
      </p:sp>
      <p:sp>
        <p:nvSpPr>
          <p:cNvPr id="34819" name="Explosion 1 2"/>
          <p:cNvSpPr>
            <a:spLocks noChangeArrowheads="1"/>
          </p:cNvSpPr>
          <p:nvPr/>
        </p:nvSpPr>
        <p:spPr bwMode="auto">
          <a:xfrm>
            <a:off x="3485834" y="1338993"/>
            <a:ext cx="1206500" cy="1054100"/>
          </a:xfrm>
          <a:prstGeom prst="irregularSeal1">
            <a:avLst/>
          </a:prstGeom>
          <a:gradFill>
            <a:gsLst>
              <a:gs pos="0">
                <a:srgbClr val="FFF200"/>
              </a:gs>
              <a:gs pos="45000">
                <a:srgbClr val="FF7A00"/>
              </a:gs>
              <a:gs pos="70000">
                <a:srgbClr val="FF0300"/>
              </a:gs>
              <a:gs pos="100000">
                <a:srgbClr val="4D0808"/>
              </a:gs>
            </a:gsLst>
            <a:lin ang="5400000" scaled="0"/>
          </a:gradFill>
          <a:ln w="9525">
            <a:solidFill>
              <a:schemeClr val="tx1"/>
            </a:solidFill>
            <a:round/>
            <a:headEnd/>
            <a:tailEnd/>
          </a:ln>
        </p:spPr>
        <p:txBody>
          <a:bodyPr lIns="91429" tIns="45714" rIns="91429" bIns="45714"/>
          <a:lstStyle/>
          <a:p>
            <a:pPr algn="l"/>
            <a:endParaRPr lang="en-US" sz="2400" dirty="0">
              <a:solidFill>
                <a:srgbClr val="000080"/>
              </a:solidFill>
              <a:latin typeface="Arial" pitchFamily="34" charset="0"/>
              <a:cs typeface="Arial" pitchFamily="34" charset="0"/>
            </a:endParaRPr>
          </a:p>
        </p:txBody>
      </p:sp>
      <p:sp>
        <p:nvSpPr>
          <p:cNvPr id="34820" name="TextBox 3"/>
          <p:cNvSpPr txBox="1">
            <a:spLocks noChangeArrowheads="1"/>
          </p:cNvSpPr>
          <p:nvPr/>
        </p:nvSpPr>
        <p:spPr bwMode="auto">
          <a:xfrm>
            <a:off x="5398874" y="1668125"/>
            <a:ext cx="1104900" cy="369320"/>
          </a:xfrm>
          <a:prstGeom prst="rect">
            <a:avLst/>
          </a:prstGeom>
          <a:noFill/>
          <a:ln w="9525">
            <a:noFill/>
            <a:miter lim="800000"/>
            <a:headEnd/>
            <a:tailEnd/>
          </a:ln>
        </p:spPr>
        <p:txBody>
          <a:bodyPr lIns="91429" tIns="45714" rIns="91429" bIns="45714">
            <a:spAutoFit/>
          </a:bodyPr>
          <a:lstStyle/>
          <a:p>
            <a:pPr algn="ctr"/>
            <a:r>
              <a:rPr lang="en-US" b="1" dirty="0">
                <a:solidFill>
                  <a:srgbClr val="000080"/>
                </a:solidFill>
                <a:latin typeface="Arial" pitchFamily="34" charset="0"/>
                <a:cs typeface="Arial" pitchFamily="34" charset="0"/>
              </a:rPr>
              <a:t>heat</a:t>
            </a:r>
          </a:p>
        </p:txBody>
      </p:sp>
      <p:sp>
        <p:nvSpPr>
          <p:cNvPr id="34822" name="TextBox 18"/>
          <p:cNvSpPr txBox="1">
            <a:spLocks noChangeArrowheads="1"/>
          </p:cNvSpPr>
          <p:nvPr/>
        </p:nvSpPr>
        <p:spPr bwMode="auto">
          <a:xfrm>
            <a:off x="3377884" y="1708458"/>
            <a:ext cx="1422400" cy="276999"/>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combustion</a:t>
            </a:r>
          </a:p>
        </p:txBody>
      </p:sp>
      <p:cxnSp>
        <p:nvCxnSpPr>
          <p:cNvPr id="34823" name="Straight Arrow Connector 30"/>
          <p:cNvCxnSpPr>
            <a:cxnSpLocks noChangeShapeType="1"/>
          </p:cNvCxnSpPr>
          <p:nvPr/>
        </p:nvCxnSpPr>
        <p:spPr bwMode="auto">
          <a:xfrm>
            <a:off x="2324101" y="1851998"/>
            <a:ext cx="962439" cy="131"/>
          </a:xfrm>
          <a:prstGeom prst="straightConnector1">
            <a:avLst/>
          </a:prstGeom>
          <a:noFill/>
          <a:ln w="19050">
            <a:solidFill>
              <a:schemeClr val="tx1"/>
            </a:solidFill>
            <a:round/>
            <a:headEnd/>
            <a:tailEnd type="arrow" w="med" len="med"/>
          </a:ln>
        </p:spPr>
      </p:cxnSp>
      <p:cxnSp>
        <p:nvCxnSpPr>
          <p:cNvPr id="34824" name="Straight Arrow Connector 31"/>
          <p:cNvCxnSpPr>
            <a:cxnSpLocks noChangeShapeType="1"/>
          </p:cNvCxnSpPr>
          <p:nvPr/>
        </p:nvCxnSpPr>
        <p:spPr bwMode="auto">
          <a:xfrm>
            <a:off x="4918208" y="1851997"/>
            <a:ext cx="419100" cy="1588"/>
          </a:xfrm>
          <a:prstGeom prst="straightConnector1">
            <a:avLst/>
          </a:prstGeom>
          <a:noFill/>
          <a:ln w="19050">
            <a:solidFill>
              <a:schemeClr val="tx1"/>
            </a:solidFill>
            <a:round/>
            <a:headEnd/>
            <a:tailEnd type="arrow" w="med" len="med"/>
          </a:ln>
        </p:spPr>
      </p:cxnSp>
      <p:grpSp>
        <p:nvGrpSpPr>
          <p:cNvPr id="2" name="Group 36"/>
          <p:cNvGrpSpPr/>
          <p:nvPr/>
        </p:nvGrpSpPr>
        <p:grpSpPr>
          <a:xfrm>
            <a:off x="6620008" y="1529629"/>
            <a:ext cx="1600200" cy="646331"/>
            <a:chOff x="6235700" y="1877359"/>
            <a:chExt cx="1600200" cy="646331"/>
          </a:xfrm>
        </p:grpSpPr>
        <p:sp>
          <p:nvSpPr>
            <p:cNvPr id="34821" name="TextBox 4"/>
            <p:cNvSpPr txBox="1">
              <a:spLocks noChangeArrowheads="1"/>
            </p:cNvSpPr>
            <p:nvPr/>
          </p:nvSpPr>
          <p:spPr bwMode="auto">
            <a:xfrm>
              <a:off x="6731000" y="1877359"/>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4825" name="Straight Arrow Connector 32"/>
            <p:cNvCxnSpPr>
              <a:cxnSpLocks noChangeShapeType="1"/>
            </p:cNvCxnSpPr>
            <p:nvPr/>
          </p:nvCxnSpPr>
          <p:spPr bwMode="auto">
            <a:xfrm>
              <a:off x="6235700" y="2199730"/>
              <a:ext cx="419100" cy="1588"/>
            </a:xfrm>
            <a:prstGeom prst="straightConnector1">
              <a:avLst/>
            </a:prstGeom>
            <a:noFill/>
            <a:ln w="19050">
              <a:solidFill>
                <a:schemeClr val="tx1"/>
              </a:solidFill>
              <a:round/>
              <a:headEnd/>
              <a:tailEnd type="arrow" w="med" len="med"/>
            </a:ln>
          </p:spPr>
        </p:cxnSp>
      </p:grpSp>
      <p:sp>
        <p:nvSpPr>
          <p:cNvPr id="38" name="TextBox 37"/>
          <p:cNvSpPr txBox="1">
            <a:spLocks noChangeArrowheads="1"/>
          </p:cNvSpPr>
          <p:nvPr/>
        </p:nvSpPr>
        <p:spPr bwMode="auto">
          <a:xfrm>
            <a:off x="295083" y="2383599"/>
            <a:ext cx="2616370" cy="646319"/>
          </a:xfrm>
          <a:prstGeom prst="rect">
            <a:avLst/>
          </a:prstGeom>
          <a:solidFill>
            <a:schemeClr val="accent1">
              <a:lumMod val="75000"/>
            </a:schemeClr>
          </a:solidFill>
          <a:ln w="9525">
            <a:solidFill>
              <a:schemeClr val="tx1"/>
            </a:solidFill>
            <a:miter lim="800000"/>
            <a:headEnd/>
            <a:tailEnd/>
          </a:ln>
        </p:spPr>
        <p:txBody>
          <a:bodyPr wrap="square" lIns="91429" tIns="45714" rIns="91429" bIns="45714">
            <a:spAutoFit/>
          </a:bodyPr>
          <a:lstStyle/>
          <a:p>
            <a:pPr algn="ctr"/>
            <a:r>
              <a:rPr lang="en-US" b="1" dirty="0" smtClean="0">
                <a:solidFill>
                  <a:schemeClr val="bg1"/>
                </a:solidFill>
                <a:latin typeface="Arial" pitchFamily="34" charset="0"/>
                <a:cs typeface="Arial" pitchFamily="34" charset="0"/>
              </a:rPr>
              <a:t>Disposable fuels </a:t>
            </a:r>
          </a:p>
          <a:p>
            <a:pPr algn="ctr"/>
            <a:r>
              <a:rPr lang="en-US" b="1" dirty="0" smtClean="0">
                <a:solidFill>
                  <a:schemeClr val="bg1"/>
                </a:solidFill>
                <a:latin typeface="Arial" pitchFamily="34" charset="0"/>
                <a:cs typeface="Arial" pitchFamily="34" charset="0"/>
              </a:rPr>
              <a:t>Commodity materials</a:t>
            </a:r>
            <a:endParaRPr lang="en-US" b="1" dirty="0">
              <a:solidFill>
                <a:schemeClr val="bg1"/>
              </a:solidFill>
              <a:latin typeface="Arial" pitchFamily="34" charset="0"/>
              <a:cs typeface="Arial" pitchFamily="34" charset="0"/>
            </a:endParaRPr>
          </a:p>
        </p:txBody>
      </p:sp>
      <p:sp>
        <p:nvSpPr>
          <p:cNvPr id="34837" name="TextBox 5"/>
          <p:cNvSpPr txBox="1">
            <a:spLocks noChangeArrowheads="1"/>
          </p:cNvSpPr>
          <p:nvPr/>
        </p:nvSpPr>
        <p:spPr bwMode="auto">
          <a:xfrm>
            <a:off x="949325" y="3888728"/>
            <a:ext cx="1659518" cy="2585311"/>
          </a:xfrm>
          <a:prstGeom prst="rect">
            <a:avLst/>
          </a:prstGeom>
          <a:solidFill>
            <a:schemeClr val="bg1"/>
          </a:solidFill>
          <a:ln w="9525">
            <a:noFill/>
            <a:miter lim="800000"/>
            <a:headEnd/>
            <a:tailEnd/>
          </a:ln>
        </p:spPr>
        <p:txBody>
          <a:bodyPr wrap="square" lIns="91429" tIns="45714" rIns="91429" bIns="45714">
            <a:spAutoFit/>
          </a:bodyPr>
          <a:lstStyle/>
          <a:p>
            <a:pPr>
              <a:lnSpc>
                <a:spcPct val="90000"/>
              </a:lnSpc>
            </a:pPr>
            <a:r>
              <a:rPr lang="en-US" b="1" dirty="0">
                <a:solidFill>
                  <a:srgbClr val="000080"/>
                </a:solidFill>
                <a:latin typeface="Arial" pitchFamily="34" charset="0"/>
                <a:cs typeface="Arial" pitchFamily="34" charset="0"/>
              </a:rPr>
              <a:t>S</a:t>
            </a:r>
            <a:r>
              <a:rPr lang="en-US" b="1" dirty="0" smtClean="0">
                <a:solidFill>
                  <a:srgbClr val="000080"/>
                </a:solidFill>
                <a:latin typeface="Arial" pitchFamily="34" charset="0"/>
                <a:cs typeface="Arial" pitchFamily="34" charset="0"/>
              </a:rPr>
              <a:t>unlight</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Wind</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Water</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Geothermal</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Biomass</a:t>
            </a:r>
          </a:p>
          <a:p>
            <a:pPr>
              <a:lnSpc>
                <a:spcPct val="90000"/>
              </a:lnSpc>
            </a:pPr>
            <a:r>
              <a:rPr lang="en-US" b="1" dirty="0" smtClean="0">
                <a:solidFill>
                  <a:srgbClr val="000080"/>
                </a:solidFill>
                <a:latin typeface="Arial" pitchFamily="34" charset="0"/>
                <a:cs typeface="Arial" pitchFamily="34" charset="0"/>
              </a:rPr>
              <a:t>       +</a:t>
            </a:r>
          </a:p>
          <a:p>
            <a:pPr>
              <a:lnSpc>
                <a:spcPct val="90000"/>
              </a:lnSpc>
            </a:pPr>
            <a:r>
              <a:rPr lang="en-US" b="1" dirty="0" smtClean="0">
                <a:solidFill>
                  <a:srgbClr val="000080"/>
                </a:solidFill>
                <a:latin typeface="Arial" pitchFamily="34" charset="0"/>
                <a:cs typeface="Arial" pitchFamily="34" charset="0"/>
              </a:rPr>
              <a:t>Storage</a:t>
            </a:r>
          </a:p>
          <a:p>
            <a:pPr>
              <a:lnSpc>
                <a:spcPct val="90000"/>
              </a:lnSpc>
            </a:pPr>
            <a:r>
              <a:rPr lang="en-US" b="1" dirty="0" smtClean="0">
                <a:solidFill>
                  <a:srgbClr val="000080"/>
                </a:solidFill>
                <a:latin typeface="Arial" pitchFamily="34" charset="0"/>
                <a:cs typeface="Arial" pitchFamily="34" charset="0"/>
              </a:rPr>
              <a:t>Transmission</a:t>
            </a:r>
          </a:p>
          <a:p>
            <a:pPr>
              <a:lnSpc>
                <a:spcPct val="90000"/>
              </a:lnSpc>
            </a:pPr>
            <a:r>
              <a:rPr lang="en-US" b="1" dirty="0" smtClean="0">
                <a:solidFill>
                  <a:srgbClr val="000080"/>
                </a:solidFill>
                <a:latin typeface="Arial" pitchFamily="34" charset="0"/>
                <a:cs typeface="Arial" pitchFamily="34" charset="0"/>
              </a:rPr>
              <a:t>CCS</a:t>
            </a:r>
          </a:p>
          <a:p>
            <a:pPr>
              <a:lnSpc>
                <a:spcPct val="90000"/>
              </a:lnSpc>
            </a:pPr>
            <a:r>
              <a:rPr lang="en-US" b="1" dirty="0" smtClean="0">
                <a:solidFill>
                  <a:srgbClr val="000080"/>
                </a:solidFill>
                <a:latin typeface="Arial" pitchFamily="34" charset="0"/>
                <a:cs typeface="Arial" pitchFamily="34" charset="0"/>
              </a:rPr>
              <a:t>Efficiency</a:t>
            </a:r>
            <a:endParaRPr lang="en-US" b="1" dirty="0">
              <a:solidFill>
                <a:srgbClr val="000080"/>
              </a:solidFill>
              <a:latin typeface="Arial" pitchFamily="34" charset="0"/>
              <a:cs typeface="Arial" pitchFamily="34" charset="0"/>
            </a:endParaRPr>
          </a:p>
        </p:txBody>
      </p:sp>
      <p:sp>
        <p:nvSpPr>
          <p:cNvPr id="34838" name="TextBox 7"/>
          <p:cNvSpPr txBox="1">
            <a:spLocks noChangeArrowheads="1"/>
          </p:cNvSpPr>
          <p:nvPr/>
        </p:nvSpPr>
        <p:spPr bwMode="auto">
          <a:xfrm>
            <a:off x="5252824" y="3939692"/>
            <a:ext cx="1397000" cy="923318"/>
          </a:xfrm>
          <a:prstGeom prst="rect">
            <a:avLst/>
          </a:prstGeom>
          <a:noFill/>
          <a:ln w="9525">
            <a:noFill/>
            <a:miter lim="800000"/>
            <a:headEnd/>
            <a:tailEnd/>
          </a:ln>
        </p:spPr>
        <p:txBody>
          <a:bodyPr lIns="91429" tIns="45714" rIns="91429" bIns="45714">
            <a:spAutoFit/>
          </a:bodyPr>
          <a:lstStyle/>
          <a:p>
            <a:pPr algn="ctr"/>
            <a:r>
              <a:rPr lang="en-US" b="1" dirty="0" smtClean="0">
                <a:solidFill>
                  <a:srgbClr val="000080"/>
                </a:solidFill>
                <a:latin typeface="Arial" pitchFamily="34" charset="0"/>
                <a:cs typeface="Arial" pitchFamily="34" charset="0"/>
              </a:rPr>
              <a:t>Electricity</a:t>
            </a:r>
          </a:p>
          <a:p>
            <a:pPr algn="ctr"/>
            <a:r>
              <a:rPr lang="en-US" b="1" dirty="0" smtClean="0">
                <a:solidFill>
                  <a:srgbClr val="000080"/>
                </a:solidFill>
                <a:latin typeface="Arial" pitchFamily="34" charset="0"/>
                <a:cs typeface="Arial" pitchFamily="34" charset="0"/>
              </a:rPr>
              <a:t>and</a:t>
            </a:r>
            <a:endParaRPr lang="en-US" b="1" dirty="0">
              <a:solidFill>
                <a:srgbClr val="000080"/>
              </a:solidFill>
              <a:latin typeface="Arial" pitchFamily="34" charset="0"/>
              <a:cs typeface="Arial" pitchFamily="34" charset="0"/>
            </a:endParaRPr>
          </a:p>
          <a:p>
            <a:pPr algn="ctr"/>
            <a:r>
              <a:rPr lang="en-US" b="1" dirty="0" smtClean="0">
                <a:solidFill>
                  <a:srgbClr val="000080"/>
                </a:solidFill>
                <a:latin typeface="Arial" pitchFamily="34" charset="0"/>
                <a:cs typeface="Arial" pitchFamily="34" charset="0"/>
              </a:rPr>
              <a:t>fuels</a:t>
            </a:r>
            <a:endParaRPr lang="en-US" b="1" dirty="0">
              <a:solidFill>
                <a:srgbClr val="000080"/>
              </a:solidFill>
              <a:latin typeface="Arial" pitchFamily="34" charset="0"/>
              <a:cs typeface="Arial" pitchFamily="34" charset="0"/>
            </a:endParaRPr>
          </a:p>
        </p:txBody>
      </p:sp>
      <p:grpSp>
        <p:nvGrpSpPr>
          <p:cNvPr id="3" name="Group 33"/>
          <p:cNvGrpSpPr>
            <a:grpSpLocks noChangeAspect="1"/>
          </p:cNvGrpSpPr>
          <p:nvPr/>
        </p:nvGrpSpPr>
        <p:grpSpPr bwMode="auto">
          <a:xfrm>
            <a:off x="2305050" y="3981521"/>
            <a:ext cx="2878130" cy="814636"/>
            <a:chOff x="1879600" y="4129618"/>
            <a:chExt cx="1130300" cy="723900"/>
          </a:xfrm>
          <a:solidFill>
            <a:srgbClr val="339966"/>
          </a:solidFill>
        </p:grpSpPr>
        <p:cxnSp>
          <p:nvCxnSpPr>
            <p:cNvPr id="34843" name="Straight Connector 11"/>
            <p:cNvCxnSpPr>
              <a:cxnSpLocks noChangeShapeType="1"/>
            </p:cNvCxnSpPr>
            <p:nvPr/>
          </p:nvCxnSpPr>
          <p:spPr bwMode="auto">
            <a:xfrm rot="5400000">
              <a:off x="2400300" y="4483102"/>
              <a:ext cx="635002" cy="1"/>
            </a:xfrm>
            <a:prstGeom prst="line">
              <a:avLst/>
            </a:prstGeom>
            <a:grpFill/>
            <a:ln w="9525">
              <a:solidFill>
                <a:srgbClr val="800000"/>
              </a:solidFill>
              <a:round/>
              <a:headEnd/>
              <a:tailEnd/>
            </a:ln>
          </p:spPr>
        </p:cxnSp>
        <p:cxnSp>
          <p:nvCxnSpPr>
            <p:cNvPr id="34844" name="Straight Connector 15"/>
            <p:cNvCxnSpPr>
              <a:cxnSpLocks noChangeShapeType="1"/>
            </p:cNvCxnSpPr>
            <p:nvPr/>
          </p:nvCxnSpPr>
          <p:spPr bwMode="auto">
            <a:xfrm rot="10800000">
              <a:off x="1879600" y="4491567"/>
              <a:ext cx="1130300" cy="1588"/>
            </a:xfrm>
            <a:prstGeom prst="line">
              <a:avLst/>
            </a:prstGeom>
            <a:grpFill/>
            <a:ln w="9525">
              <a:solidFill>
                <a:schemeClr val="tx1"/>
              </a:solidFill>
              <a:round/>
              <a:headEnd/>
              <a:tailEnd/>
            </a:ln>
          </p:spPr>
        </p:cxnSp>
        <p:sp>
          <p:nvSpPr>
            <p:cNvPr id="34845" name="Isosceles Triangle 9"/>
            <p:cNvSpPr>
              <a:spLocks noChangeArrowheads="1"/>
            </p:cNvSpPr>
            <p:nvPr/>
          </p:nvSpPr>
          <p:spPr bwMode="auto">
            <a:xfrm rot="5400000">
              <a:off x="2162494" y="4291862"/>
              <a:ext cx="723900" cy="399411"/>
            </a:xfrm>
            <a:prstGeom prst="triangle">
              <a:avLst>
                <a:gd name="adj" fmla="val 50000"/>
              </a:avLst>
            </a:prstGeom>
            <a:grpFill/>
            <a:ln w="9525">
              <a:solidFill>
                <a:schemeClr val="tx1"/>
              </a:solidFill>
              <a:round/>
              <a:headEnd/>
              <a:tailEnd/>
            </a:ln>
          </p:spPr>
          <p:txBody>
            <a:bodyPr/>
            <a:lstStyle/>
            <a:p>
              <a:pPr algn="l"/>
              <a:endParaRPr lang="en-US" sz="2400" dirty="0">
                <a:solidFill>
                  <a:srgbClr val="000080"/>
                </a:solidFill>
                <a:latin typeface="Arial" pitchFamily="34" charset="0"/>
                <a:cs typeface="Arial" pitchFamily="34" charset="0"/>
              </a:endParaRPr>
            </a:p>
          </p:txBody>
        </p:sp>
      </p:grpSp>
      <p:sp>
        <p:nvSpPr>
          <p:cNvPr id="34842" name="TextBox 36"/>
          <p:cNvSpPr txBox="1">
            <a:spLocks noChangeArrowheads="1"/>
          </p:cNvSpPr>
          <p:nvPr/>
        </p:nvSpPr>
        <p:spPr bwMode="auto">
          <a:xfrm>
            <a:off x="3377884" y="3333937"/>
            <a:ext cx="1422400" cy="461653"/>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direct conversion</a:t>
            </a:r>
          </a:p>
        </p:txBody>
      </p:sp>
      <p:sp>
        <p:nvSpPr>
          <p:cNvPr id="34836" name="TextBox 42"/>
          <p:cNvSpPr txBox="1">
            <a:spLocks noChangeArrowheads="1"/>
          </p:cNvSpPr>
          <p:nvPr/>
        </p:nvSpPr>
        <p:spPr bwMode="auto">
          <a:xfrm>
            <a:off x="68148" y="3458968"/>
            <a:ext cx="2540000" cy="461665"/>
          </a:xfrm>
          <a:prstGeom prst="rect">
            <a:avLst/>
          </a:prstGeom>
          <a:noFill/>
          <a:ln w="9525">
            <a:noFill/>
            <a:miter lim="800000"/>
            <a:headEnd/>
            <a:tailEnd/>
          </a:ln>
        </p:spPr>
        <p:txBody>
          <a:bodyPr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Future</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30" name="TextBox 43"/>
          <p:cNvSpPr txBox="1">
            <a:spLocks noChangeArrowheads="1"/>
          </p:cNvSpPr>
          <p:nvPr/>
        </p:nvSpPr>
        <p:spPr bwMode="auto">
          <a:xfrm>
            <a:off x="0" y="-13292"/>
            <a:ext cx="9144000" cy="757118"/>
          </a:xfrm>
          <a:prstGeom prst="rect">
            <a:avLst/>
          </a:prstGeom>
          <a:noFill/>
          <a:ln w="9525">
            <a:noFill/>
            <a:miter lim="800000"/>
            <a:headEnd/>
            <a:tailEnd/>
          </a:ln>
        </p:spPr>
        <p:txBody>
          <a:bodyPr wrap="square" lIns="91429" tIns="45714" rIns="91429" bIns="45714">
            <a:spAutoFit/>
          </a:bodyPr>
          <a:lstStyle/>
          <a:p>
            <a:pPr algn="ctr">
              <a:lnSpc>
                <a:spcPct val="90000"/>
              </a:lnSpc>
            </a:pPr>
            <a:r>
              <a:rPr lang="en-US" sz="2400" dirty="0">
                <a:solidFill>
                  <a:srgbClr val="106636"/>
                </a:solidFill>
              </a:rPr>
              <a:t>Sustainable Energy </a:t>
            </a:r>
            <a:r>
              <a:rPr lang="en-US" sz="2400" dirty="0" smtClean="0">
                <a:solidFill>
                  <a:srgbClr val="106636"/>
                </a:solidFill>
              </a:rPr>
              <a:t>= High Tech Materials</a:t>
            </a:r>
            <a:br>
              <a:rPr lang="en-US" sz="2400" dirty="0" smtClean="0">
                <a:solidFill>
                  <a:srgbClr val="106636"/>
                </a:solidFill>
              </a:rPr>
            </a:br>
            <a:r>
              <a:rPr lang="en-US" dirty="0" smtClean="0">
                <a:solidFill>
                  <a:srgbClr val="106636"/>
                </a:solidFill>
              </a:rPr>
              <a:t>Materials, Chemical Transformations, &amp; Biology by (Computer-Aided) Design</a:t>
            </a:r>
            <a:endParaRPr lang="en-US" sz="2400" dirty="0">
              <a:solidFill>
                <a:srgbClr val="106636"/>
              </a:solidFill>
            </a:endParaRPr>
          </a:p>
        </p:txBody>
      </p:sp>
      <p:sp>
        <p:nvSpPr>
          <p:cNvPr id="32" name="Slide Number Placeholder 8"/>
          <p:cNvSpPr txBox="1">
            <a:spLocks/>
          </p:cNvSpPr>
          <p:nvPr/>
        </p:nvSpPr>
        <p:spPr>
          <a:xfrm>
            <a:off x="8413750" y="6353970"/>
            <a:ext cx="381000" cy="365125"/>
          </a:xfrm>
          <a:prstGeom prst="rect">
            <a:avLst/>
          </a:prstGeom>
        </p:spPr>
        <p:txBody>
          <a:bodyPr lIns="91429" tIns="45714" rIns="91429" bIns="45714"/>
          <a:lstStyle/>
          <a:p>
            <a:pPr algn="ctr" defTabSz="914293">
              <a:defRPr/>
            </a:pPr>
            <a:fld id="{6EEA275D-5A49-48A8-817D-44C3EA0A3A2F}" type="slidenum">
              <a:rPr lang="en-US" sz="1100" smtClean="0">
                <a:solidFill>
                  <a:srgbClr val="106636"/>
                </a:solidFill>
                <a:latin typeface="Arial" pitchFamily="34" charset="0"/>
                <a:cs typeface="Arial" pitchFamily="34" charset="0"/>
              </a:rPr>
              <a:pPr algn="ctr" defTabSz="914293">
                <a:defRPr/>
              </a:pPr>
              <a:t>10</a:t>
            </a:fld>
            <a:endParaRPr lang="en-US" sz="1100" dirty="0">
              <a:solidFill>
                <a:srgbClr val="106636"/>
              </a:solidFill>
              <a:latin typeface="Arial" pitchFamily="34" charset="0"/>
              <a:cs typeface="Arial" pitchFamily="34" charset="0"/>
            </a:endParaRPr>
          </a:p>
        </p:txBody>
      </p:sp>
      <p:grpSp>
        <p:nvGrpSpPr>
          <p:cNvPr id="4" name="Group 38"/>
          <p:cNvGrpSpPr/>
          <p:nvPr/>
        </p:nvGrpSpPr>
        <p:grpSpPr>
          <a:xfrm>
            <a:off x="6620008" y="4092096"/>
            <a:ext cx="1600200" cy="646331"/>
            <a:chOff x="6295335" y="3779046"/>
            <a:chExt cx="1600200" cy="646331"/>
          </a:xfrm>
        </p:grpSpPr>
        <p:sp>
          <p:nvSpPr>
            <p:cNvPr id="35" name="TextBox 4"/>
            <p:cNvSpPr txBox="1">
              <a:spLocks noChangeArrowheads="1"/>
            </p:cNvSpPr>
            <p:nvPr/>
          </p:nvSpPr>
          <p:spPr bwMode="auto">
            <a:xfrm>
              <a:off x="6790635" y="3779046"/>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6" name="Straight Arrow Connector 32"/>
            <p:cNvCxnSpPr>
              <a:cxnSpLocks noChangeShapeType="1"/>
            </p:cNvCxnSpPr>
            <p:nvPr/>
          </p:nvCxnSpPr>
          <p:spPr bwMode="auto">
            <a:xfrm>
              <a:off x="6295335" y="4101417"/>
              <a:ext cx="419100" cy="1588"/>
            </a:xfrm>
            <a:prstGeom prst="straightConnector1">
              <a:avLst/>
            </a:prstGeom>
            <a:noFill/>
            <a:ln w="19050">
              <a:solidFill>
                <a:schemeClr val="tx1"/>
              </a:solidFill>
              <a:round/>
              <a:headEnd/>
              <a:tailEnd type="arrow" w="med" len="med"/>
            </a:ln>
          </p:spPr>
        </p:cxnSp>
      </p:grpSp>
      <p:sp>
        <p:nvSpPr>
          <p:cNvPr id="34833" name="TextBox 38"/>
          <p:cNvSpPr txBox="1">
            <a:spLocks noChangeArrowheads="1"/>
          </p:cNvSpPr>
          <p:nvPr/>
        </p:nvSpPr>
        <p:spPr bwMode="auto">
          <a:xfrm>
            <a:off x="2752725" y="5155210"/>
            <a:ext cx="6112667" cy="1200316"/>
          </a:xfrm>
          <a:prstGeom prst="rect">
            <a:avLst/>
          </a:prstGeom>
          <a:solidFill>
            <a:srgbClr val="339966"/>
          </a:solidFill>
          <a:ln w="9525">
            <a:solidFill>
              <a:schemeClr val="tx1"/>
            </a:solidFill>
            <a:miter lim="800000"/>
            <a:headEnd/>
            <a:tailEnd/>
          </a:ln>
        </p:spPr>
        <p:txBody>
          <a:bodyPr wrap="square" lIns="91429" tIns="45714" rIns="91429" bIns="45714">
            <a:spAutoFit/>
          </a:bodyPr>
          <a:lstStyle/>
          <a:p>
            <a:r>
              <a:rPr lang="en-US" b="1" dirty="0" smtClean="0">
                <a:solidFill>
                  <a:schemeClr val="bg1"/>
                </a:solidFill>
                <a:latin typeface="Arial" pitchFamily="34" charset="0"/>
                <a:cs typeface="Arial" pitchFamily="34" charset="0"/>
              </a:rPr>
              <a:t>High-tech materials, chemistry, biology, e.g</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for </a:t>
            </a:r>
            <a:r>
              <a:rPr lang="en-US" b="1" dirty="0" err="1" smtClean="0">
                <a:solidFill>
                  <a:schemeClr val="bg1"/>
                </a:solidFill>
                <a:latin typeface="Arial" pitchFamily="34" charset="0"/>
                <a:cs typeface="Arial" pitchFamily="34" charset="0"/>
              </a:rPr>
              <a:t>photovoltaics</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electrodes and electrolytes, smart membranes, separators, superconductors, catalysts, fuels, sensors, and novel </a:t>
            </a:r>
            <a:r>
              <a:rPr lang="en-US" b="1" dirty="0" err="1" smtClean="0">
                <a:solidFill>
                  <a:schemeClr val="bg1"/>
                </a:solidFill>
                <a:latin typeface="Arial" pitchFamily="34" charset="0"/>
                <a:cs typeface="Arial" pitchFamily="34" charset="0"/>
              </a:rPr>
              <a:t>piezoelectrics</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28" name="Footer Placeholder 7"/>
          <p:cNvSpPr>
            <a:spLocks noGrp="1"/>
          </p:cNvSpPr>
          <p:nvPr>
            <p:ph type="ftr" sz="quarter" idx="10"/>
          </p:nvPr>
        </p:nvSpPr>
        <p:spPr>
          <a:xfrm>
            <a:off x="3124200" y="6305841"/>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p:bldP spid="34818" grpId="0"/>
      <p:bldP spid="34819" grpId="0" animBg="1"/>
      <p:bldP spid="34820" grpId="0"/>
      <p:bldP spid="34822" grpId="0"/>
      <p:bldP spid="38" grpId="0" animBg="1"/>
      <p:bldP spid="34837" grpId="0" animBg="1"/>
      <p:bldP spid="34838" grpId="0"/>
      <p:bldP spid="34842" grpId="0"/>
      <p:bldP spid="34836" grpId="0"/>
      <p:bldP spid="348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Text Box 3"/>
          <p:cNvSpPr txBox="1">
            <a:spLocks noChangeArrowheads="1"/>
          </p:cNvSpPr>
          <p:nvPr/>
        </p:nvSpPr>
        <p:spPr bwMode="auto">
          <a:xfrm>
            <a:off x="492125" y="2271993"/>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Banishing fear of </a:t>
            </a:r>
          </a:p>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energy discussions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11</a:t>
            </a:fld>
            <a:endParaRPr lang="en-US" dirty="0"/>
          </a:p>
        </p:txBody>
      </p:sp>
    </p:spTree>
    <p:extLst>
      <p:ext uri="{BB962C8B-B14F-4D97-AF65-F5344CB8AC3E}">
        <p14:creationId xmlns="" xmlns:p14="http://schemas.microsoft.com/office/powerpoint/2010/main" val="20853979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
          <p:cNvSpPr txBox="1">
            <a:spLocks noChangeArrowheads="1"/>
          </p:cNvSpPr>
          <p:nvPr/>
        </p:nvSpPr>
        <p:spPr bwMode="auto">
          <a:xfrm>
            <a:off x="136003" y="3660405"/>
            <a:ext cx="2355273"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“quads”</a:t>
            </a:r>
            <a:endParaRPr lang="en-US" sz="4000" b="1" dirty="0">
              <a:solidFill>
                <a:srgbClr val="FF0000"/>
              </a:solidFill>
              <a:effectLst>
                <a:outerShdw blurRad="38100" dist="38100" dir="2700000" algn="tl">
                  <a:srgbClr val="C0C0C0"/>
                </a:outerShdw>
              </a:effectLst>
              <a:latin typeface="Arial" pitchFamily="34" charset="0"/>
            </a:endParaRPr>
          </a:p>
        </p:txBody>
      </p:sp>
      <p:cxnSp>
        <p:nvCxnSpPr>
          <p:cNvPr id="26" name="Straight Connector 25"/>
          <p:cNvCxnSpPr/>
          <p:nvPr/>
        </p:nvCxnSpPr>
        <p:spPr>
          <a:xfrm>
            <a:off x="2434106" y="4022019"/>
            <a:ext cx="4417455" cy="0"/>
          </a:xfrm>
          <a:prstGeom prst="line">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0"/>
          <p:cNvGrpSpPr/>
          <p:nvPr/>
        </p:nvGrpSpPr>
        <p:grpSpPr>
          <a:xfrm>
            <a:off x="2870200" y="2073500"/>
            <a:ext cx="3424347" cy="3997100"/>
            <a:chOff x="3574466" y="3366655"/>
            <a:chExt cx="2036618" cy="2507672"/>
          </a:xfrm>
        </p:grpSpPr>
        <p:sp>
          <p:nvSpPr>
            <p:cNvPr id="20" name="Rectangle 19"/>
            <p:cNvSpPr/>
            <p:nvPr/>
          </p:nvSpPr>
          <p:spPr>
            <a:xfrm>
              <a:off x="3574466" y="3366655"/>
              <a:ext cx="2036618" cy="2507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a:off x="3700517" y="3560620"/>
              <a:ext cx="1604416" cy="2197451"/>
              <a:chOff x="3385930" y="3299791"/>
              <a:chExt cx="2372139" cy="3067879"/>
            </a:xfrm>
          </p:grpSpPr>
          <p:pic>
            <p:nvPicPr>
              <p:cNvPr id="132098" name="Picture 2" descr="http://static-p4.fotolia.com/jpg/00/01/48/67/400_F_1486772_exhr1fK8ISFCz9o7HZNfydREXpzIbt.jpg"/>
              <p:cNvPicPr>
                <a:picLocks noChangeAspect="1" noChangeArrowheads="1"/>
              </p:cNvPicPr>
              <p:nvPr/>
            </p:nvPicPr>
            <p:blipFill>
              <a:blip r:embed="rId3" cstate="print"/>
              <a:srcRect l="2440" t="19478" r="14546"/>
              <a:stretch>
                <a:fillRect/>
              </a:stretch>
            </p:blipFill>
            <p:spPr bwMode="auto">
              <a:xfrm>
                <a:off x="3385930" y="3299791"/>
                <a:ext cx="2372139" cy="3067879"/>
              </a:xfrm>
              <a:prstGeom prst="rect">
                <a:avLst/>
              </a:prstGeom>
              <a:noFill/>
            </p:spPr>
          </p:pic>
          <p:sp>
            <p:nvSpPr>
              <p:cNvPr id="14" name="Rectangle 13"/>
              <p:cNvSpPr/>
              <p:nvPr/>
            </p:nvSpPr>
            <p:spPr>
              <a:xfrm>
                <a:off x="3467819" y="447998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7129" y="609312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1126847">
                <a:off x="4670211" y="6060298"/>
                <a:ext cx="212322" cy="81051"/>
              </a:xfrm>
              <a:prstGeom prst="rect">
                <a:avLst/>
              </a:prstGeom>
              <a:solidFill>
                <a:srgbClr val="B8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324326">
                <a:off x="4765881" y="4447454"/>
                <a:ext cx="126262" cy="51223"/>
              </a:xfrm>
              <a:prstGeom prst="rect">
                <a:avLst/>
              </a:prstGeom>
              <a:solidFill>
                <a:srgbClr val="EED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849283">
                <a:off x="4593305" y="4455391"/>
                <a:ext cx="168943" cy="51223"/>
              </a:xfrm>
              <a:prstGeom prst="rect">
                <a:avLst/>
              </a:prstGeom>
              <a:solidFill>
                <a:srgbClr val="F2D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849283">
                <a:off x="4565051" y="4498075"/>
                <a:ext cx="168943" cy="51223"/>
              </a:xfrm>
              <a:prstGeom prst="rect">
                <a:avLst/>
              </a:prstGeom>
              <a:solidFill>
                <a:srgbClr val="D9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 Box 3"/>
          <p:cNvSpPr txBox="1">
            <a:spLocks noChangeArrowheads="1"/>
          </p:cNvSpPr>
          <p:nvPr/>
        </p:nvSpPr>
        <p:spPr bwMode="auto">
          <a:xfrm>
            <a:off x="6642217" y="3660405"/>
            <a:ext cx="1981199"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“toe”</a:t>
            </a:r>
            <a:endParaRPr lang="en-US" sz="4000" b="1" dirty="0">
              <a:solidFill>
                <a:srgbClr val="FF0000"/>
              </a:solidFill>
              <a:effectLst>
                <a:outerShdw blurRad="38100" dist="38100" dir="2700000" algn="tl">
                  <a:srgbClr val="C0C0C0"/>
                </a:outerShdw>
              </a:effectLst>
              <a:latin typeface="Arial" pitchFamily="34" charset="0"/>
            </a:endParaRPr>
          </a:p>
        </p:txBody>
      </p:sp>
      <p:sp>
        <p:nvSpPr>
          <p:cNvPr id="24" name="Text Box 3"/>
          <p:cNvSpPr txBox="1">
            <a:spLocks noChangeArrowheads="1"/>
          </p:cNvSpPr>
          <p:nvPr/>
        </p:nvSpPr>
        <p:spPr bwMode="auto">
          <a:xfrm>
            <a:off x="0" y="1258882"/>
            <a:ext cx="9144000" cy="384698"/>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2000" b="1" dirty="0" smtClean="0">
                <a:solidFill>
                  <a:srgbClr val="FF0000"/>
                </a:solidFill>
                <a:effectLst>
                  <a:outerShdw blurRad="38100" dist="38100" dir="2700000" algn="tl">
                    <a:srgbClr val="C0C0C0"/>
                  </a:outerShdw>
                </a:effectLst>
                <a:latin typeface="Arial" pitchFamily="34" charset="0"/>
              </a:rPr>
              <a:t> BTU .. quad .. </a:t>
            </a:r>
            <a:r>
              <a:rPr lang="en-US" sz="2000" b="1" dirty="0" err="1" smtClean="0">
                <a:solidFill>
                  <a:srgbClr val="FF0000"/>
                </a:solidFill>
                <a:effectLst>
                  <a:outerShdw blurRad="38100" dist="38100" dir="2700000" algn="tl">
                    <a:srgbClr val="C0C0C0"/>
                  </a:outerShdw>
                </a:effectLst>
                <a:latin typeface="Arial" pitchFamily="34" charset="0"/>
              </a:rPr>
              <a:t>boe</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bboe</a:t>
            </a:r>
            <a:r>
              <a:rPr lang="en-US" sz="2000" b="1" dirty="0" smtClean="0">
                <a:solidFill>
                  <a:srgbClr val="FF0000"/>
                </a:solidFill>
                <a:effectLst>
                  <a:outerShdw blurRad="38100" dist="38100" dir="2700000" algn="tl">
                    <a:srgbClr val="C0C0C0"/>
                  </a:outerShdw>
                </a:effectLst>
                <a:latin typeface="Arial" pitchFamily="34" charset="0"/>
              </a:rPr>
              <a:t> .. toe .. </a:t>
            </a:r>
            <a:r>
              <a:rPr lang="en-US" sz="2000" b="1" dirty="0" err="1" smtClean="0">
                <a:solidFill>
                  <a:srgbClr val="FF0000"/>
                </a:solidFill>
                <a:effectLst>
                  <a:outerShdw blurRad="38100" dist="38100" dir="2700000" algn="tl">
                    <a:srgbClr val="C0C0C0"/>
                  </a:outerShdw>
                </a:effectLst>
                <a:latin typeface="Arial" pitchFamily="34" charset="0"/>
              </a:rPr>
              <a:t>tce</a:t>
            </a:r>
            <a:r>
              <a:rPr lang="en-US" sz="2000" b="1" dirty="0" smtClean="0">
                <a:solidFill>
                  <a:srgbClr val="FF0000"/>
                </a:solidFill>
                <a:effectLst>
                  <a:outerShdw blurRad="38100" dist="38100" dir="2700000" algn="tl">
                    <a:srgbClr val="C0C0C0"/>
                  </a:outerShdw>
                </a:effectLst>
                <a:latin typeface="Arial" pitchFamily="34" charset="0"/>
              </a:rPr>
              <a:t> .. Joule .. </a:t>
            </a:r>
            <a:r>
              <a:rPr lang="en-US" sz="2000" b="1" dirty="0" err="1" smtClean="0">
                <a:solidFill>
                  <a:srgbClr val="FF0000"/>
                </a:solidFill>
                <a:effectLst>
                  <a:outerShdw blurRad="38100" dist="38100" dir="2700000" algn="tl">
                    <a:srgbClr val="C0C0C0"/>
                  </a:outerShdw>
                </a:effectLst>
                <a:latin typeface="Arial" pitchFamily="34" charset="0"/>
              </a:rPr>
              <a:t>therm</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thermie</a:t>
            </a:r>
            <a:r>
              <a:rPr lang="en-US" sz="2000" b="1" dirty="0" smtClean="0">
                <a:solidFill>
                  <a:srgbClr val="FF0000"/>
                </a:solidFill>
                <a:effectLst>
                  <a:outerShdw blurRad="38100" dist="38100" dir="2700000" algn="tl">
                    <a:srgbClr val="C0C0C0"/>
                  </a:outerShdw>
                </a:effectLst>
                <a:latin typeface="Arial" pitchFamily="34" charset="0"/>
              </a:rPr>
              <a:t> .. calorie .. </a:t>
            </a:r>
            <a:endParaRPr lang="en-US" sz="2000" b="1" dirty="0">
              <a:solidFill>
                <a:srgbClr val="FF0000"/>
              </a:solidFill>
              <a:effectLst>
                <a:outerShdw blurRad="38100" dist="38100" dir="2700000" algn="tl">
                  <a:srgbClr val="C0C0C0"/>
                </a:outerShdw>
              </a:effectLst>
              <a:latin typeface="Arial" pitchFamily="34" charset="0"/>
            </a:endParaRPr>
          </a:p>
        </p:txBody>
      </p:sp>
      <p:sp>
        <p:nvSpPr>
          <p:cNvPr id="29" name="Slide Number Placeholder 28"/>
          <p:cNvSpPr>
            <a:spLocks noGrp="1"/>
          </p:cNvSpPr>
          <p:nvPr>
            <p:ph type="sldNum" sz="quarter" idx="11"/>
          </p:nvPr>
        </p:nvSpPr>
        <p:spPr/>
        <p:txBody>
          <a:bodyPr/>
          <a:lstStyle/>
          <a:p>
            <a:pPr>
              <a:defRPr/>
            </a:pPr>
            <a:fld id="{6EEA275D-5A49-48A8-817D-44C3EA0A3A2F}" type="slidenum">
              <a:rPr lang="en-US" smtClean="0"/>
              <a:pPr>
                <a:defRPr/>
              </a:pPr>
              <a:t>12</a:t>
            </a:fld>
            <a:endParaRPr lang="en-US" dirty="0"/>
          </a:p>
        </p:txBody>
      </p:sp>
      <p:sp>
        <p:nvSpPr>
          <p:cNvPr id="27" name="Text Box 21"/>
          <p:cNvSpPr txBox="1">
            <a:spLocks noChangeArrowheads="1"/>
          </p:cNvSpPr>
          <p:nvPr/>
        </p:nvSpPr>
        <p:spPr bwMode="auto">
          <a:xfrm>
            <a:off x="160338" y="205074"/>
            <a:ext cx="8815387" cy="389883"/>
          </a:xfrm>
          <a:prstGeom prst="rect">
            <a:avLst/>
          </a:prstGeom>
          <a:noFill/>
          <a:ln w="9525" algn="ctr">
            <a:noFill/>
            <a:miter lim="800000"/>
            <a:headEnd/>
            <a:tailEnd/>
          </a:ln>
          <a:effectLst/>
        </p:spPr>
        <p:txBody>
          <a:bodyPr lIns="93503" tIns="46752" rIns="93503" bIns="46752">
            <a:spAutoFit/>
          </a:bodyPr>
          <a:lstStyle/>
          <a:p>
            <a:pPr algn="ctr" defTabSz="820738">
              <a:lnSpc>
                <a:spcPct val="80000"/>
              </a:lnSpc>
              <a:defRPr/>
            </a:pPr>
            <a:r>
              <a:rPr lang="en-US" sz="2400" b="1" dirty="0">
                <a:solidFill>
                  <a:srgbClr val="006600"/>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6600"/>
                </a:solidFill>
                <a:latin typeface="Arial" pitchFamily="34" charset="0"/>
                <a:ea typeface="+mj-ea"/>
                <a:cs typeface="Arial" pitchFamily="34" charset="0"/>
              </a:rPr>
              <a:t>Fear of Too Many Energy Units</a:t>
            </a:r>
            <a:endParaRPr lang="en-US" sz="2400" b="1" dirty="0">
              <a:solidFill>
                <a:srgbClr val="006600"/>
              </a:solidFill>
              <a:effectLst>
                <a:outerShdw blurRad="38100" dist="38100" dir="2700000" algn="tl">
                  <a:srgbClr val="C0C0C0"/>
                </a:outerShdw>
              </a:effectLst>
              <a:latin typeface="Arial" pitchFamily="34" charset="0"/>
              <a:cs typeface="Arial" pitchFamily="34" charset="0"/>
            </a:endParaRPr>
          </a:p>
        </p:txBody>
      </p:sp>
      <p:sp>
        <p:nvSpPr>
          <p:cNvPr id="28" name="Footer Placeholder 7"/>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On-Line Energy Conversion Calculators Banish Fear of Units</a:t>
            </a:r>
            <a:endParaRPr lang="en-US" dirty="0">
              <a:latin typeface="Arial" charset="0"/>
              <a:cs typeface="Arial" charset="0"/>
            </a:endParaRP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13</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2012</a:t>
            </a:r>
            <a:endParaRPr lang="en-US" dirty="0"/>
          </a:p>
        </p:txBody>
      </p:sp>
      <p:pic>
        <p:nvPicPr>
          <p:cNvPr id="1026" name="Picture 2"/>
          <p:cNvPicPr>
            <a:picLocks noChangeAspect="1" noChangeArrowheads="1"/>
          </p:cNvPicPr>
          <p:nvPr/>
        </p:nvPicPr>
        <p:blipFill>
          <a:blip r:embed="rId3" cstate="print"/>
          <a:srcRect l="23478" t="19667" r="24430" b="24351"/>
          <a:stretch>
            <a:fillRect/>
          </a:stretch>
        </p:blipFill>
        <p:spPr bwMode="auto">
          <a:xfrm>
            <a:off x="622300" y="876299"/>
            <a:ext cx="7888302" cy="5298381"/>
          </a:xfrm>
          <a:prstGeom prst="rect">
            <a:avLst/>
          </a:prstGeom>
          <a:noFill/>
          <a:ln w="9525">
            <a:solidFill>
              <a:srgbClr val="003399"/>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Fear of Too Many Facts</a:t>
            </a:r>
            <a:endParaRPr lang="en-US" dirty="0">
              <a:latin typeface="Arial" charset="0"/>
              <a:cs typeface="Arial" charset="0"/>
            </a:endParaRP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14</a:t>
            </a:fld>
            <a:endParaRPr lang="en-US" dirty="0"/>
          </a:p>
        </p:txBody>
      </p:sp>
      <p:sp>
        <p:nvSpPr>
          <p:cNvPr id="9" name="Footer Placeholder 7"/>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pic>
        <p:nvPicPr>
          <p:cNvPr id="6152" name="Picture 8" descr="http://www.royalinsurance.com.eg/Public/images/work-full.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t="2912" b="6000"/>
          <a:stretch>
            <a:fillRect/>
          </a:stretch>
        </p:blipFill>
        <p:spPr bwMode="auto">
          <a:xfrm>
            <a:off x="1218682" y="770467"/>
            <a:ext cx="6734637" cy="6087533"/>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851398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World energy consumption</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15</a:t>
            </a:fld>
            <a:endParaRPr lang="en-US" dirty="0"/>
          </a:p>
        </p:txBody>
      </p:sp>
    </p:spTree>
    <p:extLst>
      <p:ext uri="{BB962C8B-B14F-4D97-AF65-F5344CB8AC3E}">
        <p14:creationId xmlns="" xmlns:p14="http://schemas.microsoft.com/office/powerpoint/2010/main" val="4894849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9788"/>
            <a:ext cx="9144000" cy="598714"/>
          </a:xfrm>
        </p:spPr>
        <p:txBody>
          <a:bodyPr/>
          <a:lstStyle/>
          <a:p>
            <a:pPr>
              <a:lnSpc>
                <a:spcPct val="80000"/>
              </a:lnSpc>
            </a:pPr>
            <a:r>
              <a:rPr lang="en-US" dirty="0" smtClean="0">
                <a:solidFill>
                  <a:srgbClr val="146737"/>
                </a:solidFill>
              </a:rPr>
              <a:t>World Energy Consumption (Quads)</a:t>
            </a:r>
            <a:endParaRPr lang="en-US" sz="1600" dirty="0">
              <a:solidFill>
                <a:srgbClr val="146737"/>
              </a:solidFill>
            </a:endParaRPr>
          </a:p>
        </p:txBody>
      </p:sp>
      <p:sp>
        <p:nvSpPr>
          <p:cNvPr id="38" name="Slide Number Placeholder 37"/>
          <p:cNvSpPr>
            <a:spLocks noGrp="1"/>
          </p:cNvSpPr>
          <p:nvPr>
            <p:ph type="sldNum" sz="quarter" idx="11"/>
          </p:nvPr>
        </p:nvSpPr>
        <p:spPr/>
        <p:txBody>
          <a:bodyPr/>
          <a:lstStyle/>
          <a:p>
            <a:pPr>
              <a:defRPr/>
            </a:pPr>
            <a:fld id="{6EEA275D-5A49-48A8-817D-44C3EA0A3A2F}" type="slidenum">
              <a:rPr lang="en-US" smtClean="0"/>
              <a:pPr>
                <a:defRPr/>
              </a:pPr>
              <a:t>16</a:t>
            </a:fld>
            <a:endParaRPr lang="en-US" dirty="0"/>
          </a:p>
        </p:txBody>
      </p:sp>
      <p:sp>
        <p:nvSpPr>
          <p:cNvPr id="39" name="Footer Placeholder 38"/>
          <p:cNvSpPr>
            <a:spLocks noGrp="1"/>
          </p:cNvSpPr>
          <p:nvPr>
            <p:ph type="ftr" sz="quarter" idx="10"/>
          </p:nvPr>
        </p:nvSpPr>
        <p:spPr/>
        <p:txBody>
          <a:bodyPr/>
          <a:lstStyle/>
          <a:p>
            <a:pPr>
              <a:defRPr/>
            </a:pPr>
            <a:r>
              <a:rPr lang="en-US" dirty="0" smtClean="0"/>
              <a:t>Energy Facts 2012</a:t>
            </a:r>
            <a:endParaRPr lang="en-US" dirty="0"/>
          </a:p>
        </p:txBody>
      </p:sp>
      <p:pic>
        <p:nvPicPr>
          <p:cNvPr id="81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3592"/>
          <a:stretch/>
        </p:blipFill>
        <p:spPr bwMode="auto">
          <a:xfrm>
            <a:off x="550254" y="814388"/>
            <a:ext cx="7988628" cy="52065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3" cstate="print"/>
          <a:srcRect/>
          <a:stretch>
            <a:fillRect/>
          </a:stretch>
        </p:blipFill>
        <p:spPr bwMode="auto">
          <a:xfrm>
            <a:off x="0" y="5345151"/>
            <a:ext cx="1196898" cy="1512849"/>
          </a:xfrm>
          <a:prstGeom prst="rect">
            <a:avLst/>
          </a:prstGeom>
          <a:noFill/>
          <a:ln w="12700">
            <a:solidFill>
              <a:schemeClr val="tx1">
                <a:lumMod val="85000"/>
                <a:lumOff val="15000"/>
              </a:schemeClr>
            </a:solidFill>
            <a:miter lim="800000"/>
            <a:headEnd/>
            <a:tailEnd/>
          </a:ln>
        </p:spPr>
      </p:pic>
      <p:cxnSp>
        <p:nvCxnSpPr>
          <p:cNvPr id="6" name="Straight Connector 5"/>
          <p:cNvCxnSpPr/>
          <p:nvPr/>
        </p:nvCxnSpPr>
        <p:spPr>
          <a:xfrm flipV="1">
            <a:off x="1788459" y="814388"/>
            <a:ext cx="0" cy="467201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Rectangle 3"/>
          <p:cNvSpPr>
            <a:spLocks noChangeArrowheads="1"/>
          </p:cNvSpPr>
          <p:nvPr/>
        </p:nvSpPr>
        <p:spPr bwMode="auto">
          <a:xfrm>
            <a:off x="1711614" y="5983941"/>
            <a:ext cx="6697315" cy="858216"/>
          </a:xfrm>
          <a:prstGeom prst="rect">
            <a:avLst/>
          </a:prstGeom>
          <a:solidFill>
            <a:srgbClr val="CCECFF"/>
          </a:solidFill>
          <a:ln w="19050">
            <a:solidFill>
              <a:srgbClr val="000000"/>
            </a:solidFill>
            <a:miter lim="800000"/>
            <a:headEnd/>
            <a:tailEnd/>
          </a:ln>
          <a:effectLst/>
        </p:spPr>
        <p:txBody>
          <a:bodyPr wrap="none" lIns="82058" tIns="82058" rIns="82058" bIns="82058" anchor="ctr">
            <a:spAutoFit/>
          </a:bodyPr>
          <a:lstStyle/>
          <a:p>
            <a:pPr marL="3491750" indent="-3491750" algn="l">
              <a:lnSpc>
                <a:spcPct val="100000"/>
              </a:lnSpc>
              <a:spcBef>
                <a:spcPct val="0"/>
              </a:spcBef>
            </a:pPr>
            <a:r>
              <a:rPr lang="en-US" sz="900" u="sng" dirty="0">
                <a:solidFill>
                  <a:schemeClr val="tx1"/>
                </a:solidFill>
                <a:latin typeface="Comic Sans MS" pitchFamily="66" charset="0"/>
              </a:rPr>
              <a:t>Some equivalent ways of referring to the energy used by the U.S. in 1 year (approx. 100 Quads)</a:t>
            </a:r>
          </a:p>
          <a:p>
            <a:pPr marL="3491750" indent="-3491750" algn="l">
              <a:lnSpc>
                <a:spcPct val="100000"/>
              </a:lnSpc>
              <a:spcBef>
                <a:spcPct val="0"/>
              </a:spcBef>
            </a:pPr>
            <a:endParaRPr lang="en-US" sz="900" u="sng" dirty="0">
              <a:solidFill>
                <a:schemeClr val="tx1"/>
              </a:solidFill>
              <a:latin typeface="Comic Sans MS" pitchFamily="66" charset="0"/>
            </a:endParaRPr>
          </a:p>
          <a:p>
            <a:pPr marL="3491750" indent="-3491750" algn="l">
              <a:lnSpc>
                <a:spcPct val="100000"/>
              </a:lnSpc>
              <a:spcBef>
                <a:spcPct val="0"/>
              </a:spcBef>
            </a:pPr>
            <a:r>
              <a:rPr lang="en-US" sz="900" dirty="0">
                <a:solidFill>
                  <a:schemeClr val="tx1"/>
                </a:solidFill>
                <a:latin typeface="Comic Sans MS" pitchFamily="66" charset="0"/>
              </a:rPr>
              <a:t>100.0 quadrillion British Thermal Units (Quads)	U.S. &amp; British unit of energy</a:t>
            </a:r>
          </a:p>
          <a:p>
            <a:pPr marL="3491750" indent="-3491750" algn="l">
              <a:lnSpc>
                <a:spcPct val="100000"/>
              </a:lnSpc>
              <a:spcBef>
                <a:spcPct val="0"/>
              </a:spcBef>
            </a:pPr>
            <a:r>
              <a:rPr lang="en-US" sz="900" dirty="0">
                <a:solidFill>
                  <a:schemeClr val="tx1"/>
                </a:solidFill>
                <a:latin typeface="Comic Sans MS" pitchFamily="66" charset="0"/>
              </a:rPr>
              <a:t>105.5 </a:t>
            </a:r>
            <a:r>
              <a:rPr lang="en-US" sz="900" dirty="0" err="1">
                <a:solidFill>
                  <a:schemeClr val="tx1"/>
                </a:solidFill>
                <a:latin typeface="Comic Sans MS" pitchFamily="66" charset="0"/>
              </a:rPr>
              <a:t>exa</a:t>
            </a:r>
            <a:r>
              <a:rPr lang="en-US" sz="900" dirty="0">
                <a:solidFill>
                  <a:schemeClr val="tx1"/>
                </a:solidFill>
                <a:latin typeface="Comic Sans MS" pitchFamily="66" charset="0"/>
              </a:rPr>
              <a:t> Joules (EJ)	Metric unit of energy</a:t>
            </a:r>
          </a:p>
          <a:p>
            <a:pPr marL="3491750" indent="-3491750" algn="l">
              <a:lnSpc>
                <a:spcPct val="100000"/>
              </a:lnSpc>
              <a:spcBef>
                <a:spcPct val="0"/>
              </a:spcBef>
            </a:pPr>
            <a:r>
              <a:rPr lang="en-US" sz="900" dirty="0">
                <a:solidFill>
                  <a:schemeClr val="tx1"/>
                </a:solidFill>
                <a:latin typeface="Comic Sans MS" pitchFamily="66" charset="0"/>
              </a:rPr>
              <a:t>3.346 terawatt-years (TW-yr)	Metric unit of power (energy/sec)x(#seconds in a year)</a:t>
            </a:r>
          </a:p>
        </p:txBody>
      </p:sp>
      <p:cxnSp>
        <p:nvCxnSpPr>
          <p:cNvPr id="4" name="Straight Connector 3"/>
          <p:cNvCxnSpPr/>
          <p:nvPr/>
        </p:nvCxnSpPr>
        <p:spPr>
          <a:xfrm>
            <a:off x="4244455" y="968991"/>
            <a:ext cx="0" cy="451740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4587329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201633"/>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100000"/>
              </a:lnSpc>
              <a:buClrTx/>
              <a:buSzTx/>
              <a:tabLst/>
              <a:defRPr/>
            </a:pPr>
            <a:r>
              <a:rPr lang="en-US" sz="2400" dirty="0" smtClean="0">
                <a:solidFill>
                  <a:srgbClr val="106636"/>
                </a:solidFill>
                <a:ea typeface="+mj-ea"/>
                <a:cs typeface="Arial" charset="0"/>
              </a:rPr>
              <a:t>OECD Member Countries (32)</a:t>
            </a:r>
            <a:endParaRPr lang="en-US" sz="2400" dirty="0">
              <a:solidFill>
                <a:srgbClr val="106636"/>
              </a:solidFill>
              <a:ea typeface="+mj-ea"/>
              <a:cs typeface="Arial" charset="0"/>
            </a:endParaRPr>
          </a:p>
        </p:txBody>
      </p:sp>
      <p:pic>
        <p:nvPicPr>
          <p:cNvPr id="132100" name="Picture 4" descr="http://upload.wikimedia.org/wikipedia/commons/2/26/OECD_Countries_Blue.png"/>
          <p:cNvPicPr>
            <a:picLocks noChangeAspect="1" noChangeArrowheads="1"/>
          </p:cNvPicPr>
          <p:nvPr/>
        </p:nvPicPr>
        <p:blipFill>
          <a:blip r:embed="rId3" cstate="print"/>
          <a:srcRect/>
          <a:stretch>
            <a:fillRect/>
          </a:stretch>
        </p:blipFill>
        <p:spPr bwMode="auto">
          <a:xfrm>
            <a:off x="-6312" y="1126826"/>
            <a:ext cx="9515414" cy="4323081"/>
          </a:xfrm>
          <a:prstGeom prst="rect">
            <a:avLst/>
          </a:prstGeom>
          <a:noFill/>
        </p:spPr>
      </p:pic>
      <p:pic>
        <p:nvPicPr>
          <p:cNvPr id="132098" name="Picture 2" descr="Organisation for Economic Co-operation and Development">
            <a:hlinkClick r:id="rId4"/>
          </p:cNvPr>
          <p:cNvPicPr>
            <a:picLocks noChangeAspect="1" noChangeArrowheads="1"/>
          </p:cNvPicPr>
          <p:nvPr/>
        </p:nvPicPr>
        <p:blipFill>
          <a:blip r:embed="rId5" cstate="print"/>
          <a:srcRect/>
          <a:stretch>
            <a:fillRect/>
          </a:stretch>
        </p:blipFill>
        <p:spPr bwMode="auto">
          <a:xfrm>
            <a:off x="353204" y="6302099"/>
            <a:ext cx="1306271" cy="481259"/>
          </a:xfrm>
          <a:prstGeom prst="rect">
            <a:avLst/>
          </a:prstGeom>
          <a:noFill/>
        </p:spPr>
      </p:pic>
      <p:sp>
        <p:nvSpPr>
          <p:cNvPr id="6" name="Rectangle 5"/>
          <p:cNvSpPr/>
          <p:nvPr/>
        </p:nvSpPr>
        <p:spPr>
          <a:xfrm>
            <a:off x="321733" y="5554102"/>
            <a:ext cx="8570477" cy="577081"/>
          </a:xfrm>
          <a:prstGeom prst="rect">
            <a:avLst/>
          </a:prstGeom>
        </p:spPr>
        <p:txBody>
          <a:bodyPr wrap="square">
            <a:spAutoFit/>
          </a:bodyPr>
          <a:lstStyle/>
          <a:p>
            <a:r>
              <a:rPr lang="en-US" sz="1050" b="1" dirty="0" smtClean="0"/>
              <a:t>The OECD is a forum of countries committed to democracy and the market economy, providing a setting to compare policy experiences, seek answers to common problems, identify good practices, and co-ordinate domestic and international policies. Twenty countries signed the Convention on the OECD on 14 December 1960; twelve additional countries have joined since.</a:t>
            </a:r>
            <a:endParaRPr lang="en-US" sz="1050" b="1" dirty="0"/>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17</a:t>
            </a:fld>
            <a:endParaRPr lang="en-US" dirty="0"/>
          </a:p>
        </p:txBody>
      </p:sp>
      <p:sp>
        <p:nvSpPr>
          <p:cNvPr id="9" name="Rectangle 8"/>
          <p:cNvSpPr/>
          <p:nvPr/>
        </p:nvSpPr>
        <p:spPr>
          <a:xfrm>
            <a:off x="509452" y="2037027"/>
            <a:ext cx="3592285" cy="369332"/>
          </a:xfrm>
          <a:prstGeom prst="rect">
            <a:avLst/>
          </a:prstGeom>
        </p:spPr>
        <p:txBody>
          <a:bodyPr wrap="square">
            <a:spAutoFit/>
          </a:bodyPr>
          <a:lstStyle/>
          <a:p>
            <a:endParaRPr lang="en-US" dirty="0" smtClean="0"/>
          </a:p>
        </p:txBody>
      </p:sp>
      <p:sp>
        <p:nvSpPr>
          <p:cNvPr id="10"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46721746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201633"/>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100000"/>
              </a:lnSpc>
              <a:buClrTx/>
              <a:buSzTx/>
              <a:tabLst/>
              <a:defRPr/>
            </a:pPr>
            <a:r>
              <a:rPr lang="en-US" sz="2400" dirty="0" smtClean="0">
                <a:solidFill>
                  <a:srgbClr val="106636"/>
                </a:solidFill>
                <a:ea typeface="+mj-ea"/>
                <a:cs typeface="Arial" charset="0"/>
              </a:rPr>
              <a:t>World Regions and OECD Member Countries</a:t>
            </a:r>
            <a:endParaRPr lang="en-US" sz="2400" dirty="0">
              <a:solidFill>
                <a:srgbClr val="106636"/>
              </a:solidFill>
              <a:ea typeface="+mj-ea"/>
              <a:cs typeface="Arial" charset="0"/>
            </a:endParaRPr>
          </a:p>
        </p:txBody>
      </p:sp>
      <p:pic>
        <p:nvPicPr>
          <p:cNvPr id="132098" name="Picture 2" descr="Organisation for Economic Co-operation and Development">
            <a:hlinkClick r:id="rId3"/>
          </p:cNvPr>
          <p:cNvPicPr>
            <a:picLocks noChangeAspect="1" noChangeArrowheads="1"/>
          </p:cNvPicPr>
          <p:nvPr/>
        </p:nvPicPr>
        <p:blipFill>
          <a:blip r:embed="rId4" cstate="print"/>
          <a:srcRect/>
          <a:stretch>
            <a:fillRect/>
          </a:stretch>
        </p:blipFill>
        <p:spPr bwMode="auto">
          <a:xfrm>
            <a:off x="84264" y="6302099"/>
            <a:ext cx="1306271" cy="481259"/>
          </a:xfrm>
          <a:prstGeom prst="rect">
            <a:avLst/>
          </a:prstGeom>
          <a:noFill/>
        </p:spPr>
      </p:pic>
      <p:sp>
        <p:nvSpPr>
          <p:cNvPr id="6" name="Rectangle 5"/>
          <p:cNvSpPr/>
          <p:nvPr/>
        </p:nvSpPr>
        <p:spPr>
          <a:xfrm>
            <a:off x="1531969" y="6273460"/>
            <a:ext cx="5621867" cy="584775"/>
          </a:xfrm>
          <a:prstGeom prst="rect">
            <a:avLst/>
          </a:prstGeom>
        </p:spPr>
        <p:txBody>
          <a:bodyPr wrap="square">
            <a:spAutoFit/>
          </a:bodyPr>
          <a:lstStyle/>
          <a:p>
            <a:r>
              <a:rPr lang="en-US" sz="800" dirty="0" smtClean="0"/>
              <a:t>The OECD is a forum of countries committed to democracy and the market economy, providing a setting to compare policy experiences, seek answers to common problems, identify good practices, and co-ordinate domestic and international policies. Twenty countries signed the Convention on the OECD on 14 December 1960; twelve additional countries have joined since.</a:t>
            </a:r>
            <a:endParaRPr lang="en-US" sz="800" dirty="0"/>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18</a:t>
            </a:fld>
            <a:endParaRPr lang="en-US" dirty="0"/>
          </a:p>
        </p:txBody>
      </p:sp>
      <p:sp>
        <p:nvSpPr>
          <p:cNvPr id="9" name="Rectangle 8"/>
          <p:cNvSpPr/>
          <p:nvPr/>
        </p:nvSpPr>
        <p:spPr>
          <a:xfrm>
            <a:off x="509452" y="2037027"/>
            <a:ext cx="3592285" cy="369332"/>
          </a:xfrm>
          <a:prstGeom prst="rect">
            <a:avLst/>
          </a:prstGeom>
        </p:spPr>
        <p:txBody>
          <a:bodyPr wrap="square">
            <a:spAutoFit/>
          </a:bodyPr>
          <a:lstStyle/>
          <a:p>
            <a:endParaRPr lang="en-US" dirty="0" smtClean="0"/>
          </a:p>
        </p:txBody>
      </p:sp>
      <p:sp>
        <p:nvSpPr>
          <p:cNvPr id="10"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pic>
        <p:nvPicPr>
          <p:cNvPr id="512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1519" y="860020"/>
            <a:ext cx="8770775" cy="53197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891958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215281"/>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100000"/>
              </a:lnSpc>
              <a:buClrTx/>
              <a:buSzTx/>
              <a:tabLst/>
              <a:defRPr/>
            </a:pPr>
            <a:r>
              <a:rPr lang="en-US" sz="2400" dirty="0" smtClean="0">
                <a:solidFill>
                  <a:srgbClr val="106636"/>
                </a:solidFill>
                <a:ea typeface="+mj-ea"/>
                <a:cs typeface="Arial" charset="0"/>
              </a:rPr>
              <a:t>OECD Member Countries</a:t>
            </a:r>
            <a:endParaRPr lang="en-US" sz="2400" dirty="0">
              <a:solidFill>
                <a:srgbClr val="106636"/>
              </a:solidFill>
              <a:ea typeface="+mj-ea"/>
              <a:cs typeface="Arial" charset="0"/>
            </a:endParaRPr>
          </a:p>
        </p:txBody>
      </p:sp>
      <p:pic>
        <p:nvPicPr>
          <p:cNvPr id="132098" name="Picture 2" descr="Organisation for Economic Co-operation and Development">
            <a:hlinkClick r:id="rId3"/>
          </p:cNvPr>
          <p:cNvPicPr>
            <a:picLocks noChangeAspect="1" noChangeArrowheads="1"/>
          </p:cNvPicPr>
          <p:nvPr/>
        </p:nvPicPr>
        <p:blipFill>
          <a:blip r:embed="rId4" cstate="print"/>
          <a:srcRect/>
          <a:stretch>
            <a:fillRect/>
          </a:stretch>
        </p:blipFill>
        <p:spPr bwMode="auto">
          <a:xfrm>
            <a:off x="873236" y="1065572"/>
            <a:ext cx="2355268" cy="867732"/>
          </a:xfrm>
          <a:prstGeom prst="rect">
            <a:avLst/>
          </a:prstGeom>
          <a:noFill/>
        </p:spPr>
      </p:pic>
      <p:sp>
        <p:nvSpPr>
          <p:cNvPr id="6" name="Rectangle 5"/>
          <p:cNvSpPr/>
          <p:nvPr/>
        </p:nvSpPr>
        <p:spPr>
          <a:xfrm>
            <a:off x="4996544" y="834572"/>
            <a:ext cx="2736668" cy="5262979"/>
          </a:xfrm>
          <a:prstGeom prst="rect">
            <a:avLst/>
          </a:prstGeom>
        </p:spPr>
        <p:txBody>
          <a:bodyPr wrap="square">
            <a:spAutoFit/>
          </a:bodyPr>
          <a:lstStyle/>
          <a:p>
            <a:r>
              <a:rPr lang="en-US" sz="1050" dirty="0" smtClean="0">
                <a:hlinkClick r:id="rId5" action="ppaction://hlinkfile"/>
              </a:rPr>
              <a:t>AUSTRALIA</a:t>
            </a:r>
            <a:r>
              <a:rPr lang="en-US" sz="1050" dirty="0" smtClean="0"/>
              <a:t>: 7 June 1971</a:t>
            </a:r>
            <a:br>
              <a:rPr lang="en-US" sz="1050" dirty="0" smtClean="0"/>
            </a:br>
            <a:r>
              <a:rPr lang="en-US" sz="1050" dirty="0" smtClean="0">
                <a:hlinkClick r:id="rId6" action="ppaction://hlinkfile"/>
              </a:rPr>
              <a:t>AUSTRIA</a:t>
            </a:r>
            <a:r>
              <a:rPr lang="en-US" sz="1050" dirty="0" smtClean="0"/>
              <a:t>: 29 September 1961</a:t>
            </a:r>
            <a:br>
              <a:rPr lang="en-US" sz="1050" dirty="0" smtClean="0"/>
            </a:br>
            <a:r>
              <a:rPr lang="en-US" sz="1050" dirty="0" smtClean="0">
                <a:hlinkClick r:id="rId7" action="ppaction://hlinkfile"/>
              </a:rPr>
              <a:t>BELGIUM</a:t>
            </a:r>
            <a:r>
              <a:rPr lang="en-US" sz="1050" dirty="0" smtClean="0"/>
              <a:t>: 13 September 1961</a:t>
            </a:r>
            <a:br>
              <a:rPr lang="en-US" sz="1050" dirty="0" smtClean="0"/>
            </a:br>
            <a:r>
              <a:rPr lang="en-US" sz="1050" dirty="0" smtClean="0">
                <a:hlinkClick r:id="rId8" action="ppaction://hlinkfile"/>
              </a:rPr>
              <a:t>CANADA</a:t>
            </a:r>
            <a:r>
              <a:rPr lang="en-US" sz="1050" dirty="0" smtClean="0"/>
              <a:t>: 10 April 1961</a:t>
            </a:r>
            <a:br>
              <a:rPr lang="en-US" sz="1050" dirty="0" smtClean="0"/>
            </a:br>
            <a:r>
              <a:rPr lang="en-US" sz="1050" dirty="0" smtClean="0">
                <a:hlinkClick r:id="rId9" action="ppaction://hlinkfile"/>
              </a:rPr>
              <a:t>CHILE</a:t>
            </a:r>
            <a:r>
              <a:rPr lang="en-US" sz="1050" dirty="0" smtClean="0"/>
              <a:t>: 7 May 2010</a:t>
            </a:r>
            <a:br>
              <a:rPr lang="en-US" sz="1050" dirty="0" smtClean="0"/>
            </a:br>
            <a:r>
              <a:rPr lang="en-US" sz="1050" dirty="0" smtClean="0">
                <a:hlinkClick r:id="rId10" action="ppaction://hlinkfile"/>
              </a:rPr>
              <a:t>CZECH REPUBLIC</a:t>
            </a:r>
            <a:r>
              <a:rPr lang="en-US" sz="1050" dirty="0" smtClean="0"/>
              <a:t>: 21 December 1995</a:t>
            </a:r>
            <a:br>
              <a:rPr lang="en-US" sz="1050" dirty="0" smtClean="0"/>
            </a:br>
            <a:r>
              <a:rPr lang="en-US" sz="1050" dirty="0" smtClean="0">
                <a:hlinkClick r:id="rId11" action="ppaction://hlinkfile"/>
              </a:rPr>
              <a:t>DENMARK</a:t>
            </a:r>
            <a:r>
              <a:rPr lang="en-US" sz="1050" dirty="0" smtClean="0"/>
              <a:t>: 30 May 1961</a:t>
            </a:r>
            <a:br>
              <a:rPr lang="en-US" sz="1050" dirty="0" smtClean="0"/>
            </a:br>
            <a:r>
              <a:rPr lang="en-US" sz="1050" dirty="0" smtClean="0">
                <a:hlinkClick r:id="rId12" action="ppaction://hlinkfile"/>
              </a:rPr>
              <a:t>FINLAND</a:t>
            </a:r>
            <a:r>
              <a:rPr lang="en-US" sz="1050" dirty="0" smtClean="0"/>
              <a:t>: 28 January 1969</a:t>
            </a:r>
            <a:br>
              <a:rPr lang="en-US" sz="1050" dirty="0" smtClean="0"/>
            </a:br>
            <a:r>
              <a:rPr lang="en-US" sz="1050" dirty="0" smtClean="0">
                <a:hlinkClick r:id="rId13" action="ppaction://hlinkfile"/>
              </a:rPr>
              <a:t>FRANCE</a:t>
            </a:r>
            <a:r>
              <a:rPr lang="en-US" sz="1050" dirty="0" smtClean="0"/>
              <a:t>: 7 August 1961</a:t>
            </a:r>
            <a:br>
              <a:rPr lang="en-US" sz="1050" dirty="0" smtClean="0"/>
            </a:br>
            <a:r>
              <a:rPr lang="en-US" sz="1050" dirty="0" smtClean="0">
                <a:hlinkClick r:id="rId14" action="ppaction://hlinkfile"/>
              </a:rPr>
              <a:t>GERMANY</a:t>
            </a:r>
            <a:r>
              <a:rPr lang="en-US" sz="1050" dirty="0" smtClean="0"/>
              <a:t>: 27 September 1961</a:t>
            </a:r>
            <a:br>
              <a:rPr lang="en-US" sz="1050" dirty="0" smtClean="0"/>
            </a:br>
            <a:r>
              <a:rPr lang="en-US" sz="1050" dirty="0" smtClean="0">
                <a:hlinkClick r:id="rId15" action="ppaction://hlinkfile"/>
              </a:rPr>
              <a:t>GREECE</a:t>
            </a:r>
            <a:r>
              <a:rPr lang="en-US" sz="1050" dirty="0" smtClean="0"/>
              <a:t>: 27 September 1961</a:t>
            </a:r>
            <a:br>
              <a:rPr lang="en-US" sz="1050" dirty="0" smtClean="0"/>
            </a:br>
            <a:r>
              <a:rPr lang="en-US" sz="1050" dirty="0" smtClean="0">
                <a:hlinkClick r:id="rId16" action="ppaction://hlinkfile"/>
              </a:rPr>
              <a:t>HUNGARY</a:t>
            </a:r>
            <a:r>
              <a:rPr lang="en-US" sz="1050" dirty="0" smtClean="0"/>
              <a:t>: 7 May 1996</a:t>
            </a:r>
            <a:br>
              <a:rPr lang="en-US" sz="1050" dirty="0" smtClean="0"/>
            </a:br>
            <a:r>
              <a:rPr lang="en-US" sz="1050" dirty="0" smtClean="0">
                <a:hlinkClick r:id="rId17" action="ppaction://hlinkfile"/>
              </a:rPr>
              <a:t>ICELAND</a:t>
            </a:r>
            <a:r>
              <a:rPr lang="en-US" sz="1050" dirty="0" smtClean="0"/>
              <a:t>: 5 June 1961</a:t>
            </a:r>
            <a:br>
              <a:rPr lang="en-US" sz="1050" dirty="0" smtClean="0"/>
            </a:br>
            <a:r>
              <a:rPr lang="en-US" sz="1050" dirty="0" smtClean="0">
                <a:hlinkClick r:id="rId18" action="ppaction://hlinkfile"/>
              </a:rPr>
              <a:t>IRELAND</a:t>
            </a:r>
            <a:r>
              <a:rPr lang="en-US" sz="1050" dirty="0" smtClean="0"/>
              <a:t>: 17 August 1961</a:t>
            </a:r>
            <a:br>
              <a:rPr lang="en-US" sz="1050" dirty="0" smtClean="0"/>
            </a:br>
            <a:r>
              <a:rPr lang="en-US" sz="1050" dirty="0" smtClean="0">
                <a:hlinkClick r:id="rId19" action="ppaction://hlinkfile"/>
              </a:rPr>
              <a:t>ITALY</a:t>
            </a:r>
            <a:r>
              <a:rPr lang="en-US" sz="1050" dirty="0" smtClean="0"/>
              <a:t>: 29 March 1962</a:t>
            </a:r>
            <a:br>
              <a:rPr lang="en-US" sz="1050" dirty="0" smtClean="0"/>
            </a:br>
            <a:r>
              <a:rPr lang="en-US" sz="1050" dirty="0" smtClean="0">
                <a:hlinkClick r:id="rId20" action="ppaction://hlinkfile"/>
              </a:rPr>
              <a:t>JAPAN</a:t>
            </a:r>
            <a:r>
              <a:rPr lang="en-US" sz="1050" dirty="0" smtClean="0"/>
              <a:t>: 28 April 1964</a:t>
            </a:r>
            <a:br>
              <a:rPr lang="en-US" sz="1050" dirty="0" smtClean="0"/>
            </a:br>
            <a:r>
              <a:rPr lang="en-US" sz="1050" dirty="0" smtClean="0">
                <a:hlinkClick r:id="rId21" action="ppaction://hlinkfile"/>
              </a:rPr>
              <a:t>KOREA</a:t>
            </a:r>
            <a:r>
              <a:rPr lang="en-US" sz="1050" dirty="0" smtClean="0"/>
              <a:t>: 12 December 1996</a:t>
            </a:r>
            <a:br>
              <a:rPr lang="en-US" sz="1050" dirty="0" smtClean="0"/>
            </a:br>
            <a:r>
              <a:rPr lang="en-US" sz="1050" dirty="0" smtClean="0">
                <a:hlinkClick r:id="rId22" action="ppaction://hlinkfile"/>
              </a:rPr>
              <a:t>LUXEMBOURG</a:t>
            </a:r>
            <a:r>
              <a:rPr lang="en-US" sz="1050" dirty="0" smtClean="0"/>
              <a:t>: 7 December 1961</a:t>
            </a:r>
            <a:br>
              <a:rPr lang="en-US" sz="1050" dirty="0" smtClean="0"/>
            </a:br>
            <a:r>
              <a:rPr lang="en-US" sz="1050" dirty="0" smtClean="0">
                <a:hlinkClick r:id="rId23" action="ppaction://hlinkfile"/>
              </a:rPr>
              <a:t>MEXICO</a:t>
            </a:r>
            <a:r>
              <a:rPr lang="en-US" sz="1050" dirty="0" smtClean="0"/>
              <a:t>: 18 May 1994</a:t>
            </a:r>
            <a:br>
              <a:rPr lang="en-US" sz="1050" dirty="0" smtClean="0"/>
            </a:br>
            <a:r>
              <a:rPr lang="en-US" sz="1050" dirty="0" smtClean="0">
                <a:hlinkClick r:id="rId24" action="ppaction://hlinkfile"/>
              </a:rPr>
              <a:t>NETHERLANDS</a:t>
            </a:r>
            <a:r>
              <a:rPr lang="en-US" sz="1050" dirty="0" smtClean="0"/>
              <a:t>: 13 November 1961</a:t>
            </a:r>
            <a:br>
              <a:rPr lang="en-US" sz="1050" dirty="0" smtClean="0"/>
            </a:br>
            <a:r>
              <a:rPr lang="en-US" sz="1050" dirty="0" smtClean="0">
                <a:hlinkClick r:id="rId25" action="ppaction://hlinkfile"/>
              </a:rPr>
              <a:t>NEW ZEALAND</a:t>
            </a:r>
            <a:r>
              <a:rPr lang="en-US" sz="1050" dirty="0" smtClean="0"/>
              <a:t>: 29 May 1973</a:t>
            </a:r>
            <a:br>
              <a:rPr lang="en-US" sz="1050" dirty="0" smtClean="0"/>
            </a:br>
            <a:r>
              <a:rPr lang="en-US" sz="1050" dirty="0" smtClean="0">
                <a:hlinkClick r:id="rId26" action="ppaction://hlinkfile"/>
              </a:rPr>
              <a:t>NORWAY</a:t>
            </a:r>
            <a:r>
              <a:rPr lang="en-US" sz="1050" dirty="0" smtClean="0"/>
              <a:t>: 4 July 1961</a:t>
            </a:r>
            <a:br>
              <a:rPr lang="en-US" sz="1050" dirty="0" smtClean="0"/>
            </a:br>
            <a:r>
              <a:rPr lang="en-US" sz="1050" dirty="0" smtClean="0">
                <a:hlinkClick r:id="rId27" action="ppaction://hlinkfile"/>
              </a:rPr>
              <a:t>POLAND</a:t>
            </a:r>
            <a:r>
              <a:rPr lang="en-US" sz="1050" dirty="0" smtClean="0"/>
              <a:t>: 22 November 1996</a:t>
            </a:r>
            <a:br>
              <a:rPr lang="en-US" sz="1050" dirty="0" smtClean="0"/>
            </a:br>
            <a:r>
              <a:rPr lang="en-US" sz="1050" dirty="0" smtClean="0">
                <a:hlinkClick r:id="rId28" action="ppaction://hlinkfile"/>
              </a:rPr>
              <a:t>PORTUGAL</a:t>
            </a:r>
            <a:r>
              <a:rPr lang="en-US" sz="1050" dirty="0" smtClean="0"/>
              <a:t>: 4 August 1961</a:t>
            </a:r>
            <a:br>
              <a:rPr lang="en-US" sz="1050" dirty="0" smtClean="0"/>
            </a:br>
            <a:r>
              <a:rPr lang="en-US" sz="1050" dirty="0" smtClean="0">
                <a:hlinkClick r:id="rId29" action="ppaction://hlinkfile"/>
              </a:rPr>
              <a:t>SLOVAK REPUBLIC</a:t>
            </a:r>
            <a:r>
              <a:rPr lang="en-US" sz="1050" dirty="0" smtClean="0"/>
              <a:t>: 14 December 2000</a:t>
            </a:r>
            <a:br>
              <a:rPr lang="en-US" sz="1050" dirty="0" smtClean="0"/>
            </a:br>
            <a:r>
              <a:rPr lang="en-US" sz="1050" dirty="0" smtClean="0">
                <a:hlinkClick r:id="rId30" action="ppaction://hlinkfile"/>
              </a:rPr>
              <a:t>SLOVENIA</a:t>
            </a:r>
            <a:r>
              <a:rPr lang="en-US" sz="1050" dirty="0" smtClean="0"/>
              <a:t>: 21 July 2010</a:t>
            </a:r>
            <a:br>
              <a:rPr lang="en-US" sz="1050" dirty="0" smtClean="0"/>
            </a:br>
            <a:r>
              <a:rPr lang="en-US" sz="1050" dirty="0" smtClean="0">
                <a:hlinkClick r:id="rId31" action="ppaction://hlinkfile"/>
              </a:rPr>
              <a:t>SPAIN</a:t>
            </a:r>
            <a:r>
              <a:rPr lang="en-US" sz="1050" dirty="0" smtClean="0"/>
              <a:t>: 3 August 1961</a:t>
            </a:r>
            <a:br>
              <a:rPr lang="en-US" sz="1050" dirty="0" smtClean="0"/>
            </a:br>
            <a:r>
              <a:rPr lang="en-US" sz="1050" dirty="0" smtClean="0">
                <a:hlinkClick r:id="rId32" action="ppaction://hlinkfile"/>
              </a:rPr>
              <a:t>SWEDEN</a:t>
            </a:r>
            <a:r>
              <a:rPr lang="en-US" sz="1050" dirty="0" smtClean="0"/>
              <a:t>: 28 September 1961</a:t>
            </a:r>
            <a:br>
              <a:rPr lang="en-US" sz="1050" dirty="0" smtClean="0"/>
            </a:br>
            <a:r>
              <a:rPr lang="en-US" sz="1050" dirty="0" smtClean="0">
                <a:hlinkClick r:id="rId33" action="ppaction://hlinkfile"/>
              </a:rPr>
              <a:t>SWITZERLAND</a:t>
            </a:r>
            <a:r>
              <a:rPr lang="en-US" sz="1050" dirty="0" smtClean="0"/>
              <a:t>: 28 September 1961</a:t>
            </a:r>
            <a:br>
              <a:rPr lang="en-US" sz="1050" dirty="0" smtClean="0"/>
            </a:br>
            <a:r>
              <a:rPr lang="en-US" sz="1050" dirty="0" smtClean="0">
                <a:hlinkClick r:id="rId34" action="ppaction://hlinkfile"/>
              </a:rPr>
              <a:t>TURKEY</a:t>
            </a:r>
            <a:r>
              <a:rPr lang="en-US" sz="1050" dirty="0" smtClean="0"/>
              <a:t>: 2 August 1961</a:t>
            </a:r>
            <a:br>
              <a:rPr lang="en-US" sz="1050" dirty="0" smtClean="0"/>
            </a:br>
            <a:r>
              <a:rPr lang="en-US" sz="1050" dirty="0" smtClean="0">
                <a:hlinkClick r:id="rId35" action="ppaction://hlinkfile"/>
              </a:rPr>
              <a:t>UNITED KINGDOM</a:t>
            </a:r>
            <a:r>
              <a:rPr lang="en-US" sz="1050" dirty="0" smtClean="0"/>
              <a:t>: 2 May 1961</a:t>
            </a:r>
            <a:br>
              <a:rPr lang="en-US" sz="1050" dirty="0" smtClean="0"/>
            </a:br>
            <a:r>
              <a:rPr lang="en-US" sz="1050" dirty="0" smtClean="0">
                <a:hlinkClick r:id="rId36" action="ppaction://hlinkfile"/>
              </a:rPr>
              <a:t>UNITED STATES</a:t>
            </a:r>
            <a:r>
              <a:rPr lang="en-US" sz="1050" dirty="0" smtClean="0"/>
              <a:t>: 12 April 1961</a:t>
            </a:r>
            <a:endParaRPr lang="en-US" sz="1050" dirty="0"/>
          </a:p>
        </p:txBody>
      </p:sp>
      <p:sp>
        <p:nvSpPr>
          <p:cNvPr id="7" name="Rectangle 6"/>
          <p:cNvSpPr/>
          <p:nvPr/>
        </p:nvSpPr>
        <p:spPr>
          <a:xfrm>
            <a:off x="509452" y="2037027"/>
            <a:ext cx="3592285" cy="3693319"/>
          </a:xfrm>
          <a:prstGeom prst="rect">
            <a:avLst/>
          </a:prstGeom>
        </p:spPr>
        <p:txBody>
          <a:bodyPr wrap="square">
            <a:spAutoFit/>
          </a:bodyPr>
          <a:lstStyle/>
          <a:p>
            <a:r>
              <a:rPr lang="en-US" dirty="0" smtClean="0"/>
              <a:t>OECD MEMBER COUNTRIES</a:t>
            </a:r>
          </a:p>
          <a:p>
            <a:r>
              <a:rPr lang="en-US" dirty="0" smtClean="0"/>
              <a:t>Twenty countries originally signed the Convention on the </a:t>
            </a:r>
            <a:r>
              <a:rPr lang="en-US" dirty="0" err="1" smtClean="0"/>
              <a:t>Organisation</a:t>
            </a:r>
            <a:r>
              <a:rPr lang="en-US" dirty="0" smtClean="0"/>
              <a:t> for Economic Co-operation and Development on 14 December 1960. Since then twelve countries have become members of the </a:t>
            </a:r>
            <a:r>
              <a:rPr lang="en-US" dirty="0" err="1" smtClean="0"/>
              <a:t>Organisation</a:t>
            </a:r>
            <a:r>
              <a:rPr lang="en-US" dirty="0" smtClean="0"/>
              <a:t>. The Member countries of the </a:t>
            </a:r>
            <a:r>
              <a:rPr lang="en-US" dirty="0" err="1" smtClean="0"/>
              <a:t>Organisation</a:t>
            </a:r>
            <a:r>
              <a:rPr lang="en-US" dirty="0" smtClean="0"/>
              <a:t> and the dates on which they deposited their instruments of ratification are:</a:t>
            </a:r>
          </a:p>
        </p:txBody>
      </p:sp>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19</a:t>
            </a:fld>
            <a:endParaRPr lang="en-US" dirty="0"/>
          </a:p>
        </p:txBody>
      </p:sp>
      <p:sp>
        <p:nvSpPr>
          <p:cNvPr id="8"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16020803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457200" y="2895600"/>
            <a:ext cx="8229600" cy="1143000"/>
          </a:xfrm>
        </p:spPr>
        <p:txBody>
          <a:bodyPr/>
          <a:lstStyle/>
          <a:p>
            <a:pPr eaLnBrk="1" hangingPunct="1"/>
            <a:r>
              <a:rPr lang="en-US" dirty="0" smtClean="0">
                <a:solidFill>
                  <a:srgbClr val="004B32"/>
                </a:solidFill>
                <a:latin typeface="Arial" charset="0"/>
                <a:cs typeface="Arial" charset="0"/>
              </a:rPr>
              <a:t>The Department of Energy</a:t>
            </a:r>
          </a:p>
        </p:txBody>
      </p:sp>
      <p:sp>
        <p:nvSpPr>
          <p:cNvPr id="3" name="Slide Number Placeholder 39"/>
          <p:cNvSpPr>
            <a:spLocks noGrp="1"/>
          </p:cNvSpPr>
          <p:nvPr>
            <p:ph type="sldNum" sz="quarter" idx="4294967295"/>
          </p:nvPr>
        </p:nvSpPr>
        <p:spPr bwMode="auto">
          <a:xfrm>
            <a:off x="8413750" y="6353969"/>
            <a:ext cx="3810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2</a:t>
            </a:fld>
            <a:endParaRPr lang="en-US" sz="1200" dirty="0" smtClean="0">
              <a:solidFill>
                <a:srgbClr val="004B32"/>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190295"/>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90000"/>
              </a:lnSpc>
              <a:buClrTx/>
              <a:buSzTx/>
              <a:tabLst/>
              <a:defRPr/>
            </a:pPr>
            <a:r>
              <a:rPr lang="en-US" sz="2400" dirty="0" smtClean="0">
                <a:solidFill>
                  <a:srgbClr val="106636"/>
                </a:solidFill>
                <a:ea typeface="+mj-ea"/>
                <a:cs typeface="Arial" charset="0"/>
              </a:rPr>
              <a:t>Growth in Global Energy Consumption Occurs </a:t>
            </a:r>
            <a:br>
              <a:rPr lang="en-US" sz="2400" dirty="0" smtClean="0">
                <a:solidFill>
                  <a:srgbClr val="106636"/>
                </a:solidFill>
                <a:ea typeface="+mj-ea"/>
                <a:cs typeface="Arial" charset="0"/>
              </a:rPr>
            </a:br>
            <a:r>
              <a:rPr lang="en-US" sz="2400" dirty="0" smtClean="0">
                <a:solidFill>
                  <a:srgbClr val="106636"/>
                </a:solidFill>
                <a:ea typeface="+mj-ea"/>
                <a:cs typeface="Arial" charset="0"/>
              </a:rPr>
              <a:t>Almost Exclusively in non-OECD Countries</a:t>
            </a:r>
            <a:endParaRPr lang="en-US" sz="2400" dirty="0">
              <a:solidFill>
                <a:srgbClr val="106636"/>
              </a:solidFill>
              <a:ea typeface="+mj-ea"/>
              <a:cs typeface="Arial" charset="0"/>
            </a:endParaRP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20</a:t>
            </a:fld>
            <a:endParaRPr lang="en-US" dirty="0"/>
          </a:p>
        </p:txBody>
      </p:sp>
      <p:sp>
        <p:nvSpPr>
          <p:cNvPr id="7"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156447"/>
            <a:ext cx="9144000" cy="48274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2047" y="1155226"/>
            <a:ext cx="4168587" cy="590931"/>
          </a:xfrm>
          <a:prstGeom prst="rect">
            <a:avLst/>
          </a:prstGeom>
          <a:solidFill>
            <a:schemeClr val="bg1"/>
          </a:solidFill>
        </p:spPr>
        <p:txBody>
          <a:bodyPr wrap="square" rtlCol="0">
            <a:spAutoFit/>
          </a:bodyPr>
          <a:lstStyle/>
          <a:p>
            <a:pPr>
              <a:lnSpc>
                <a:spcPct val="90000"/>
              </a:lnSpc>
            </a:pPr>
            <a:r>
              <a:rPr lang="en-US" dirty="0" smtClean="0"/>
              <a:t>Energy consumption in the U.S., China, and India, 1990-2035 (Quads)</a:t>
            </a:r>
            <a:endParaRPr lang="en-US" dirty="0"/>
          </a:p>
        </p:txBody>
      </p:sp>
      <p:sp>
        <p:nvSpPr>
          <p:cNvPr id="9" name="TextBox 8"/>
          <p:cNvSpPr txBox="1"/>
          <p:nvPr/>
        </p:nvSpPr>
        <p:spPr>
          <a:xfrm>
            <a:off x="4853980" y="1155226"/>
            <a:ext cx="4168587" cy="590931"/>
          </a:xfrm>
          <a:prstGeom prst="rect">
            <a:avLst/>
          </a:prstGeom>
          <a:solidFill>
            <a:schemeClr val="bg1"/>
          </a:solidFill>
        </p:spPr>
        <p:txBody>
          <a:bodyPr wrap="square" rtlCol="0">
            <a:spAutoFit/>
          </a:bodyPr>
          <a:lstStyle/>
          <a:p>
            <a:pPr>
              <a:lnSpc>
                <a:spcPct val="90000"/>
              </a:lnSpc>
            </a:pPr>
            <a:r>
              <a:rPr lang="en-US" dirty="0" smtClean="0"/>
              <a:t>Non-OECD energy consumption,</a:t>
            </a:r>
            <a:br>
              <a:rPr lang="en-US" dirty="0" smtClean="0"/>
            </a:br>
            <a:r>
              <a:rPr lang="en-US" dirty="0" smtClean="0"/>
              <a:t>1990-2035 (Quads)</a:t>
            </a:r>
            <a:endParaRPr lang="en-US" dirty="0"/>
          </a:p>
        </p:txBody>
      </p:sp>
      <p:pic>
        <p:nvPicPr>
          <p:cNvPr id="11" name="Picture 2"/>
          <p:cNvPicPr>
            <a:picLocks noChangeAspect="1" noChangeArrowheads="1"/>
          </p:cNvPicPr>
          <p:nvPr/>
        </p:nvPicPr>
        <p:blipFill>
          <a:blip r:embed="rId4" cstate="print"/>
          <a:srcRect/>
          <a:stretch>
            <a:fillRect/>
          </a:stretch>
        </p:blipFill>
        <p:spPr bwMode="auto">
          <a:xfrm>
            <a:off x="0" y="5345151"/>
            <a:ext cx="1196898" cy="1512849"/>
          </a:xfrm>
          <a:prstGeom prst="rect">
            <a:avLst/>
          </a:prstGeom>
          <a:noFill/>
          <a:ln w="12700">
            <a:solidFill>
              <a:schemeClr val="tx1">
                <a:lumMod val="85000"/>
                <a:lumOff val="15000"/>
              </a:schemeClr>
            </a:solidFill>
            <a:miter lim="800000"/>
            <a:headEnd/>
            <a:tailEnd/>
          </a:ln>
        </p:spPr>
      </p:pic>
      <p:sp>
        <p:nvSpPr>
          <p:cNvPr id="13" name="Rectangle 3"/>
          <p:cNvSpPr>
            <a:spLocks noChangeArrowheads="1"/>
          </p:cNvSpPr>
          <p:nvPr/>
        </p:nvSpPr>
        <p:spPr bwMode="auto">
          <a:xfrm>
            <a:off x="1294757" y="5983941"/>
            <a:ext cx="6697315" cy="858216"/>
          </a:xfrm>
          <a:prstGeom prst="rect">
            <a:avLst/>
          </a:prstGeom>
          <a:solidFill>
            <a:srgbClr val="CCECFF"/>
          </a:solidFill>
          <a:ln w="19050">
            <a:solidFill>
              <a:srgbClr val="000000"/>
            </a:solidFill>
            <a:miter lim="800000"/>
            <a:headEnd/>
            <a:tailEnd/>
          </a:ln>
          <a:effectLst/>
        </p:spPr>
        <p:txBody>
          <a:bodyPr wrap="none" lIns="82058" tIns="82058" rIns="82058" bIns="82058" anchor="ctr">
            <a:spAutoFit/>
          </a:bodyPr>
          <a:lstStyle/>
          <a:p>
            <a:pPr marL="3491750" indent="-3491750" algn="l">
              <a:lnSpc>
                <a:spcPct val="100000"/>
              </a:lnSpc>
              <a:spcBef>
                <a:spcPct val="0"/>
              </a:spcBef>
            </a:pPr>
            <a:r>
              <a:rPr lang="en-US" sz="900" u="sng" dirty="0">
                <a:solidFill>
                  <a:schemeClr val="tx1"/>
                </a:solidFill>
                <a:latin typeface="Comic Sans MS" pitchFamily="66" charset="0"/>
              </a:rPr>
              <a:t>Some equivalent ways of referring to the energy used by the U.S. in 1 year (approx. 100 Quads)</a:t>
            </a:r>
          </a:p>
          <a:p>
            <a:pPr marL="3491750" indent="-3491750" algn="l">
              <a:lnSpc>
                <a:spcPct val="100000"/>
              </a:lnSpc>
              <a:spcBef>
                <a:spcPct val="0"/>
              </a:spcBef>
            </a:pPr>
            <a:endParaRPr lang="en-US" sz="900" u="sng" dirty="0">
              <a:solidFill>
                <a:schemeClr val="tx1"/>
              </a:solidFill>
              <a:latin typeface="Comic Sans MS" pitchFamily="66" charset="0"/>
            </a:endParaRPr>
          </a:p>
          <a:p>
            <a:pPr marL="3491750" indent="-3491750" algn="l">
              <a:lnSpc>
                <a:spcPct val="100000"/>
              </a:lnSpc>
              <a:spcBef>
                <a:spcPct val="0"/>
              </a:spcBef>
            </a:pPr>
            <a:r>
              <a:rPr lang="en-US" sz="900" dirty="0">
                <a:solidFill>
                  <a:schemeClr val="tx1"/>
                </a:solidFill>
                <a:latin typeface="Comic Sans MS" pitchFamily="66" charset="0"/>
              </a:rPr>
              <a:t>100.0 quadrillion British Thermal Units (Quads)	U.S. &amp; British unit of energy</a:t>
            </a:r>
          </a:p>
          <a:p>
            <a:pPr marL="3491750" indent="-3491750" algn="l">
              <a:lnSpc>
                <a:spcPct val="100000"/>
              </a:lnSpc>
              <a:spcBef>
                <a:spcPct val="0"/>
              </a:spcBef>
            </a:pPr>
            <a:r>
              <a:rPr lang="en-US" sz="900" dirty="0">
                <a:solidFill>
                  <a:schemeClr val="tx1"/>
                </a:solidFill>
                <a:latin typeface="Comic Sans MS" pitchFamily="66" charset="0"/>
              </a:rPr>
              <a:t>105.5 </a:t>
            </a:r>
            <a:r>
              <a:rPr lang="en-US" sz="900" dirty="0" err="1">
                <a:solidFill>
                  <a:schemeClr val="tx1"/>
                </a:solidFill>
                <a:latin typeface="Comic Sans MS" pitchFamily="66" charset="0"/>
              </a:rPr>
              <a:t>exa</a:t>
            </a:r>
            <a:r>
              <a:rPr lang="en-US" sz="900" dirty="0">
                <a:solidFill>
                  <a:schemeClr val="tx1"/>
                </a:solidFill>
                <a:latin typeface="Comic Sans MS" pitchFamily="66" charset="0"/>
              </a:rPr>
              <a:t> Joules (EJ)	Metric unit of energy</a:t>
            </a:r>
          </a:p>
          <a:p>
            <a:pPr marL="3491750" indent="-3491750" algn="l">
              <a:lnSpc>
                <a:spcPct val="100000"/>
              </a:lnSpc>
              <a:spcBef>
                <a:spcPct val="0"/>
              </a:spcBef>
            </a:pPr>
            <a:r>
              <a:rPr lang="en-US" sz="900" dirty="0">
                <a:solidFill>
                  <a:schemeClr val="tx1"/>
                </a:solidFill>
                <a:latin typeface="Comic Sans MS" pitchFamily="66" charset="0"/>
              </a:rPr>
              <a:t>3.346 terawatt-years (TW-yr)	Metric unit of power (energy/sec)x(#seconds in a year)</a:t>
            </a:r>
          </a:p>
        </p:txBody>
      </p:sp>
    </p:spTree>
    <p:extLst>
      <p:ext uri="{BB962C8B-B14F-4D97-AF65-F5344CB8AC3E}">
        <p14:creationId xmlns="" xmlns:p14="http://schemas.microsoft.com/office/powerpoint/2010/main" val="76526107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Box 3"/>
          <p:cNvSpPr txBox="1">
            <a:spLocks noChangeArrowheads="1"/>
          </p:cNvSpPr>
          <p:nvPr/>
        </p:nvSpPr>
        <p:spPr bwMode="auto">
          <a:xfrm>
            <a:off x="492125" y="2158535"/>
            <a:ext cx="8151091" cy="1144907"/>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21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4222"/>
          <a:stretch>
            <a:fillRect/>
          </a:stretch>
        </p:blipFill>
        <p:spPr bwMode="auto">
          <a:xfrm>
            <a:off x="893152" y="956930"/>
            <a:ext cx="7463834" cy="4644321"/>
          </a:xfrm>
          <a:prstGeom prst="rect">
            <a:avLst/>
          </a:prstGeom>
          <a:noFill/>
          <a:ln w="9525">
            <a:noFill/>
            <a:miter lim="800000"/>
            <a:headEnd/>
            <a:tailEnd/>
          </a:ln>
          <a:effectLst/>
        </p:spPr>
      </p:pic>
      <p:sp>
        <p:nvSpPr>
          <p:cNvPr id="29699" name="Text Box 69"/>
          <p:cNvSpPr txBox="1">
            <a:spLocks noChangeArrowheads="1"/>
          </p:cNvSpPr>
          <p:nvPr/>
        </p:nvSpPr>
        <p:spPr bwMode="auto">
          <a:xfrm>
            <a:off x="1286555" y="3837847"/>
            <a:ext cx="1525588" cy="916156"/>
          </a:xfrm>
          <a:prstGeom prst="rect">
            <a:avLst/>
          </a:prstGeom>
          <a:solidFill>
            <a:srgbClr val="BAFEC7"/>
          </a:solidFill>
          <a:ln w="9525">
            <a:noFill/>
            <a:miter lim="800000"/>
            <a:headEnd/>
            <a:tailEnd/>
          </a:ln>
        </p:spPr>
        <p:txBody>
          <a:bodyPr lIns="0" tIns="41025" rIns="0" bIns="41025">
            <a:spAutoFit/>
          </a:bodyPr>
          <a:lstStyle/>
          <a:p>
            <a:pPr algn="ctr">
              <a:lnSpc>
                <a:spcPct val="95000"/>
              </a:lnSpc>
            </a:pPr>
            <a:r>
              <a:rPr lang="en-US" sz="1900" dirty="0"/>
              <a:t>Domestic</a:t>
            </a:r>
          </a:p>
          <a:p>
            <a:pPr algn="ctr">
              <a:lnSpc>
                <a:spcPct val="95000"/>
              </a:lnSpc>
            </a:pPr>
            <a:r>
              <a:rPr lang="en-US" sz="1900" dirty="0"/>
              <a:t>Production:</a:t>
            </a:r>
          </a:p>
          <a:p>
            <a:pPr algn="ctr">
              <a:lnSpc>
                <a:spcPct val="95000"/>
              </a:lnSpc>
            </a:pPr>
            <a:r>
              <a:rPr lang="en-US" sz="1900" dirty="0" smtClean="0"/>
              <a:t>75 Quads</a:t>
            </a:r>
            <a:endParaRPr lang="en-US" sz="1900" dirty="0"/>
          </a:p>
        </p:txBody>
      </p:sp>
      <p:sp>
        <p:nvSpPr>
          <p:cNvPr id="29701" name="Text Box 71"/>
          <p:cNvSpPr txBox="1">
            <a:spLocks noChangeArrowheads="1"/>
          </p:cNvSpPr>
          <p:nvPr/>
        </p:nvSpPr>
        <p:spPr bwMode="auto">
          <a:xfrm rot="413384">
            <a:off x="1176576" y="1894745"/>
            <a:ext cx="1423987" cy="672492"/>
          </a:xfrm>
          <a:prstGeom prst="rect">
            <a:avLst/>
          </a:prstGeom>
          <a:solidFill>
            <a:srgbClr val="BAFEC7"/>
          </a:solidFill>
          <a:ln w="9525" algn="ctr">
            <a:noFill/>
            <a:miter lim="800000"/>
            <a:headEnd/>
            <a:tailEnd/>
          </a:ln>
        </p:spPr>
        <p:txBody>
          <a:bodyPr lIns="0" tIns="0" rIns="0" bIns="0">
            <a:spAutoFit/>
          </a:bodyPr>
          <a:lstStyle/>
          <a:p>
            <a:pPr algn="ctr">
              <a:lnSpc>
                <a:spcPct val="95000"/>
              </a:lnSpc>
            </a:pPr>
            <a:r>
              <a:rPr lang="en-US" sz="1900" dirty="0"/>
              <a:t>Imports:</a:t>
            </a:r>
          </a:p>
          <a:p>
            <a:pPr algn="ctr">
              <a:lnSpc>
                <a:spcPct val="95000"/>
              </a:lnSpc>
            </a:pPr>
            <a:r>
              <a:rPr lang="en-US" sz="1900" dirty="0" smtClean="0"/>
              <a:t>30 Quads</a:t>
            </a:r>
          </a:p>
          <a:p>
            <a:pPr algn="ctr">
              <a:lnSpc>
                <a:spcPct val="95000"/>
              </a:lnSpc>
            </a:pPr>
            <a:endParaRPr lang="en-US" sz="700" dirty="0"/>
          </a:p>
        </p:txBody>
      </p:sp>
      <p:sp>
        <p:nvSpPr>
          <p:cNvPr id="29702" name="Text Box 72"/>
          <p:cNvSpPr txBox="1">
            <a:spLocks noChangeArrowheads="1"/>
          </p:cNvSpPr>
          <p:nvPr/>
        </p:nvSpPr>
        <p:spPr bwMode="auto">
          <a:xfrm>
            <a:off x="5488078" y="3021245"/>
            <a:ext cx="1838325" cy="1388862"/>
          </a:xfrm>
          <a:prstGeom prst="rect">
            <a:avLst/>
          </a:prstGeom>
          <a:solidFill>
            <a:srgbClr val="BAFEC7"/>
          </a:solidFill>
          <a:ln w="9525">
            <a:noFill/>
            <a:miter lim="800000"/>
            <a:headEnd/>
            <a:tailEnd/>
          </a:ln>
        </p:spPr>
        <p:txBody>
          <a:bodyPr lIns="0" tIns="123073" rIns="0" bIns="123073">
            <a:spAutoFit/>
          </a:bodyPr>
          <a:lstStyle/>
          <a:p>
            <a:pPr algn="ctr">
              <a:lnSpc>
                <a:spcPct val="95000"/>
              </a:lnSpc>
            </a:pPr>
            <a:r>
              <a:rPr lang="en-US" sz="1900" dirty="0"/>
              <a:t>Consumption:</a:t>
            </a:r>
          </a:p>
          <a:p>
            <a:pPr algn="ctr">
              <a:lnSpc>
                <a:spcPct val="95000"/>
              </a:lnSpc>
            </a:pPr>
            <a:r>
              <a:rPr lang="en-US" sz="1900" dirty="0" smtClean="0"/>
              <a:t>98 Quads</a:t>
            </a:r>
          </a:p>
          <a:p>
            <a:pPr algn="ctr">
              <a:lnSpc>
                <a:spcPct val="95000"/>
              </a:lnSpc>
            </a:pPr>
            <a:endParaRPr lang="en-US" sz="1900" dirty="0" smtClean="0"/>
          </a:p>
          <a:p>
            <a:pPr algn="ctr">
              <a:lnSpc>
                <a:spcPct val="95000"/>
              </a:lnSpc>
            </a:pPr>
            <a:endParaRPr lang="en-US" sz="1900" dirty="0"/>
          </a:p>
        </p:txBody>
      </p:sp>
      <p:sp>
        <p:nvSpPr>
          <p:cNvPr id="29706" name="Text Box 76"/>
          <p:cNvSpPr txBox="1">
            <a:spLocks noChangeArrowheads="1"/>
          </p:cNvSpPr>
          <p:nvPr/>
        </p:nvSpPr>
        <p:spPr bwMode="auto">
          <a:xfrm>
            <a:off x="7620127" y="1536749"/>
            <a:ext cx="1327150" cy="671474"/>
          </a:xfrm>
          <a:prstGeom prst="rect">
            <a:avLst/>
          </a:prstGeom>
          <a:solidFill>
            <a:schemeClr val="bg1"/>
          </a:solidFill>
          <a:ln w="9525">
            <a:noFill/>
            <a:miter lim="800000"/>
            <a:headEnd/>
            <a:tailEnd/>
          </a:ln>
        </p:spPr>
        <p:txBody>
          <a:bodyPr wrap="square" lIns="0" tIns="41025" rIns="0" bIns="41025">
            <a:spAutoFit/>
          </a:bodyPr>
          <a:lstStyle/>
          <a:p>
            <a:pPr>
              <a:lnSpc>
                <a:spcPct val="85000"/>
              </a:lnSpc>
            </a:pPr>
            <a:r>
              <a:rPr lang="en-US" sz="1500" dirty="0" smtClean="0"/>
              <a:t>Exports:</a:t>
            </a:r>
          </a:p>
          <a:p>
            <a:pPr>
              <a:lnSpc>
                <a:spcPct val="85000"/>
              </a:lnSpc>
            </a:pPr>
            <a:r>
              <a:rPr lang="en-US" sz="1500" dirty="0" smtClean="0"/>
              <a:t>8 Quads</a:t>
            </a:r>
          </a:p>
          <a:p>
            <a:pPr>
              <a:lnSpc>
                <a:spcPct val="85000"/>
              </a:lnSpc>
            </a:pPr>
            <a:endParaRPr lang="en-US" sz="1500" dirty="0"/>
          </a:p>
        </p:txBody>
      </p:sp>
      <p:sp>
        <p:nvSpPr>
          <p:cNvPr id="29707" name="Text Box 77"/>
          <p:cNvSpPr txBox="1">
            <a:spLocks noChangeArrowheads="1"/>
          </p:cNvSpPr>
          <p:nvPr/>
        </p:nvSpPr>
        <p:spPr bwMode="auto">
          <a:xfrm rot="-5400000">
            <a:off x="-1499394" y="3230040"/>
            <a:ext cx="3538538" cy="431800"/>
          </a:xfrm>
          <a:prstGeom prst="rect">
            <a:avLst/>
          </a:prstGeom>
          <a:solidFill>
            <a:srgbClr val="FFFF99"/>
          </a:solidFill>
          <a:ln w="19050">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Supply (Quads)</a:t>
            </a:r>
          </a:p>
        </p:txBody>
      </p:sp>
      <p:sp>
        <p:nvSpPr>
          <p:cNvPr id="29708" name="Text Box 78"/>
          <p:cNvSpPr txBox="1">
            <a:spLocks noChangeArrowheads="1"/>
          </p:cNvSpPr>
          <p:nvPr/>
        </p:nvSpPr>
        <p:spPr bwMode="auto">
          <a:xfrm rot="-5400000">
            <a:off x="7308851" y="3222897"/>
            <a:ext cx="3135312" cy="433387"/>
          </a:xfrm>
          <a:prstGeom prst="rect">
            <a:avLst/>
          </a:prstGeom>
          <a:solidFill>
            <a:srgbClr val="FFFF99"/>
          </a:solidFill>
          <a:ln w="19050" algn="ctr">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Consumption</a:t>
            </a:r>
          </a:p>
        </p:txBody>
      </p:sp>
      <p:sp>
        <p:nvSpPr>
          <p:cNvPr id="21"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004B32"/>
                </a:solidFill>
                <a:latin typeface="Arial Narrow" pitchFamily="34" charset="0"/>
              </a:rPr>
              <a:t> </a:t>
            </a:r>
            <a:r>
              <a:rPr lang="en-US" sz="2400" dirty="0">
                <a:solidFill>
                  <a:srgbClr val="004B32"/>
                </a:solidFill>
                <a:ea typeface="+mj-ea"/>
                <a:cs typeface="Arial" charset="0"/>
              </a:rPr>
              <a:t>U.S. Energy Flow, </a:t>
            </a:r>
            <a:r>
              <a:rPr lang="en-US" sz="2400" dirty="0" smtClean="0">
                <a:solidFill>
                  <a:srgbClr val="004B32"/>
                </a:solidFill>
                <a:ea typeface="+mj-ea"/>
                <a:cs typeface="Arial" charset="0"/>
              </a:rPr>
              <a:t>2010</a:t>
            </a:r>
            <a:endParaRPr lang="en-US" sz="2400" dirty="0">
              <a:solidFill>
                <a:srgbClr val="004B32"/>
              </a:solidFill>
              <a:ea typeface="+mj-ea"/>
              <a:cs typeface="Arial" charset="0"/>
            </a:endParaRPr>
          </a:p>
          <a:p>
            <a:pPr algn="ctr" defTabSz="820642">
              <a:lnSpc>
                <a:spcPct val="80000"/>
              </a:lnSpc>
              <a:defRPr/>
            </a:pPr>
            <a:r>
              <a:rPr lang="en-US" dirty="0">
                <a:solidFill>
                  <a:srgbClr val="004B32"/>
                </a:solidFill>
                <a:latin typeface="Arial Narrow" pitchFamily="34" charset="0"/>
              </a:rPr>
              <a:t>About 1/3 of U.S. primary energy is imported</a:t>
            </a:r>
            <a:endParaRPr lang="en-US" sz="2400" dirty="0">
              <a:solidFill>
                <a:srgbClr val="004B32"/>
              </a:solidFill>
              <a:latin typeface="Arial Narrow" pitchFamily="34" charset="0"/>
            </a:endParaRPr>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22</a:t>
            </a:fld>
            <a:endParaRPr lang="en-US" dirty="0"/>
          </a:p>
        </p:txBody>
      </p:sp>
      <p:sp>
        <p:nvSpPr>
          <p:cNvPr id="25" name="Rectangle 24"/>
          <p:cNvSpPr/>
          <p:nvPr/>
        </p:nvSpPr>
        <p:spPr>
          <a:xfrm>
            <a:off x="7527869" y="1148314"/>
            <a:ext cx="340241"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2" name="Text Box 76"/>
          <p:cNvSpPr txBox="1">
            <a:spLocks noChangeArrowheads="1"/>
          </p:cNvSpPr>
          <p:nvPr/>
        </p:nvSpPr>
        <p:spPr bwMode="auto">
          <a:xfrm>
            <a:off x="6188284" y="838540"/>
            <a:ext cx="2402846" cy="671474"/>
          </a:xfrm>
          <a:prstGeom prst="rect">
            <a:avLst/>
          </a:prstGeom>
          <a:solidFill>
            <a:schemeClr val="bg1"/>
          </a:solidFill>
          <a:ln w="9525">
            <a:noFill/>
            <a:miter lim="800000"/>
            <a:headEnd/>
            <a:tailEnd/>
          </a:ln>
        </p:spPr>
        <p:txBody>
          <a:bodyPr wrap="square" lIns="0" tIns="41025" rIns="0" bIns="41025">
            <a:spAutoFit/>
          </a:bodyPr>
          <a:lstStyle/>
          <a:p>
            <a:pPr algn="ctr">
              <a:lnSpc>
                <a:spcPct val="85000"/>
              </a:lnSpc>
            </a:pPr>
            <a:endParaRPr lang="en-US" sz="1500" dirty="0" smtClean="0"/>
          </a:p>
          <a:p>
            <a:pPr algn="ctr">
              <a:lnSpc>
                <a:spcPct val="85000"/>
              </a:lnSpc>
            </a:pPr>
            <a:r>
              <a:rPr lang="en-US" sz="1500" dirty="0" smtClean="0"/>
              <a:t>Adjustments: -1</a:t>
            </a:r>
          </a:p>
          <a:p>
            <a:pPr algn="ctr">
              <a:lnSpc>
                <a:spcPct val="85000"/>
              </a:lnSpc>
            </a:pPr>
            <a:endParaRPr lang="en-US" sz="1500" dirty="0"/>
          </a:p>
        </p:txBody>
      </p:sp>
      <p:grpSp>
        <p:nvGrpSpPr>
          <p:cNvPr id="2" name="Group 35"/>
          <p:cNvGrpSpPr/>
          <p:nvPr/>
        </p:nvGrpSpPr>
        <p:grpSpPr>
          <a:xfrm>
            <a:off x="2625530" y="4250029"/>
            <a:ext cx="4509366" cy="2556456"/>
            <a:chOff x="2625530" y="4250029"/>
            <a:chExt cx="4509366" cy="2556456"/>
          </a:xfrm>
        </p:grpSpPr>
        <p:grpSp>
          <p:nvGrpSpPr>
            <p:cNvPr id="3" name="Group 42"/>
            <p:cNvGrpSpPr>
              <a:grpSpLocks/>
            </p:cNvGrpSpPr>
            <p:nvPr/>
          </p:nvGrpSpPr>
          <p:grpSpPr bwMode="auto">
            <a:xfrm>
              <a:off x="2625530" y="4250029"/>
              <a:ext cx="4509366" cy="2556456"/>
              <a:chOff x="3168" y="1432"/>
              <a:chExt cx="2896" cy="1587"/>
            </a:xfrm>
          </p:grpSpPr>
          <p:pic>
            <p:nvPicPr>
              <p:cNvPr id="27" name="Picture 15"/>
              <p:cNvPicPr>
                <a:picLocks noChangeAspect="1" noChangeArrowheads="1"/>
              </p:cNvPicPr>
              <p:nvPr/>
            </p:nvPicPr>
            <p:blipFill>
              <a:blip r:embed="rId3"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8"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9" name="Rectangle 17"/>
              <p:cNvSpPr>
                <a:spLocks noChangeArrowheads="1"/>
              </p:cNvSpPr>
              <p:nvPr/>
            </p:nvSpPr>
            <p:spPr bwMode="auto">
              <a:xfrm>
                <a:off x="3200" y="1456"/>
                <a:ext cx="1095" cy="105"/>
              </a:xfrm>
              <a:prstGeom prst="rect">
                <a:avLst/>
              </a:prstGeom>
              <a:solidFill>
                <a:schemeClr val="bg1"/>
              </a:solidFill>
              <a:ln w="9525">
                <a:noFill/>
                <a:miter lim="800000"/>
                <a:headEnd/>
                <a:tailEnd/>
              </a:ln>
              <a:effectLst/>
            </p:spPr>
            <p:txBody>
              <a:bodyPr wrap="none" lIns="0" tIns="0" rIns="0" bIns="0">
                <a:spAutoFit/>
              </a:bodyPr>
              <a:lstStyle/>
              <a:p>
                <a:pPr defTabSz="914501"/>
                <a:r>
                  <a:rPr lang="en-US" sz="1100" b="1" dirty="0">
                    <a:solidFill>
                      <a:srgbClr val="1C1C1C"/>
                    </a:solidFill>
                    <a:latin typeface="Arial" pitchFamily="34" charset="0"/>
                  </a:rPr>
                  <a:t>U.S. Share of World, </a:t>
                </a:r>
                <a:r>
                  <a:rPr lang="en-US" sz="1100" b="1" dirty="0" smtClean="0">
                    <a:solidFill>
                      <a:srgbClr val="1C1C1C"/>
                    </a:solidFill>
                    <a:latin typeface="Arial" pitchFamily="34" charset="0"/>
                  </a:rPr>
                  <a:t>2007</a:t>
                </a:r>
                <a:endParaRPr lang="en-US" sz="1100" b="1" dirty="0">
                  <a:solidFill>
                    <a:srgbClr val="1C1C1C"/>
                  </a:solidFill>
                  <a:latin typeface="Arial" pitchFamily="34" charset="0"/>
                </a:endParaRPr>
              </a:p>
            </p:txBody>
          </p:sp>
          <p:sp>
            <p:nvSpPr>
              <p:cNvPr id="30"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1"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2"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3" name="Text Box 21"/>
              <p:cNvSpPr txBox="1">
                <a:spLocks noChangeArrowheads="1"/>
              </p:cNvSpPr>
              <p:nvPr/>
            </p:nvSpPr>
            <p:spPr bwMode="auto">
              <a:xfrm>
                <a:off x="3637" y="2884"/>
                <a:ext cx="502" cy="86"/>
              </a:xfrm>
              <a:prstGeom prst="rect">
                <a:avLst/>
              </a:prstGeom>
              <a:solidFill>
                <a:schemeClr val="bg1"/>
              </a:solidFill>
              <a:ln w="9525">
                <a:noFill/>
                <a:miter lim="800000"/>
                <a:headEnd/>
                <a:tailEnd/>
              </a:ln>
              <a:effectLst/>
            </p:spPr>
            <p:txBody>
              <a:bodyPr wrap="none" tIns="0" bIns="0">
                <a:spAutoFit/>
              </a:bodyPr>
              <a:lstStyle/>
              <a:p>
                <a:pPr algn="ctr" defTabSz="914501"/>
                <a:r>
                  <a:rPr lang="en-US" sz="900" b="1" dirty="0"/>
                  <a:t>Population</a:t>
                </a:r>
              </a:p>
            </p:txBody>
          </p:sp>
          <p:sp>
            <p:nvSpPr>
              <p:cNvPr id="34" name="Text Box 22"/>
              <p:cNvSpPr txBox="1">
                <a:spLocks noChangeArrowheads="1"/>
              </p:cNvSpPr>
              <p:nvPr/>
            </p:nvSpPr>
            <p:spPr bwMode="auto">
              <a:xfrm>
                <a:off x="4490" y="2886"/>
                <a:ext cx="510"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Production</a:t>
                </a:r>
              </a:p>
            </p:txBody>
          </p:sp>
          <p:sp>
            <p:nvSpPr>
              <p:cNvPr id="35" name="Text Box 23"/>
              <p:cNvSpPr txBox="1">
                <a:spLocks noChangeArrowheads="1"/>
              </p:cNvSpPr>
              <p:nvPr/>
            </p:nvSpPr>
            <p:spPr bwMode="auto">
              <a:xfrm>
                <a:off x="5276" y="2889"/>
                <a:ext cx="596"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Consumption</a:t>
                </a:r>
              </a:p>
            </p:txBody>
          </p:sp>
        </p:grpSp>
        <p:sp>
          <p:nvSpPr>
            <p:cNvPr id="19" name="Text Box 24"/>
            <p:cNvSpPr txBox="1">
              <a:spLocks noChangeArrowheads="1"/>
            </p:cNvSpPr>
            <p:nvPr/>
          </p:nvSpPr>
          <p:spPr bwMode="auto">
            <a:xfrm>
              <a:off x="3544220" y="6050378"/>
              <a:ext cx="504501"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a:t>4.6%</a:t>
              </a:r>
            </a:p>
          </p:txBody>
        </p:sp>
        <p:sp>
          <p:nvSpPr>
            <p:cNvPr id="20" name="Text Box 25"/>
            <p:cNvSpPr txBox="1">
              <a:spLocks noChangeArrowheads="1"/>
            </p:cNvSpPr>
            <p:nvPr/>
          </p:nvSpPr>
          <p:spPr bwMode="auto">
            <a:xfrm>
              <a:off x="4794572" y="5296489"/>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15.0%</a:t>
              </a:r>
              <a:endParaRPr lang="en-US" sz="1100" b="1" dirty="0"/>
            </a:p>
          </p:txBody>
        </p:sp>
        <p:sp>
          <p:nvSpPr>
            <p:cNvPr id="26" name="Text Box 26"/>
            <p:cNvSpPr txBox="1">
              <a:spLocks noChangeArrowheads="1"/>
            </p:cNvSpPr>
            <p:nvPr/>
          </p:nvSpPr>
          <p:spPr bwMode="auto">
            <a:xfrm>
              <a:off x="6091638" y="4898604"/>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21.0%</a:t>
              </a:r>
              <a:endParaRPr lang="en-US" sz="1100" b="1" dirty="0"/>
            </a:p>
          </p:txBody>
        </p:sp>
      </p:grpSp>
      <p:sp>
        <p:nvSpPr>
          <p:cNvPr id="37"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pic>
        <p:nvPicPr>
          <p:cNvPr id="1843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577" y="1448882"/>
            <a:ext cx="9147435" cy="4351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Text Box 21"/>
          <p:cNvSpPr txBox="1">
            <a:spLocks noChangeArrowheads="1"/>
          </p:cNvSpPr>
          <p:nvPr/>
        </p:nvSpPr>
        <p:spPr bwMode="auto">
          <a:xfrm>
            <a:off x="160338" y="95890"/>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a:solidFill>
                  <a:srgbClr val="004B32"/>
                </a:solidFill>
                <a:latin typeface="Arial" pitchFamily="34" charset="0"/>
                <a:ea typeface="+mj-ea"/>
                <a:cs typeface="Arial" pitchFamily="34" charset="0"/>
              </a:rPr>
              <a:t>U.S. Energy Flow, </a:t>
            </a:r>
            <a:r>
              <a:rPr lang="en-US" sz="2400" dirty="0" smtClean="0">
                <a:solidFill>
                  <a:srgbClr val="004B32"/>
                </a:solidFill>
                <a:latin typeface="Arial" pitchFamily="34" charset="0"/>
                <a:ea typeface="+mj-ea"/>
                <a:cs typeface="Arial" pitchFamily="34" charset="0"/>
              </a:rPr>
              <a:t>2010 </a:t>
            </a:r>
            <a:r>
              <a:rPr lang="en-US" sz="2400" dirty="0">
                <a:solidFill>
                  <a:srgbClr val="004B32"/>
                </a:solidFill>
                <a:latin typeface="Arial" pitchFamily="34" charset="0"/>
                <a:ea typeface="+mj-ea"/>
                <a:cs typeface="Arial" pitchFamily="34" charset="0"/>
              </a:rPr>
              <a:t>(Quads)</a:t>
            </a:r>
          </a:p>
          <a:p>
            <a:pPr algn="ctr" defTabSz="820642">
              <a:lnSpc>
                <a:spcPct val="90000"/>
              </a:lnSpc>
              <a:defRPr/>
            </a:pPr>
            <a:r>
              <a:rPr lang="en-US" dirty="0" smtClean="0">
                <a:solidFill>
                  <a:srgbClr val="004B32"/>
                </a:solidFill>
                <a:latin typeface="Arial" pitchFamily="34" charset="0"/>
                <a:cs typeface="Arial" pitchFamily="34" charset="0"/>
              </a:rPr>
              <a:t>&gt;80% </a:t>
            </a:r>
            <a:r>
              <a:rPr lang="en-US" dirty="0">
                <a:solidFill>
                  <a:srgbClr val="004B32"/>
                </a:solidFill>
                <a:latin typeface="Arial" pitchFamily="34" charset="0"/>
                <a:cs typeface="Arial" pitchFamily="34" charset="0"/>
              </a:rPr>
              <a:t>of primary energy is from fossil fuels</a:t>
            </a:r>
          </a:p>
          <a:p>
            <a:pPr algn="ctr" defTabSz="820642">
              <a:lnSpc>
                <a:spcPct val="90000"/>
              </a:lnSpc>
              <a:defRPr/>
            </a:pP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grpSp>
        <p:nvGrpSpPr>
          <p:cNvPr id="2" name="Group 18"/>
          <p:cNvGrpSpPr>
            <a:grpSpLocks/>
          </p:cNvGrpSpPr>
          <p:nvPr/>
        </p:nvGrpSpPr>
        <p:grpSpPr bwMode="auto">
          <a:xfrm>
            <a:off x="3567518" y="2052223"/>
            <a:ext cx="797261" cy="2739780"/>
            <a:chOff x="2469" y="1491"/>
            <a:chExt cx="552"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69" y="2044"/>
              <a:ext cx="552" cy="61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Supply</a:t>
              </a:r>
            </a:p>
            <a:p>
              <a:pPr algn="ctr"/>
              <a:r>
                <a:rPr lang="en-US" b="1" dirty="0" smtClean="0">
                  <a:solidFill>
                    <a:srgbClr val="FF0000"/>
                  </a:solidFill>
                  <a:latin typeface="Arial Narrow" pitchFamily="34" charset="0"/>
                </a:rPr>
                <a:t>106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3" name="Group 22"/>
          <p:cNvGrpSpPr>
            <a:grpSpLocks/>
          </p:cNvGrpSpPr>
          <p:nvPr/>
        </p:nvGrpSpPr>
        <p:grpSpPr bwMode="auto">
          <a:xfrm>
            <a:off x="2466382" y="2018949"/>
            <a:ext cx="1183876" cy="1960545"/>
            <a:chOff x="1706" y="1508"/>
            <a:chExt cx="820"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06" y="1976"/>
              <a:ext cx="820" cy="375"/>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a:solidFill>
                    <a:srgbClr val="FF0000"/>
                  </a:solidFill>
                  <a:latin typeface="Arial Narrow" pitchFamily="34" charset="0"/>
                </a:rPr>
                <a:t>Domestic</a:t>
              </a:r>
            </a:p>
            <a:p>
              <a:pPr algn="ctr">
                <a:lnSpc>
                  <a:spcPct val="85000"/>
                </a:lnSpc>
              </a:pPr>
              <a:r>
                <a:rPr lang="en-US" b="1" dirty="0" smtClean="0">
                  <a:solidFill>
                    <a:srgbClr val="FF0000"/>
                  </a:solidFill>
                  <a:latin typeface="Arial Narrow" pitchFamily="34" charset="0"/>
                </a:rPr>
                <a:t>72%</a:t>
              </a:r>
              <a:endParaRPr lang="en-US" b="1" dirty="0">
                <a:solidFill>
                  <a:srgbClr val="FF0000"/>
                </a:solidFill>
                <a:latin typeface="Arial Narrow" pitchFamily="34" charset="0"/>
              </a:endParaRPr>
            </a:p>
          </p:txBody>
        </p:sp>
      </p:grpSp>
      <p:grpSp>
        <p:nvGrpSpPr>
          <p:cNvPr id="4" name="Group 25"/>
          <p:cNvGrpSpPr>
            <a:grpSpLocks/>
          </p:cNvGrpSpPr>
          <p:nvPr/>
        </p:nvGrpSpPr>
        <p:grpSpPr bwMode="auto">
          <a:xfrm>
            <a:off x="2714792" y="4038820"/>
            <a:ext cx="694812" cy="808892"/>
            <a:chOff x="1875" y="2835"/>
            <a:chExt cx="481"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875" y="2951"/>
              <a:ext cx="481" cy="257"/>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a:solidFill>
                    <a:srgbClr val="FF0000"/>
                  </a:solidFill>
                  <a:latin typeface="Arial Narrow" pitchFamily="34" charset="0"/>
                </a:rPr>
                <a:t>Imports</a:t>
              </a:r>
            </a:p>
            <a:p>
              <a:pPr algn="ctr">
                <a:lnSpc>
                  <a:spcPct val="75000"/>
                </a:lnSpc>
              </a:pPr>
              <a:r>
                <a:rPr lang="en-US" b="1" dirty="0" smtClean="0">
                  <a:solidFill>
                    <a:srgbClr val="FF0000"/>
                  </a:solidFill>
                  <a:latin typeface="Arial Narrow" pitchFamily="34" charset="0"/>
                </a:rPr>
                <a:t>28%</a:t>
              </a:r>
              <a:endParaRPr lang="en-US" b="1" dirty="0">
                <a:solidFill>
                  <a:srgbClr val="FF0000"/>
                </a:solidFill>
                <a:latin typeface="Arial Narrow" pitchFamily="34" charset="0"/>
              </a:endParaRPr>
            </a:p>
          </p:txBody>
        </p:sp>
      </p:grpSp>
      <p:sp>
        <p:nvSpPr>
          <p:cNvPr id="43" name="Text Box 28"/>
          <p:cNvSpPr txBox="1">
            <a:spLocks noChangeArrowheads="1"/>
          </p:cNvSpPr>
          <p:nvPr/>
        </p:nvSpPr>
        <p:spPr bwMode="auto">
          <a:xfrm rot="-755368">
            <a:off x="7271063" y="2178819"/>
            <a:ext cx="1011494" cy="323165"/>
          </a:xfrm>
          <a:prstGeom prst="rect">
            <a:avLst/>
          </a:prstGeom>
          <a:solidFill>
            <a:srgbClr val="BAFEC7"/>
          </a:solidFill>
          <a:ln w="9525">
            <a:noFill/>
            <a:miter lim="800000"/>
            <a:headEnd/>
            <a:tailEnd/>
          </a:ln>
        </p:spPr>
        <p:txBody>
          <a:bodyPr wrap="none" lIns="0" tIns="45720" rIns="0" bIns="0" anchor="ctr" anchorCtr="0">
            <a:spAutoFit/>
          </a:bodyPr>
          <a:lstStyle/>
          <a:p>
            <a:pPr algn="ctr"/>
            <a:r>
              <a:rPr lang="en-US" b="1" dirty="0">
                <a:solidFill>
                  <a:srgbClr val="FF0000"/>
                </a:solidFill>
                <a:latin typeface="Arial Narrow" pitchFamily="34" charset="0"/>
              </a:rPr>
              <a:t>Residential</a:t>
            </a:r>
          </a:p>
        </p:txBody>
      </p:sp>
      <p:sp>
        <p:nvSpPr>
          <p:cNvPr id="44" name="Text Box 29"/>
          <p:cNvSpPr txBox="1">
            <a:spLocks noChangeArrowheads="1"/>
          </p:cNvSpPr>
          <p:nvPr/>
        </p:nvSpPr>
        <p:spPr bwMode="auto">
          <a:xfrm rot="21204726">
            <a:off x="7213170" y="2743211"/>
            <a:ext cx="1250932" cy="442697"/>
          </a:xfrm>
          <a:prstGeom prst="rect">
            <a:avLst/>
          </a:prstGeom>
          <a:solidFill>
            <a:srgbClr val="BAFEC7"/>
          </a:solidFill>
          <a:ln w="9525">
            <a:noFill/>
            <a:miter lim="800000"/>
            <a:headEnd/>
            <a:tailEnd/>
          </a:ln>
        </p:spPr>
        <p:txBody>
          <a:bodyPr wrap="none" lIns="82048" tIns="82048" rIns="82048" bIns="82048">
            <a:spAutoFit/>
          </a:bodyPr>
          <a:lstStyle/>
          <a:p>
            <a:pPr algn="ctr"/>
            <a:r>
              <a:rPr lang="en-US" b="1" dirty="0">
                <a:solidFill>
                  <a:srgbClr val="FF0000"/>
                </a:solidFill>
                <a:latin typeface="Arial Narrow" pitchFamily="34" charset="0"/>
              </a:rPr>
              <a:t>Commercial</a:t>
            </a:r>
          </a:p>
        </p:txBody>
      </p:sp>
      <p:sp>
        <p:nvSpPr>
          <p:cNvPr id="45" name="Text Box 30"/>
          <p:cNvSpPr txBox="1">
            <a:spLocks noChangeArrowheads="1"/>
          </p:cNvSpPr>
          <p:nvPr/>
        </p:nvSpPr>
        <p:spPr bwMode="auto">
          <a:xfrm>
            <a:off x="7150930" y="3432956"/>
            <a:ext cx="1184200" cy="442697"/>
          </a:xfrm>
          <a:prstGeom prst="rect">
            <a:avLst/>
          </a:prstGeom>
          <a:solidFill>
            <a:srgbClr val="BAFEC7"/>
          </a:solidFill>
          <a:ln w="9525">
            <a:noFill/>
            <a:miter lim="800000"/>
            <a:headEnd/>
            <a:tailEnd/>
          </a:ln>
        </p:spPr>
        <p:txBody>
          <a:bodyPr wrap="none" lIns="164098" tIns="82048" rIns="164098" bIns="82048">
            <a:spAutoFit/>
          </a:bodyPr>
          <a:lstStyle/>
          <a:p>
            <a:pPr algn="ctr"/>
            <a:r>
              <a:rPr lang="en-US" b="1" dirty="0">
                <a:solidFill>
                  <a:srgbClr val="FF0000"/>
                </a:solidFill>
                <a:latin typeface="Arial Narrow" pitchFamily="34" charset="0"/>
              </a:rPr>
              <a:t>Industrial</a:t>
            </a:r>
          </a:p>
        </p:txBody>
      </p:sp>
      <p:grpSp>
        <p:nvGrpSpPr>
          <p:cNvPr id="5" name="Group 31"/>
          <p:cNvGrpSpPr>
            <a:grpSpLocks/>
          </p:cNvGrpSpPr>
          <p:nvPr/>
        </p:nvGrpSpPr>
        <p:grpSpPr bwMode="auto">
          <a:xfrm>
            <a:off x="6001439" y="2247763"/>
            <a:ext cx="1028330" cy="2525712"/>
            <a:chOff x="4162" y="1617"/>
            <a:chExt cx="712" cy="1803"/>
          </a:xfrm>
        </p:grpSpPr>
        <p:sp>
          <p:nvSpPr>
            <p:cNvPr id="30744" name="Line 32"/>
            <p:cNvSpPr>
              <a:spLocks noChangeShapeType="1"/>
            </p:cNvSpPr>
            <p:nvPr/>
          </p:nvSpPr>
          <p:spPr bwMode="auto">
            <a:xfrm>
              <a:off x="4517" y="1617"/>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62" y="2113"/>
              <a:ext cx="712" cy="65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Consume</a:t>
              </a:r>
            </a:p>
            <a:p>
              <a:pPr algn="ctr"/>
              <a:r>
                <a:rPr lang="en-US" b="1" dirty="0" smtClean="0">
                  <a:solidFill>
                    <a:srgbClr val="FF0000"/>
                  </a:solidFill>
                  <a:latin typeface="Arial Narrow" pitchFamily="34" charset="0"/>
                </a:rPr>
                <a:t>98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6" name="Group 37"/>
          <p:cNvGrpSpPr>
            <a:grpSpLocks/>
          </p:cNvGrpSpPr>
          <p:nvPr/>
        </p:nvGrpSpPr>
        <p:grpSpPr bwMode="auto">
          <a:xfrm>
            <a:off x="5736213" y="4556390"/>
            <a:ext cx="1424739" cy="277302"/>
            <a:chOff x="3974" y="3343"/>
            <a:chExt cx="987" cy="199"/>
          </a:xfrm>
        </p:grpSpPr>
        <p:sp>
          <p:nvSpPr>
            <p:cNvPr id="30740" name="Text Box 38"/>
            <p:cNvSpPr txBox="1">
              <a:spLocks noChangeArrowheads="1"/>
            </p:cNvSpPr>
            <p:nvPr/>
          </p:nvSpPr>
          <p:spPr bwMode="auto">
            <a:xfrm>
              <a:off x="3991" y="3343"/>
              <a:ext cx="970" cy="199"/>
            </a:xfrm>
            <a:prstGeom prst="rect">
              <a:avLst/>
            </a:prstGeom>
            <a:solidFill>
              <a:srgbClr val="BAFEC7"/>
            </a:solidFill>
            <a:ln w="9525">
              <a:noFill/>
              <a:miter lim="800000"/>
              <a:headEnd/>
              <a:tailEnd/>
            </a:ln>
          </p:spPr>
          <p:txBody>
            <a:bodyPr wrap="none" lIns="82058" tIns="0" rIns="0" bIns="0">
              <a:spAutoFit/>
            </a:bodyPr>
            <a:lstStyle/>
            <a:p>
              <a:r>
                <a:rPr lang="en-US" b="1" dirty="0">
                  <a:solidFill>
                    <a:srgbClr val="FF0000"/>
                  </a:solidFill>
                  <a:latin typeface="Arial Narrow" pitchFamily="34" charset="0"/>
                </a:rPr>
                <a:t>Renewable </a:t>
              </a:r>
              <a:r>
                <a:rPr lang="en-US" b="1" dirty="0" smtClean="0">
                  <a:solidFill>
                    <a:srgbClr val="FF0000"/>
                  </a:solidFill>
                  <a:latin typeface="Arial Narrow" pitchFamily="34" charset="0"/>
                </a:rPr>
                <a:t>8%</a:t>
              </a:r>
              <a:endParaRPr lang="en-US" b="1" dirty="0">
                <a:solidFill>
                  <a:srgbClr val="FF0000"/>
                </a:solidFill>
                <a:latin typeface="Arial Narrow" pitchFamily="34" charset="0"/>
              </a:endParaRPr>
            </a:p>
          </p:txBody>
        </p:sp>
        <p:sp>
          <p:nvSpPr>
            <p:cNvPr id="30741" name="Line 39"/>
            <p:cNvSpPr>
              <a:spLocks noChangeShapeType="1"/>
            </p:cNvSpPr>
            <p:nvPr/>
          </p:nvSpPr>
          <p:spPr bwMode="auto">
            <a:xfrm flipH="1">
              <a:off x="3974" y="3377"/>
              <a:ext cx="0" cy="144"/>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7" name="Group 40"/>
          <p:cNvGrpSpPr>
            <a:grpSpLocks/>
          </p:cNvGrpSpPr>
          <p:nvPr/>
        </p:nvGrpSpPr>
        <p:grpSpPr bwMode="auto">
          <a:xfrm>
            <a:off x="5407117" y="2263195"/>
            <a:ext cx="640339" cy="2114093"/>
            <a:chOff x="3754" y="1536"/>
            <a:chExt cx="445"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754" y="2064"/>
              <a:ext cx="445" cy="355"/>
            </a:xfrm>
            <a:prstGeom prst="rect">
              <a:avLst/>
            </a:prstGeom>
            <a:solidFill>
              <a:srgbClr val="BAFEC7"/>
            </a:solidFill>
            <a:ln w="9525" algn="ctr">
              <a:noFill/>
              <a:miter lim="800000"/>
              <a:headEnd/>
              <a:tailEnd/>
            </a:ln>
          </p:spPr>
          <p:txBody>
            <a:bodyPr wrap="none" lIns="91440" tIns="0" rIns="0" bIns="0">
              <a:spAutoFit/>
            </a:bodyPr>
            <a:lstStyle/>
            <a:p>
              <a:pPr algn="ctr">
                <a:lnSpc>
                  <a:spcPct val="85000"/>
                </a:lnSpc>
              </a:pPr>
              <a:r>
                <a:rPr lang="en-US" b="1" dirty="0">
                  <a:solidFill>
                    <a:srgbClr val="FF0000"/>
                  </a:solidFill>
                  <a:latin typeface="Arial Narrow" pitchFamily="34" charset="0"/>
                </a:rPr>
                <a:t>Fossil</a:t>
              </a:r>
            </a:p>
            <a:p>
              <a:pPr algn="ctr">
                <a:lnSpc>
                  <a:spcPct val="85000"/>
                </a:lnSpc>
              </a:pPr>
              <a:r>
                <a:rPr lang="en-US" b="1" dirty="0" smtClean="0">
                  <a:solidFill>
                    <a:srgbClr val="FF0000"/>
                  </a:solidFill>
                  <a:latin typeface="Arial Narrow" pitchFamily="34" charset="0"/>
                </a:rPr>
                <a:t>83%</a:t>
              </a:r>
              <a:endParaRPr lang="en-US" b="1" dirty="0">
                <a:solidFill>
                  <a:srgbClr val="FF0000"/>
                </a:solidFill>
                <a:latin typeface="Arial Narrow" pitchFamily="34" charset="0"/>
              </a:endParaRPr>
            </a:p>
          </p:txBody>
        </p:sp>
      </p:grpSp>
      <p:sp>
        <p:nvSpPr>
          <p:cNvPr id="58" name="Text Box 43"/>
          <p:cNvSpPr txBox="1">
            <a:spLocks noChangeArrowheads="1"/>
          </p:cNvSpPr>
          <p:nvPr/>
        </p:nvSpPr>
        <p:spPr bwMode="auto">
          <a:xfrm rot="525884">
            <a:off x="7230024" y="4337698"/>
            <a:ext cx="1324914" cy="442697"/>
          </a:xfrm>
          <a:prstGeom prst="rect">
            <a:avLst/>
          </a:prstGeom>
          <a:solidFill>
            <a:srgbClr val="BAFEC7"/>
          </a:solidFill>
          <a:ln w="9525">
            <a:noFill/>
            <a:miter lim="800000"/>
            <a:headEnd/>
            <a:tailEnd/>
          </a:ln>
        </p:spPr>
        <p:txBody>
          <a:bodyPr wrap="none" lIns="0" tIns="82048" rIns="0" bIns="82048">
            <a:spAutoFit/>
          </a:bodyPr>
          <a:lstStyle/>
          <a:p>
            <a:pPr algn="ctr"/>
            <a:r>
              <a:rPr lang="en-US" b="1" dirty="0">
                <a:solidFill>
                  <a:srgbClr val="FF0000"/>
                </a:solidFill>
                <a:latin typeface="Arial Narrow" pitchFamily="34" charset="0"/>
              </a:rPr>
              <a:t>Transportation</a:t>
            </a: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23</a:t>
            </a:fld>
            <a:endParaRPr lang="en-US" dirty="0"/>
          </a:p>
        </p:txBody>
      </p:sp>
      <p:grpSp>
        <p:nvGrpSpPr>
          <p:cNvPr id="8" name="Group 34"/>
          <p:cNvGrpSpPr>
            <a:grpSpLocks/>
          </p:cNvGrpSpPr>
          <p:nvPr/>
        </p:nvGrpSpPr>
        <p:grpSpPr bwMode="auto">
          <a:xfrm>
            <a:off x="5736210" y="4339263"/>
            <a:ext cx="1344036" cy="277343"/>
            <a:chOff x="3973" y="3201"/>
            <a:chExt cx="931" cy="198"/>
          </a:xfrm>
        </p:grpSpPr>
        <p:sp>
          <p:nvSpPr>
            <p:cNvPr id="30742" name="Text Box 35"/>
            <p:cNvSpPr txBox="1">
              <a:spLocks noChangeArrowheads="1"/>
            </p:cNvSpPr>
            <p:nvPr/>
          </p:nvSpPr>
          <p:spPr bwMode="auto">
            <a:xfrm>
              <a:off x="3997" y="3201"/>
              <a:ext cx="907" cy="198"/>
            </a:xfrm>
            <a:prstGeom prst="rect">
              <a:avLst/>
            </a:prstGeom>
            <a:solidFill>
              <a:srgbClr val="BAFEC7"/>
            </a:solidFill>
            <a:ln w="9525">
              <a:noFill/>
              <a:miter lim="800000"/>
              <a:headEnd/>
              <a:tailEnd/>
            </a:ln>
          </p:spPr>
          <p:txBody>
            <a:bodyPr lIns="82058" tIns="0" rIns="0" bIns="0">
              <a:spAutoFit/>
            </a:bodyPr>
            <a:lstStyle/>
            <a:p>
              <a:r>
                <a:rPr lang="en-US" b="1" dirty="0">
                  <a:solidFill>
                    <a:srgbClr val="FF0000"/>
                  </a:solidFill>
                  <a:latin typeface="Arial Narrow" pitchFamily="34" charset="0"/>
                </a:rPr>
                <a:t>Nuclear </a:t>
              </a:r>
              <a:r>
                <a:rPr lang="en-US" b="1" dirty="0" smtClean="0">
                  <a:solidFill>
                    <a:srgbClr val="FF0000"/>
                  </a:solidFill>
                  <a:latin typeface="Arial Narrow" pitchFamily="34" charset="0"/>
                </a:rPr>
                <a:t>9%</a:t>
              </a:r>
              <a:endParaRPr lang="en-US" b="1" dirty="0">
                <a:solidFill>
                  <a:srgbClr val="FF0000"/>
                </a:solidFill>
                <a:latin typeface="Arial Narrow" pitchFamily="34" charset="0"/>
              </a:endParaRPr>
            </a:p>
          </p:txBody>
        </p:sp>
        <p:sp>
          <p:nvSpPr>
            <p:cNvPr id="30743" name="Line 36"/>
            <p:cNvSpPr>
              <a:spLocks noChangeShapeType="1"/>
            </p:cNvSpPr>
            <p:nvPr/>
          </p:nvSpPr>
          <p:spPr bwMode="auto">
            <a:xfrm flipH="1">
              <a:off x="3973" y="3226"/>
              <a:ext cx="0" cy="144"/>
            </a:xfrm>
            <a:prstGeom prst="line">
              <a:avLst/>
            </a:prstGeom>
            <a:noFill/>
            <a:ln w="28575">
              <a:solidFill>
                <a:srgbClr val="FF0000"/>
              </a:solidFill>
              <a:round/>
              <a:headEnd type="none" w="lg" len="lg"/>
              <a:tailEnd type="none" w="lg" len="lg"/>
            </a:ln>
          </p:spPr>
          <p:txBody>
            <a:bodyPr/>
            <a:lstStyle/>
            <a:p>
              <a:endParaRPr lang="en-US"/>
            </a:p>
          </p:txBody>
        </p:sp>
      </p:grpSp>
      <p:sp>
        <p:nvSpPr>
          <p:cNvPr id="31"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pic>
        <p:nvPicPr>
          <p:cNvPr id="3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29238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58121"/>
            <a:ext cx="9144000" cy="889000"/>
          </a:xfrm>
          <a:prstGeom prst="rect">
            <a:avLst/>
          </a:prstGeom>
          <a:noFill/>
          <a:ln w="9525" algn="ctr">
            <a:noFill/>
            <a:miter lim="800000"/>
            <a:headEnd/>
            <a:tailEnd/>
          </a:ln>
        </p:spPr>
        <p:txBody>
          <a:bodyPr lIns="93503" tIns="46752" rIns="93503" bIns="46752"/>
          <a:lstStyle/>
          <a:p>
            <a:pPr algn="ctr" defTabSz="820738">
              <a:lnSpc>
                <a:spcPct val="90000"/>
              </a:lnSpc>
              <a:defRPr/>
            </a:pPr>
            <a:r>
              <a:rPr lang="en-US" sz="2200" b="1" dirty="0">
                <a:solidFill>
                  <a:srgbClr val="146737"/>
                </a:solidFill>
                <a:latin typeface="Arial Narrow" pitchFamily="34" charset="0"/>
              </a:rPr>
              <a:t> </a:t>
            </a:r>
            <a:r>
              <a:rPr lang="en-US" sz="2400" dirty="0" smtClean="0">
                <a:solidFill>
                  <a:srgbClr val="146737"/>
                </a:solidFill>
                <a:ea typeface="+mj-ea"/>
                <a:cs typeface="Arial" charset="0"/>
              </a:rPr>
              <a:t>U.S. Energy Flow, 1950 (Quads)</a:t>
            </a:r>
            <a:endParaRPr lang="en-US" sz="2400" dirty="0">
              <a:solidFill>
                <a:srgbClr val="146737"/>
              </a:solidFill>
              <a:ea typeface="+mj-ea"/>
              <a:cs typeface="Arial" charset="0"/>
            </a:endParaRPr>
          </a:p>
          <a:p>
            <a:pPr algn="ctr" defTabSz="820738">
              <a:lnSpc>
                <a:spcPct val="90000"/>
              </a:lnSpc>
              <a:defRPr/>
            </a:pPr>
            <a:r>
              <a:rPr lang="en-US" dirty="0" smtClean="0">
                <a:solidFill>
                  <a:srgbClr val="146737"/>
                </a:solidFill>
                <a:latin typeface="Arial Narrow" pitchFamily="34" charset="0"/>
              </a:rPr>
              <a:t>At midcentury, the U.S. used 1/3 of the primary energy used today </a:t>
            </a:r>
            <a:r>
              <a:rPr lang="en-US" u="sng" dirty="0" smtClean="0">
                <a:solidFill>
                  <a:srgbClr val="146737"/>
                </a:solidFill>
                <a:latin typeface="Arial Narrow" pitchFamily="34" charset="0"/>
              </a:rPr>
              <a:t>and with greater overall efficiency</a:t>
            </a:r>
            <a:endParaRPr lang="en-US" u="sng" dirty="0">
              <a:solidFill>
                <a:srgbClr val="146737"/>
              </a:solidFill>
              <a:latin typeface="Arial Narrow" pitchFamily="34" charset="0"/>
            </a:endParaRPr>
          </a:p>
        </p:txBody>
      </p:sp>
      <p:pic>
        <p:nvPicPr>
          <p:cNvPr id="20" name="Picture 3"/>
          <p:cNvPicPr>
            <a:picLocks noChangeAspect="1" noChangeArrowheads="1"/>
          </p:cNvPicPr>
          <p:nvPr/>
        </p:nvPicPr>
        <p:blipFill>
          <a:blip r:embed="rId2" cstate="print"/>
          <a:srcRect l="15823" t="5331" r="16679" b="4547"/>
          <a:stretch>
            <a:fillRect/>
          </a:stretch>
        </p:blipFill>
        <p:spPr bwMode="auto">
          <a:xfrm rot="5400000">
            <a:off x="1953866" y="-1001365"/>
            <a:ext cx="5236267" cy="9144000"/>
          </a:xfrm>
          <a:prstGeom prst="rect">
            <a:avLst/>
          </a:prstGeom>
          <a:noFill/>
          <a:ln w="9525">
            <a:noFill/>
            <a:miter lim="800000"/>
            <a:headEnd/>
            <a:tailEnd/>
          </a:ln>
          <a:effectLst/>
        </p:spPr>
      </p:pic>
      <p:pic>
        <p:nvPicPr>
          <p:cNvPr id="22" name="Picture 4"/>
          <p:cNvPicPr>
            <a:picLocks noChangeAspect="1" noChangeArrowheads="1"/>
          </p:cNvPicPr>
          <p:nvPr/>
        </p:nvPicPr>
        <p:blipFill>
          <a:blip r:embed="rId3" cstate="print"/>
          <a:srcRect/>
          <a:stretch>
            <a:fillRect/>
          </a:stretch>
        </p:blipFill>
        <p:spPr bwMode="auto">
          <a:xfrm>
            <a:off x="0" y="5552515"/>
            <a:ext cx="1047750" cy="1305485"/>
          </a:xfrm>
          <a:prstGeom prst="rect">
            <a:avLst/>
          </a:prstGeom>
          <a:noFill/>
          <a:ln w="9525">
            <a:solidFill>
              <a:schemeClr val="tx1"/>
            </a:solidFill>
            <a:miter lim="800000"/>
            <a:headEnd/>
            <a:tailEnd/>
          </a:ln>
          <a:effectLst/>
        </p:spPr>
      </p:pic>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24</a:t>
            </a:fld>
            <a:endParaRPr lang="en-US" dirty="0"/>
          </a:p>
        </p:txBody>
      </p:sp>
      <p:sp>
        <p:nvSpPr>
          <p:cNvPr id="7"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64882484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lIns="91429" tIns="45714" rIns="91429" bIns="45714">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90000"/>
              </a:lnSpc>
              <a:defRPr/>
            </a:pPr>
            <a:r>
              <a:rPr lang="en-US" sz="2400" dirty="0" smtClean="0">
                <a:solidFill>
                  <a:srgbClr val="004B32"/>
                </a:solidFill>
                <a:latin typeface="Arial" pitchFamily="34" charset="0"/>
                <a:ea typeface="+mj-ea"/>
                <a:cs typeface="Arial" pitchFamily="34" charset="0"/>
              </a:rPr>
              <a:t>U.S. Energy Production and Usage in 2008</a:t>
            </a:r>
            <a:br>
              <a:rPr lang="en-US" sz="2400" dirty="0" smtClean="0">
                <a:solidFill>
                  <a:srgbClr val="004B32"/>
                </a:solidFill>
                <a:latin typeface="Arial" pitchFamily="34" charset="0"/>
                <a:ea typeface="+mj-ea"/>
                <a:cs typeface="Arial" pitchFamily="34" charset="0"/>
              </a:rPr>
            </a:br>
            <a:r>
              <a:rPr lang="en-US" dirty="0" smtClean="0">
                <a:solidFill>
                  <a:srgbClr val="004B32"/>
                </a:solidFill>
                <a:latin typeface="Arial" pitchFamily="34" charset="0"/>
                <a:ea typeface="+mj-ea"/>
                <a:cs typeface="Arial" pitchFamily="34" charset="0"/>
              </a:rPr>
              <a:t>Units in Quadrillion BTUs (Quads)</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25</a:t>
            </a:fld>
            <a:endParaRPr lang="en-US" dirty="0"/>
          </a:p>
        </p:txBody>
      </p:sp>
      <p:sp>
        <p:nvSpPr>
          <p:cNvPr id="12" name="Rectangle 11"/>
          <p:cNvSpPr/>
          <p:nvPr/>
        </p:nvSpPr>
        <p:spPr>
          <a:xfrm>
            <a:off x="0" y="768096"/>
            <a:ext cx="9144000" cy="5467604"/>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7421" y="1547722"/>
            <a:ext cx="8800531" cy="3023893"/>
          </a:xfrm>
          <a:prstGeom prst="rect">
            <a:avLst/>
          </a:prstGeom>
          <a:solidFill>
            <a:srgbClr val="C82222"/>
          </a:solidFill>
          <a:ln w="28575">
            <a:solidFill>
              <a:schemeClr val="tx1"/>
            </a:solidFill>
          </a:ln>
        </p:spPr>
        <p:style>
          <a:lnRef idx="0">
            <a:schemeClr val="accent1"/>
          </a:lnRef>
          <a:fillRef idx="3">
            <a:schemeClr val="accent1"/>
          </a:fillRef>
          <a:effectRef idx="3">
            <a:schemeClr val="accent1"/>
          </a:effectRef>
          <a:fontRef idx="minor">
            <a:schemeClr val="lt1"/>
          </a:fontRef>
        </p:style>
        <p:txBody>
          <a:bodyPr wrap="square" lIns="91429" tIns="45714" rIns="91429" bIns="45714" rtlCol="0">
            <a:spAutoFit/>
          </a:bodyPr>
          <a:lstStyle/>
          <a:p>
            <a:pPr algn="ctr">
              <a:spcAft>
                <a:spcPts val="1200"/>
              </a:spcAft>
            </a:pPr>
            <a:r>
              <a:rPr lang="en-US"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Today compared to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U.S. population ~2x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Total primary energy ~3x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Primary energy (petroleum) for transportation ~4x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Primary energy for electricity generation ~10x that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Little or no imported petroleum in 1950</a:t>
            </a:r>
          </a:p>
          <a:p>
            <a:pPr marL="228573" indent="-228573">
              <a:spcAft>
                <a:spcPts val="300"/>
              </a:spcAft>
              <a:buFont typeface="Wingdings" pitchFamily="2" charset="2"/>
              <a:buChar char="§"/>
            </a:pPr>
            <a:r>
              <a:rPr lang="en-US" sz="2400" dirty="0" smtClean="0">
                <a:solidFill>
                  <a:schemeClr val="bg1"/>
                </a:solidFill>
                <a:latin typeface="Arial" pitchFamily="34" charset="0"/>
                <a:cs typeface="Arial" pitchFamily="34" charset="0"/>
              </a:rPr>
              <a:t>“Used” and “Wasted” energy were about equal in 1950</a:t>
            </a:r>
          </a:p>
        </p:txBody>
      </p:sp>
      <p:sp>
        <p:nvSpPr>
          <p:cNvPr id="9"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0" y="112488"/>
            <a:ext cx="9144000" cy="598714"/>
          </a:xfrm>
        </p:spPr>
        <p:txBody>
          <a:bodyPr/>
          <a:lstStyle/>
          <a:p>
            <a:pPr>
              <a:lnSpc>
                <a:spcPct val="80000"/>
              </a:lnSpc>
            </a:pPr>
            <a:r>
              <a:rPr lang="en-US" dirty="0" smtClean="0">
                <a:solidFill>
                  <a:srgbClr val="146737"/>
                </a:solidFill>
              </a:rPr>
              <a:t>U.S. Energy Production &amp; Consumption Since 1950</a:t>
            </a:r>
            <a:br>
              <a:rPr lang="en-US" dirty="0" smtClean="0">
                <a:solidFill>
                  <a:srgbClr val="146737"/>
                </a:solidFill>
              </a:rPr>
            </a:br>
            <a:r>
              <a:rPr lang="en-US" b="1" dirty="0" smtClean="0">
                <a:solidFill>
                  <a:srgbClr val="146737"/>
                </a:solidFill>
                <a:effectLst>
                  <a:outerShdw blurRad="38100" dist="38100" dir="2700000" algn="tl">
                    <a:srgbClr val="C0C0C0"/>
                  </a:outerShdw>
                </a:effectLst>
              </a:rPr>
              <a:t> </a:t>
            </a:r>
            <a:r>
              <a:rPr lang="en-US" sz="1800" dirty="0" smtClean="0">
                <a:solidFill>
                  <a:srgbClr val="146737"/>
                </a:solidFill>
              </a:rPr>
              <a:t>The U.S. was self sufficient in energy until the 1950s</a:t>
            </a:r>
            <a:endParaRPr lang="en-US" sz="1800" dirty="0">
              <a:solidFill>
                <a:srgbClr val="146737"/>
              </a:solidFill>
            </a:endParaRP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26</a:t>
            </a:fld>
            <a:endParaRPr lang="en-US" dirty="0"/>
          </a:p>
        </p:txBody>
      </p:sp>
      <p:sp>
        <p:nvSpPr>
          <p:cNvPr id="8"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pic>
        <p:nvPicPr>
          <p:cNvPr id="717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2848"/>
          <a:stretch/>
        </p:blipFill>
        <p:spPr bwMode="auto">
          <a:xfrm>
            <a:off x="608199" y="1327937"/>
            <a:ext cx="7882350" cy="4548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0" name="Line 4"/>
          <p:cNvSpPr>
            <a:spLocks noChangeShapeType="1"/>
          </p:cNvSpPr>
          <p:nvPr/>
        </p:nvSpPr>
        <p:spPr bwMode="auto">
          <a:xfrm flipV="1">
            <a:off x="1670547" y="1327937"/>
            <a:ext cx="0" cy="4014507"/>
          </a:xfrm>
          <a:prstGeom prst="line">
            <a:avLst/>
          </a:prstGeom>
          <a:noFill/>
          <a:ln w="25400">
            <a:solidFill>
              <a:schemeClr val="tx1"/>
            </a:solidFill>
            <a:miter lim="800000"/>
            <a:headEnd/>
            <a:tailEnd/>
          </a:ln>
          <a:effectLst/>
        </p:spPr>
        <p:txBody>
          <a:bodyPr wrap="none" lIns="82058" tIns="41029" rIns="82058" bIns="41029"/>
          <a:lstStyle/>
          <a:p>
            <a:endParaRPr lang="en-US"/>
          </a:p>
        </p:txBody>
      </p:sp>
      <p:pic>
        <p:nvPicPr>
          <p:cNvPr id="1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642192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1"/>
          <p:cNvSpPr txBox="1">
            <a:spLocks noChangeArrowheads="1"/>
          </p:cNvSpPr>
          <p:nvPr/>
        </p:nvSpPr>
        <p:spPr bwMode="auto">
          <a:xfrm>
            <a:off x="160338" y="170321"/>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Electricity Sources and End Uses (Trillion Btu)</a:t>
            </a:r>
            <a:endParaRPr lang="en-US" sz="2400" dirty="0">
              <a:solidFill>
                <a:srgbClr val="004B32"/>
              </a:solidFill>
              <a:latin typeface="Arial" pitchFamily="34" charset="0"/>
              <a:ea typeface="+mj-ea"/>
              <a:cs typeface="Arial" pitchFamily="34" charset="0"/>
            </a:endParaRP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27</a:t>
            </a:fld>
            <a:endParaRPr lang="en-US" dirty="0"/>
          </a:p>
        </p:txBody>
      </p:sp>
      <p:sp>
        <p:nvSpPr>
          <p:cNvPr id="31"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pic>
        <p:nvPicPr>
          <p:cNvPr id="3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cstate="print"/>
          <a:srcRect/>
          <a:stretch>
            <a:fillRect/>
          </a:stretch>
        </p:blipFill>
        <p:spPr bwMode="auto">
          <a:xfrm>
            <a:off x="0" y="1091391"/>
            <a:ext cx="9144000" cy="4553639"/>
          </a:xfrm>
          <a:prstGeom prst="rect">
            <a:avLst/>
          </a:prstGeom>
          <a:noFill/>
          <a:ln w="9525">
            <a:noFill/>
            <a:miter lim="800000"/>
            <a:headEnd/>
            <a:tailEnd/>
          </a:ln>
        </p:spPr>
      </p:pic>
      <p:grpSp>
        <p:nvGrpSpPr>
          <p:cNvPr id="10" name="Group 22"/>
          <p:cNvGrpSpPr>
            <a:grpSpLocks/>
          </p:cNvGrpSpPr>
          <p:nvPr/>
        </p:nvGrpSpPr>
        <p:grpSpPr bwMode="auto">
          <a:xfrm>
            <a:off x="3728135" y="1695676"/>
            <a:ext cx="2080446" cy="1810512"/>
            <a:chOff x="1395" y="1508"/>
            <a:chExt cx="1441" cy="1327"/>
          </a:xfrm>
        </p:grpSpPr>
        <p:sp>
          <p:nvSpPr>
            <p:cNvPr id="11"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b="1"/>
            </a:p>
          </p:txBody>
        </p:sp>
        <p:sp>
          <p:nvSpPr>
            <p:cNvPr id="12" name="Text Box 24"/>
            <p:cNvSpPr txBox="1">
              <a:spLocks noChangeArrowheads="1"/>
            </p:cNvSpPr>
            <p:nvPr/>
          </p:nvSpPr>
          <p:spPr bwMode="auto">
            <a:xfrm>
              <a:off x="1395" y="1984"/>
              <a:ext cx="1441" cy="406"/>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smtClean="0">
                  <a:solidFill>
                    <a:srgbClr val="FF0000"/>
                  </a:solidFill>
                  <a:latin typeface="Arial Narrow" pitchFamily="34" charset="0"/>
                </a:rPr>
                <a:t>Conversion Losses</a:t>
              </a:r>
              <a:endParaRPr lang="en-US" b="1" dirty="0">
                <a:solidFill>
                  <a:srgbClr val="FF0000"/>
                </a:solidFill>
                <a:latin typeface="Arial Narrow" pitchFamily="34" charset="0"/>
              </a:endParaRPr>
            </a:p>
            <a:p>
              <a:pPr algn="ctr">
                <a:lnSpc>
                  <a:spcPct val="85000"/>
                </a:lnSpc>
              </a:pPr>
              <a:r>
                <a:rPr lang="en-US" b="1" dirty="0" smtClean="0">
                  <a:solidFill>
                    <a:srgbClr val="FF0000"/>
                  </a:solidFill>
                  <a:latin typeface="Arial Narrow" pitchFamily="34" charset="0"/>
                </a:rPr>
                <a:t>25 Quads</a:t>
              </a:r>
              <a:endParaRPr lang="en-US" b="1" dirty="0">
                <a:solidFill>
                  <a:srgbClr val="FF0000"/>
                </a:solidFill>
                <a:latin typeface="Arial Narrow" pitchFamily="34" charset="0"/>
              </a:endParaRPr>
            </a:p>
          </p:txBody>
        </p:sp>
      </p:grpSp>
      <p:grpSp>
        <p:nvGrpSpPr>
          <p:cNvPr id="13" name="Group 25"/>
          <p:cNvGrpSpPr>
            <a:grpSpLocks/>
          </p:cNvGrpSpPr>
          <p:nvPr/>
        </p:nvGrpSpPr>
        <p:grpSpPr bwMode="auto">
          <a:xfrm>
            <a:off x="3967375" y="3565971"/>
            <a:ext cx="1601968" cy="1133856"/>
            <a:chOff x="1561" y="2835"/>
            <a:chExt cx="1109" cy="500"/>
          </a:xfrm>
        </p:grpSpPr>
        <p:sp>
          <p:nvSpPr>
            <p:cNvPr id="14"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b="1"/>
            </a:p>
          </p:txBody>
        </p:sp>
        <p:sp>
          <p:nvSpPr>
            <p:cNvPr id="15" name="Text Box 27"/>
            <p:cNvSpPr txBox="1">
              <a:spLocks noChangeArrowheads="1"/>
            </p:cNvSpPr>
            <p:nvPr/>
          </p:nvSpPr>
          <p:spPr bwMode="auto">
            <a:xfrm>
              <a:off x="1561" y="2974"/>
              <a:ext cx="1109" cy="183"/>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smtClean="0">
                  <a:solidFill>
                    <a:srgbClr val="FF0000"/>
                  </a:solidFill>
                  <a:latin typeface="Arial Narrow" pitchFamily="34" charset="0"/>
                </a:rPr>
                <a:t>Gross Generation</a:t>
              </a:r>
              <a:endParaRPr lang="en-US" b="1" dirty="0">
                <a:solidFill>
                  <a:srgbClr val="FF0000"/>
                </a:solidFill>
                <a:latin typeface="Arial Narrow" pitchFamily="34" charset="0"/>
              </a:endParaRPr>
            </a:p>
            <a:p>
              <a:pPr algn="ctr">
                <a:lnSpc>
                  <a:spcPct val="75000"/>
                </a:lnSpc>
              </a:pPr>
              <a:r>
                <a:rPr lang="en-US" b="1" dirty="0" smtClean="0">
                  <a:solidFill>
                    <a:srgbClr val="FF0000"/>
                  </a:solidFill>
                  <a:latin typeface="Arial Narrow" pitchFamily="34" charset="0"/>
                </a:rPr>
                <a:t>15 Quads</a:t>
              </a:r>
              <a:endParaRPr lang="en-US" b="1" dirty="0">
                <a:solidFill>
                  <a:srgbClr val="FF0000"/>
                </a:solidFill>
                <a:latin typeface="Arial Narrow" pitchFamily="34" charset="0"/>
              </a:endParaRPr>
            </a:p>
          </p:txBody>
        </p:sp>
      </p:grpSp>
      <p:grpSp>
        <p:nvGrpSpPr>
          <p:cNvPr id="7" name="Group 18"/>
          <p:cNvGrpSpPr>
            <a:grpSpLocks/>
          </p:cNvGrpSpPr>
          <p:nvPr/>
        </p:nvGrpSpPr>
        <p:grpSpPr bwMode="auto">
          <a:xfrm>
            <a:off x="1782259" y="1724037"/>
            <a:ext cx="2069701" cy="2834640"/>
            <a:chOff x="2028" y="1491"/>
            <a:chExt cx="1433" cy="1835"/>
          </a:xfrm>
        </p:grpSpPr>
        <p:sp>
          <p:nvSpPr>
            <p:cNvPr id="8"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b="1"/>
            </a:p>
          </p:txBody>
        </p:sp>
        <p:sp>
          <p:nvSpPr>
            <p:cNvPr id="9" name="Text Box 20"/>
            <p:cNvSpPr txBox="1">
              <a:spLocks noChangeArrowheads="1"/>
            </p:cNvSpPr>
            <p:nvPr/>
          </p:nvSpPr>
          <p:spPr bwMode="auto">
            <a:xfrm>
              <a:off x="2028" y="2044"/>
              <a:ext cx="1433" cy="59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smtClean="0">
                  <a:solidFill>
                    <a:srgbClr val="FF0000"/>
                  </a:solidFill>
                  <a:latin typeface="Arial Narrow" pitchFamily="34" charset="0"/>
                </a:rPr>
                <a:t>Energy Consumed to</a:t>
              </a:r>
            </a:p>
            <a:p>
              <a:pPr algn="ctr"/>
              <a:r>
                <a:rPr lang="en-US" b="1" dirty="0" smtClean="0">
                  <a:solidFill>
                    <a:srgbClr val="FF0000"/>
                  </a:solidFill>
                  <a:latin typeface="Arial Narrow" pitchFamily="34" charset="0"/>
                </a:rPr>
                <a:t>Generate Electricity</a:t>
              </a:r>
              <a:endParaRPr lang="en-US" b="1" dirty="0">
                <a:solidFill>
                  <a:srgbClr val="FF0000"/>
                </a:solidFill>
                <a:latin typeface="Arial Narrow" pitchFamily="34" charset="0"/>
              </a:endParaRPr>
            </a:p>
            <a:p>
              <a:pPr algn="ctr"/>
              <a:r>
                <a:rPr lang="en-US" b="1" dirty="0" smtClean="0">
                  <a:solidFill>
                    <a:srgbClr val="FF0000"/>
                  </a:solidFill>
                  <a:latin typeface="Arial Narrow" pitchFamily="34" charset="0"/>
                </a:rPr>
                <a:t>40 Quads</a:t>
              </a:r>
              <a:endParaRPr lang="en-US" b="1" dirty="0">
                <a:solidFill>
                  <a:srgbClr val="FF0000"/>
                </a:solidFill>
                <a:latin typeface="Arial Narrow" pitchFamily="34" charset="0"/>
              </a:endParaRPr>
            </a:p>
          </p:txBody>
        </p:sp>
      </p:grpSp>
      <p:sp>
        <p:nvSpPr>
          <p:cNvPr id="16" name="Text Box 28"/>
          <p:cNvSpPr txBox="1">
            <a:spLocks noChangeArrowheads="1"/>
          </p:cNvSpPr>
          <p:nvPr/>
        </p:nvSpPr>
        <p:spPr bwMode="auto">
          <a:xfrm>
            <a:off x="7549589" y="3968924"/>
            <a:ext cx="894476" cy="246221"/>
          </a:xfrm>
          <a:prstGeom prst="rect">
            <a:avLst/>
          </a:prstGeom>
          <a:solidFill>
            <a:srgbClr val="BAFEC7"/>
          </a:solidFill>
          <a:ln w="9525">
            <a:noFill/>
            <a:miter lim="800000"/>
            <a:headEnd/>
            <a:tailEnd/>
          </a:ln>
        </p:spPr>
        <p:txBody>
          <a:bodyPr wrap="none" lIns="0" tIns="0" rIns="0" bIns="0" anchor="ctr" anchorCtr="0">
            <a:spAutoFit/>
          </a:bodyPr>
          <a:lstStyle/>
          <a:p>
            <a:pPr algn="ctr"/>
            <a:r>
              <a:rPr lang="en-US" sz="1600" b="1" dirty="0">
                <a:solidFill>
                  <a:srgbClr val="FF0000"/>
                </a:solidFill>
                <a:latin typeface="Arial Narrow" pitchFamily="34" charset="0"/>
              </a:rPr>
              <a:t>Residential</a:t>
            </a:r>
          </a:p>
        </p:txBody>
      </p:sp>
      <p:sp>
        <p:nvSpPr>
          <p:cNvPr id="17" name="Text Box 28"/>
          <p:cNvSpPr txBox="1">
            <a:spLocks noChangeArrowheads="1"/>
          </p:cNvSpPr>
          <p:nvPr/>
        </p:nvSpPr>
        <p:spPr bwMode="auto">
          <a:xfrm>
            <a:off x="7534837" y="4326437"/>
            <a:ext cx="960199" cy="246221"/>
          </a:xfrm>
          <a:prstGeom prst="rect">
            <a:avLst/>
          </a:prstGeom>
          <a:solidFill>
            <a:srgbClr val="BAFEC7"/>
          </a:solidFill>
          <a:ln w="9525">
            <a:noFill/>
            <a:miter lim="800000"/>
            <a:headEnd/>
            <a:tailEnd/>
          </a:ln>
        </p:spPr>
        <p:txBody>
          <a:bodyPr wrap="none" lIns="0" tIns="0" rIns="0" bIns="0" anchor="ctr" anchorCtr="0">
            <a:spAutoFit/>
          </a:bodyPr>
          <a:lstStyle/>
          <a:p>
            <a:pPr algn="ctr"/>
            <a:r>
              <a:rPr lang="en-US" sz="1600" b="1" dirty="0" smtClean="0">
                <a:solidFill>
                  <a:srgbClr val="FF0000"/>
                </a:solidFill>
                <a:latin typeface="Arial Narrow" pitchFamily="34" charset="0"/>
              </a:rPr>
              <a:t>Commercial</a:t>
            </a:r>
            <a:endParaRPr lang="en-US" sz="1600" b="1" dirty="0">
              <a:solidFill>
                <a:srgbClr val="FF0000"/>
              </a:solidFill>
              <a:latin typeface="Arial Narrow" pitchFamily="34" charset="0"/>
            </a:endParaRPr>
          </a:p>
        </p:txBody>
      </p:sp>
      <p:sp>
        <p:nvSpPr>
          <p:cNvPr id="2" name="Rectangle 1"/>
          <p:cNvSpPr/>
          <p:nvPr/>
        </p:nvSpPr>
        <p:spPr>
          <a:xfrm>
            <a:off x="8014935" y="4708881"/>
            <a:ext cx="447238" cy="161884"/>
          </a:xfrm>
          <a:prstGeom prst="rect">
            <a:avLst/>
          </a:prstGeom>
          <a:solidFill>
            <a:srgbClr val="BAFEC7"/>
          </a:solidFill>
          <a:ln>
            <a:solidFill>
              <a:srgbClr val="BAF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xt Box 28"/>
          <p:cNvSpPr txBox="1">
            <a:spLocks noChangeArrowheads="1"/>
          </p:cNvSpPr>
          <p:nvPr/>
        </p:nvSpPr>
        <p:spPr bwMode="auto">
          <a:xfrm rot="240512">
            <a:off x="7552926" y="4651622"/>
            <a:ext cx="755015" cy="246221"/>
          </a:xfrm>
          <a:prstGeom prst="rect">
            <a:avLst/>
          </a:prstGeom>
          <a:noFill/>
          <a:ln w="9525">
            <a:noFill/>
            <a:miter lim="800000"/>
            <a:headEnd/>
            <a:tailEnd/>
          </a:ln>
        </p:spPr>
        <p:txBody>
          <a:bodyPr wrap="none" lIns="0" tIns="0" rIns="0" bIns="0" anchor="ctr" anchorCtr="0">
            <a:spAutoFit/>
          </a:bodyPr>
          <a:lstStyle/>
          <a:p>
            <a:pPr algn="ctr"/>
            <a:r>
              <a:rPr lang="en-US" sz="1600" b="1" dirty="0" smtClean="0">
                <a:solidFill>
                  <a:srgbClr val="FF0000"/>
                </a:solidFill>
                <a:latin typeface="Arial Narrow" pitchFamily="34" charset="0"/>
              </a:rPr>
              <a:t>Industrial</a:t>
            </a:r>
            <a:endParaRPr lang="en-US" sz="1600" b="1" dirty="0">
              <a:solidFill>
                <a:srgbClr val="FF0000"/>
              </a:solidFill>
              <a:latin typeface="Arial Narrow" pitchFamily="34" charset="0"/>
            </a:endParaRPr>
          </a:p>
        </p:txBody>
      </p:sp>
      <p:sp>
        <p:nvSpPr>
          <p:cNvPr id="20" name="Rectangle 19"/>
          <p:cNvSpPr/>
          <p:nvPr/>
        </p:nvSpPr>
        <p:spPr>
          <a:xfrm>
            <a:off x="5459916" y="4049169"/>
            <a:ext cx="447238" cy="385506"/>
          </a:xfrm>
          <a:prstGeom prst="rect">
            <a:avLst/>
          </a:prstGeom>
          <a:solidFill>
            <a:srgbClr val="BAFEC7"/>
          </a:solidFill>
          <a:ln>
            <a:solidFill>
              <a:srgbClr val="BAF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177819" y="4215145"/>
            <a:ext cx="447238" cy="385506"/>
          </a:xfrm>
          <a:prstGeom prst="rect">
            <a:avLst/>
          </a:prstGeom>
          <a:solidFill>
            <a:srgbClr val="BAFEC7"/>
          </a:solidFill>
          <a:ln>
            <a:solidFill>
              <a:srgbClr val="BAF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02923867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l="10521" t="14184" r="13229" b="21693"/>
          <a:stretch>
            <a:fillRect/>
          </a:stretch>
        </p:blipFill>
        <p:spPr bwMode="auto">
          <a:xfrm>
            <a:off x="410003" y="847725"/>
            <a:ext cx="8314897" cy="5357813"/>
          </a:xfrm>
          <a:prstGeom prst="rect">
            <a:avLst/>
          </a:prstGeom>
          <a:noFill/>
          <a:ln w="9525">
            <a:noFill/>
            <a:miter lim="800000"/>
            <a:headEnd/>
            <a:tailEnd/>
          </a:ln>
        </p:spPr>
      </p:pic>
      <p:sp>
        <p:nvSpPr>
          <p:cNvPr id="33" name="Text Box 21"/>
          <p:cNvSpPr txBox="1">
            <a:spLocks noChangeArrowheads="1"/>
          </p:cNvSpPr>
          <p:nvPr/>
        </p:nvSpPr>
        <p:spPr bwMode="auto">
          <a:xfrm>
            <a:off x="160338" y="177778"/>
            <a:ext cx="8815387"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Summary of Sources and Consumption Sectors </a:t>
            </a:r>
            <a:r>
              <a:rPr lang="en-US" sz="2400" dirty="0">
                <a:solidFill>
                  <a:srgbClr val="004B32"/>
                </a:solidFill>
                <a:latin typeface="Arial" pitchFamily="34" charset="0"/>
                <a:ea typeface="+mj-ea"/>
                <a:cs typeface="Arial" pitchFamily="34" charset="0"/>
              </a:rPr>
              <a:t>(</a:t>
            </a:r>
            <a:r>
              <a:rPr lang="en-US" sz="2400" dirty="0" smtClean="0">
                <a:solidFill>
                  <a:srgbClr val="004B32"/>
                </a:solidFill>
                <a:latin typeface="Arial" pitchFamily="34" charset="0"/>
                <a:ea typeface="+mj-ea"/>
                <a:cs typeface="Arial" pitchFamily="34" charset="0"/>
              </a:rPr>
              <a:t>Quads</a:t>
            </a:r>
            <a:r>
              <a:rPr lang="en-US" sz="2400" dirty="0">
                <a:solidFill>
                  <a:srgbClr val="004B32"/>
                </a:solidFill>
                <a:latin typeface="Arial" pitchFamily="34" charset="0"/>
                <a:ea typeface="+mj-ea"/>
                <a:cs typeface="Arial" pitchFamily="34" charset="0"/>
              </a:rPr>
              <a:t>)</a:t>
            </a: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28</a:t>
            </a:fld>
            <a:endParaRPr lang="en-US" dirty="0"/>
          </a:p>
        </p:txBody>
      </p:sp>
      <p:sp>
        <p:nvSpPr>
          <p:cNvPr id="31"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pic>
        <p:nvPicPr>
          <p:cNvPr id="3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2923867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21917"/>
            <a:ext cx="9144000" cy="889000"/>
          </a:xfrm>
          <a:prstGeom prst="rect">
            <a:avLst/>
          </a:prstGeom>
          <a:noFill/>
          <a:ln w="9525" algn="ctr">
            <a:noFill/>
            <a:miter lim="800000"/>
            <a:headEnd/>
            <a:tailEnd/>
          </a:ln>
        </p:spPr>
        <p:txBody>
          <a:bodyPr lIns="93503" tIns="46752" rIns="93503" bIns="46752"/>
          <a:lstStyle/>
          <a:p>
            <a:pPr algn="ctr" defTabSz="820738">
              <a:lnSpc>
                <a:spcPct val="90000"/>
              </a:lnSpc>
              <a:defRPr/>
            </a:pPr>
            <a:r>
              <a:rPr lang="en-US" sz="2200" b="1" dirty="0">
                <a:solidFill>
                  <a:srgbClr val="004B32"/>
                </a:solidFill>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Overall Efficiency of an Incandescent Bulb </a:t>
            </a:r>
            <a:r>
              <a:rPr lang="en-US" sz="2400" dirty="0" smtClean="0">
                <a:solidFill>
                  <a:srgbClr val="004B32"/>
                </a:solidFill>
                <a:latin typeface="Arial" pitchFamily="34" charset="0"/>
                <a:ea typeface="+mj-ea"/>
                <a:cs typeface="Arial" pitchFamily="34" charset="0"/>
                <a:sym typeface="Symbol" pitchFamily="18" charset="2"/>
              </a:rPr>
              <a:t> 2%</a:t>
            </a:r>
            <a:endParaRPr lang="en-US" sz="2400" dirty="0">
              <a:solidFill>
                <a:srgbClr val="004B32"/>
              </a:solidFill>
              <a:latin typeface="Arial" pitchFamily="34" charset="0"/>
              <a:ea typeface="+mj-ea"/>
              <a:cs typeface="Arial" pitchFamily="34" charset="0"/>
            </a:endParaRPr>
          </a:p>
          <a:p>
            <a:pPr algn="ctr" defTabSz="820738">
              <a:lnSpc>
                <a:spcPct val="90000"/>
              </a:lnSpc>
              <a:defRPr/>
            </a:pPr>
            <a:r>
              <a:rPr lang="en-US" dirty="0" smtClean="0">
                <a:solidFill>
                  <a:srgbClr val="004B32"/>
                </a:solidFill>
                <a:latin typeface="Arial" pitchFamily="34" charset="0"/>
                <a:cs typeface="Arial" pitchFamily="34" charset="0"/>
              </a:rPr>
              <a:t>Lighting accounts for 22% of all electricity usage in the U.S.</a:t>
            </a:r>
            <a:endParaRPr lang="en-US" sz="2400" dirty="0">
              <a:solidFill>
                <a:srgbClr val="004B32"/>
              </a:solidFill>
              <a:latin typeface="Arial" pitchFamily="34" charset="0"/>
              <a:cs typeface="Arial" pitchFamily="34" charset="0"/>
            </a:endParaRPr>
          </a:p>
        </p:txBody>
      </p:sp>
      <p:pic>
        <p:nvPicPr>
          <p:cNvPr id="5" name="Picture 2" descr="Energy_loss lighter"/>
          <p:cNvPicPr preferRelativeResize="0">
            <a:picLocks noChangeAspect="1" noChangeArrowheads="1"/>
          </p:cNvPicPr>
          <p:nvPr/>
        </p:nvPicPr>
        <p:blipFill>
          <a:blip r:embed="rId2" cstate="print"/>
          <a:srcRect/>
          <a:stretch>
            <a:fillRect/>
          </a:stretch>
        </p:blipFill>
        <p:spPr bwMode="auto">
          <a:xfrm>
            <a:off x="2587626" y="768818"/>
            <a:ext cx="6253306" cy="5235949"/>
          </a:xfrm>
          <a:prstGeom prst="rect">
            <a:avLst/>
          </a:prstGeom>
          <a:noFill/>
        </p:spPr>
      </p:pic>
      <p:sp>
        <p:nvSpPr>
          <p:cNvPr id="6" name="Text Box 3"/>
          <p:cNvSpPr txBox="1">
            <a:spLocks noChangeArrowheads="1"/>
          </p:cNvSpPr>
          <p:nvPr/>
        </p:nvSpPr>
        <p:spPr bwMode="auto">
          <a:xfrm>
            <a:off x="0" y="3408534"/>
            <a:ext cx="4219864" cy="1922403"/>
          </a:xfrm>
          <a:prstGeom prst="rect">
            <a:avLst/>
          </a:prstGeom>
          <a:solidFill>
            <a:schemeClr val="bg1"/>
          </a:solidFill>
          <a:ln w="9525" algn="ctr">
            <a:noFill/>
            <a:miter lim="800000"/>
            <a:headEnd/>
            <a:tailEnd/>
          </a:ln>
          <a:effectLst/>
        </p:spPr>
        <p:txBody>
          <a:bodyPr wrap="square" lIns="82058" tIns="0" rIns="82058" bIns="410291">
            <a:spAutoFit/>
          </a:bodyPr>
          <a:lstStyle/>
          <a:p>
            <a:pPr algn="l" defTabSz="914608">
              <a:lnSpc>
                <a:spcPct val="100000"/>
              </a:lnSpc>
              <a:spcBef>
                <a:spcPct val="0"/>
              </a:spcBef>
            </a:pPr>
            <a:r>
              <a:rPr lang="en-US" sz="1400" b="1" dirty="0"/>
              <a:t>Example of energy lost during conversion and transmission.  Imagine that the coal needed to illuminate an incandescent light bulb contains 100 units of energy when it enters the power plant.  Only two units of energy eventually light the bulb.  The remaining 98 units are lost along the way, primarily as heat.</a:t>
            </a:r>
            <a:endParaRPr lang="en-US" sz="1100" b="1" dirty="0"/>
          </a:p>
        </p:txBody>
      </p:sp>
      <p:pic>
        <p:nvPicPr>
          <p:cNvPr id="7" name="Picture 4" descr="NAS_Energy_cover"/>
          <p:cNvPicPr>
            <a:picLocks noChangeAspect="1" noChangeArrowheads="1"/>
          </p:cNvPicPr>
          <p:nvPr/>
        </p:nvPicPr>
        <p:blipFill>
          <a:blip r:embed="rId3" cstate="print"/>
          <a:srcRect/>
          <a:stretch>
            <a:fillRect/>
          </a:stretch>
        </p:blipFill>
        <p:spPr bwMode="auto">
          <a:xfrm>
            <a:off x="0" y="5741614"/>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50954" y="2510107"/>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
        <p:nvSpPr>
          <p:cNvPr id="15" name="Slide Number Placeholder 14"/>
          <p:cNvSpPr>
            <a:spLocks noGrp="1"/>
          </p:cNvSpPr>
          <p:nvPr>
            <p:ph type="sldNum" sz="quarter" idx="11"/>
          </p:nvPr>
        </p:nvSpPr>
        <p:spPr/>
        <p:txBody>
          <a:bodyPr/>
          <a:lstStyle/>
          <a:p>
            <a:pPr>
              <a:defRPr/>
            </a:pPr>
            <a:fld id="{6EEA275D-5A49-48A8-817D-44C3EA0A3A2F}" type="slidenum">
              <a:rPr lang="en-US" smtClean="0"/>
              <a:pPr>
                <a:defRPr/>
              </a:pPr>
              <a:t>29</a:t>
            </a:fld>
            <a:endParaRPr lang="en-US" dirty="0"/>
          </a:p>
        </p:txBody>
      </p:sp>
      <p:sp>
        <p:nvSpPr>
          <p:cNvPr id="17" name="Rectangle 16"/>
          <p:cNvSpPr/>
          <p:nvPr/>
        </p:nvSpPr>
        <p:spPr>
          <a:xfrm>
            <a:off x="0" y="3368832"/>
            <a:ext cx="4353059" cy="1815882"/>
          </a:xfrm>
          <a:prstGeom prst="rect">
            <a:avLst/>
          </a:prstGeom>
          <a:solidFill>
            <a:srgbClr val="F5FF93"/>
          </a:solidFill>
          <a:ln w="19050">
            <a:solidFill>
              <a:schemeClr val="tx1"/>
            </a:solidFill>
          </a:ln>
        </p:spPr>
        <p:txBody>
          <a:bodyPr wrap="square">
            <a:spAutoFit/>
          </a:bodyPr>
          <a:lstStyle/>
          <a:p>
            <a:r>
              <a:rPr lang="en-US" sz="1400" dirty="0" smtClean="0">
                <a:latin typeface="Arial" pitchFamily="34" charset="0"/>
                <a:cs typeface="Arial" pitchFamily="34" charset="0"/>
              </a:rPr>
              <a:t>The Energy Independence and Security Act of 2007 requires light bulbs be 30% more energy efficient (similar to current halogen lamps) than current incandescent bulbs by 2012 to 2014.  The efficiency standards start with 100-watt bulbs in January 2012 and end with 40-watt bulbs in January 2014. By 2020, all general-purpose bulbs must produce at least 45 lumens per watt (similar to current CFLs). </a:t>
            </a:r>
            <a:endParaRPr lang="en-US" sz="1400" dirty="0">
              <a:latin typeface="Arial" pitchFamily="34" charset="0"/>
              <a:cs typeface="Arial" pitchFamily="34" charset="0"/>
            </a:endParaRPr>
          </a:p>
        </p:txBody>
      </p:sp>
      <p:sp>
        <p:nvSpPr>
          <p:cNvPr id="18"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2"/>
          <p:cNvSpPr>
            <a:spLocks noGrp="1"/>
          </p:cNvSpPr>
          <p:nvPr>
            <p:ph type="title"/>
          </p:nvPr>
        </p:nvSpPr>
        <p:spPr/>
        <p:txBody>
          <a:bodyPr/>
          <a:lstStyle/>
          <a:p>
            <a:pPr eaLnBrk="1" hangingPunct="1"/>
            <a:r>
              <a:rPr lang="en-US" dirty="0" smtClean="0">
                <a:solidFill>
                  <a:srgbClr val="004B32"/>
                </a:solidFill>
                <a:latin typeface="Arial" charset="0"/>
                <a:cs typeface="Arial" charset="0"/>
              </a:rPr>
              <a:t>DOE Evolution - I</a:t>
            </a:r>
          </a:p>
        </p:txBody>
      </p:sp>
      <p:sp>
        <p:nvSpPr>
          <p:cNvPr id="11"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2012</a:t>
            </a:r>
          </a:p>
        </p:txBody>
      </p:sp>
      <p:sp>
        <p:nvSpPr>
          <p:cNvPr id="10"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graphicFrame>
        <p:nvGraphicFramePr>
          <p:cNvPr id="7" name="Object 4"/>
          <p:cNvGraphicFramePr>
            <a:graphicFrameLocks noGrp="1" noChangeAspect="1"/>
          </p:cNvGraphicFramePr>
          <p:nvPr>
            <p:ph idx="4294967295"/>
          </p:nvPr>
        </p:nvGraphicFramePr>
        <p:xfrm>
          <a:off x="383067" y="3651957"/>
          <a:ext cx="2133600" cy="2133600"/>
        </p:xfrm>
        <a:graphic>
          <a:graphicData uri="http://schemas.openxmlformats.org/presentationml/2006/ole">
            <p:oleObj spid="_x0000_s2162" name="Image" r:id="rId3" imgW="5892063" imgH="5892063" progId="">
              <p:embed/>
            </p:oleObj>
          </a:graphicData>
        </a:graphic>
      </p:graphicFrame>
      <p:graphicFrame>
        <p:nvGraphicFramePr>
          <p:cNvPr id="9" name="Object 17"/>
          <p:cNvGraphicFramePr>
            <a:graphicFrameLocks noGrp="1" noChangeAspect="1"/>
          </p:cNvGraphicFramePr>
          <p:nvPr>
            <p:ph sz="half" idx="4294967295"/>
          </p:nvPr>
        </p:nvGraphicFramePr>
        <p:xfrm>
          <a:off x="383067" y="1143000"/>
          <a:ext cx="2133600" cy="2112963"/>
        </p:xfrm>
        <a:graphic>
          <a:graphicData uri="http://schemas.openxmlformats.org/presentationml/2006/ole">
            <p:oleObj spid="_x0000_s2163" name="Image" r:id="rId4" imgW="2653968" imgH="2628571" progId="">
              <p:embed/>
            </p:oleObj>
          </a:graphicData>
        </a:graphic>
      </p:graphicFrame>
      <p:sp>
        <p:nvSpPr>
          <p:cNvPr id="2053" name="Rectangle 9"/>
          <p:cNvSpPr txBox="1">
            <a:spLocks/>
          </p:cNvSpPr>
          <p:nvPr/>
        </p:nvSpPr>
        <p:spPr bwMode="auto">
          <a:xfrm>
            <a:off x="2667000" y="1143000"/>
            <a:ext cx="609600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000" b="1" dirty="0">
                <a:solidFill>
                  <a:srgbClr val="004B32"/>
                </a:solidFill>
                <a:cs typeface="Arial" charset="0"/>
              </a:rPr>
              <a:t>1942-1946 Manhattan Project led by War Department Army Corps of Engineers</a:t>
            </a:r>
          </a:p>
          <a:p>
            <a:pPr marL="742950" lvl="1" indent="-285750">
              <a:spcBef>
                <a:spcPct val="20000"/>
              </a:spcBef>
              <a:buFont typeface="Arial" charset="0"/>
              <a:buChar char="–"/>
            </a:pPr>
            <a:r>
              <a:rPr lang="en-US" dirty="0">
                <a:cs typeface="Arial" charset="0"/>
              </a:rPr>
              <a:t>Classified R&amp;D</a:t>
            </a:r>
          </a:p>
          <a:p>
            <a:pPr marL="742950" lvl="1" indent="-285750">
              <a:spcBef>
                <a:spcPct val="20000"/>
              </a:spcBef>
              <a:buFont typeface="Arial" charset="0"/>
              <a:buChar char="–"/>
            </a:pPr>
            <a:r>
              <a:rPr lang="en-US" dirty="0">
                <a:cs typeface="Arial" charset="0"/>
              </a:rPr>
              <a:t>Sprawling logistical and technical demands</a:t>
            </a:r>
          </a:p>
          <a:p>
            <a:pPr marL="742950" lvl="1" indent="-285750">
              <a:spcBef>
                <a:spcPct val="20000"/>
              </a:spcBef>
              <a:buFont typeface="Arial" charset="0"/>
              <a:buChar char="–"/>
            </a:pPr>
            <a:r>
              <a:rPr lang="en-US" dirty="0">
                <a:cs typeface="Arial" charset="0"/>
              </a:rPr>
              <a:t>Foundations of first multi-purpose national labs</a:t>
            </a:r>
            <a:endParaRPr lang="en-US" sz="2000" dirty="0">
              <a:cs typeface="Arial" charset="0"/>
            </a:endParaRPr>
          </a:p>
          <a:p>
            <a:pPr marL="342900" indent="-342900">
              <a:spcBef>
                <a:spcPct val="20000"/>
              </a:spcBef>
              <a:buFont typeface="Arial" charset="0"/>
              <a:buChar char="•"/>
            </a:pPr>
            <a:endParaRPr lang="en-US" sz="2000" b="1" dirty="0">
              <a:solidFill>
                <a:srgbClr val="146737"/>
              </a:solidFill>
              <a:cs typeface="Arial" charset="0"/>
            </a:endParaRPr>
          </a:p>
          <a:p>
            <a:pPr marL="342900" indent="-342900">
              <a:spcBef>
                <a:spcPct val="20000"/>
              </a:spcBef>
              <a:buFont typeface="Arial" charset="0"/>
              <a:buChar char="•"/>
            </a:pPr>
            <a:endParaRPr lang="en-US" sz="2000" b="1" dirty="0">
              <a:solidFill>
                <a:srgbClr val="146737"/>
              </a:solidFill>
              <a:cs typeface="Arial" charset="0"/>
            </a:endParaRPr>
          </a:p>
          <a:p>
            <a:pPr marL="342900" indent="-342900">
              <a:spcBef>
                <a:spcPct val="20000"/>
              </a:spcBef>
              <a:buFont typeface="Arial" charset="0"/>
              <a:buChar char="•"/>
            </a:pPr>
            <a:r>
              <a:rPr lang="en-US" sz="2000" b="1" dirty="0">
                <a:solidFill>
                  <a:srgbClr val="004B32"/>
                </a:solidFill>
                <a:cs typeface="Arial" charset="0"/>
              </a:rPr>
              <a:t>1946 Atomic Energy Act (P.L. 79-585)</a:t>
            </a:r>
          </a:p>
          <a:p>
            <a:pPr marL="342900" indent="-342900">
              <a:spcBef>
                <a:spcPct val="20000"/>
              </a:spcBef>
              <a:buFont typeface="Arial" charset="0"/>
              <a:buChar char="•"/>
            </a:pPr>
            <a:r>
              <a:rPr lang="en-US" sz="2000" b="1" dirty="0">
                <a:solidFill>
                  <a:srgbClr val="004B32"/>
                </a:solidFill>
                <a:cs typeface="Arial" charset="0"/>
              </a:rPr>
              <a:t>1946-1974 Atomic Energy Commission (AEC)</a:t>
            </a:r>
          </a:p>
          <a:p>
            <a:pPr marL="742950" lvl="1" indent="-285750">
              <a:spcBef>
                <a:spcPct val="20000"/>
              </a:spcBef>
              <a:buFont typeface="Arial" charset="0"/>
              <a:buChar char="–"/>
            </a:pPr>
            <a:r>
              <a:rPr lang="en-US" dirty="0">
                <a:cs typeface="Arial" charset="0"/>
              </a:rPr>
              <a:t>Charter emphasized research into</a:t>
            </a:r>
          </a:p>
          <a:p>
            <a:pPr marL="1143000" lvl="2" indent="-228600">
              <a:spcBef>
                <a:spcPct val="20000"/>
              </a:spcBef>
              <a:buFont typeface="Arial" charset="0"/>
              <a:buChar char="•"/>
            </a:pPr>
            <a:r>
              <a:rPr lang="en-US" sz="1600" dirty="0">
                <a:cs typeface="Arial" charset="0"/>
              </a:rPr>
              <a:t>Basic nuclear processes</a:t>
            </a:r>
          </a:p>
          <a:p>
            <a:pPr marL="1143000" lvl="2" indent="-228600">
              <a:spcBef>
                <a:spcPct val="20000"/>
              </a:spcBef>
              <a:buFont typeface="Arial" charset="0"/>
              <a:buChar char="•"/>
            </a:pPr>
            <a:r>
              <a:rPr lang="en-US" sz="1600" dirty="0">
                <a:cs typeface="Arial" charset="0"/>
              </a:rPr>
              <a:t>Nuclear energy</a:t>
            </a:r>
          </a:p>
          <a:p>
            <a:pPr marL="1143000" lvl="2" indent="-228600">
              <a:spcBef>
                <a:spcPct val="20000"/>
              </a:spcBef>
              <a:buFont typeface="Arial" charset="0"/>
              <a:buChar char="•"/>
            </a:pPr>
            <a:r>
              <a:rPr lang="en-US" sz="1600" dirty="0">
                <a:cs typeface="Arial" charset="0"/>
              </a:rPr>
              <a:t>Utilization of nuclear materials for variety of purposes</a:t>
            </a:r>
          </a:p>
          <a:p>
            <a:pPr marL="742950" lvl="1" indent="-285750">
              <a:spcBef>
                <a:spcPct val="20000"/>
              </a:spcBef>
              <a:buFont typeface="Arial" charset="0"/>
              <a:buChar char="–"/>
            </a:pPr>
            <a:r>
              <a:rPr lang="en-US" dirty="0">
                <a:cs typeface="Arial" charset="0"/>
              </a:rPr>
              <a:t>Continual expansion of R&amp;D activities and facilities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1"/>
          <p:cNvSpPr txBox="1">
            <a:spLocks noChangeArrowheads="1"/>
          </p:cNvSpPr>
          <p:nvPr/>
        </p:nvSpPr>
        <p:spPr bwMode="auto">
          <a:xfrm>
            <a:off x="0" y="68594"/>
            <a:ext cx="9144000" cy="889000"/>
          </a:xfrm>
          <a:prstGeom prst="rect">
            <a:avLst/>
          </a:prstGeom>
          <a:noFill/>
          <a:ln w="9525" algn="ctr">
            <a:noFill/>
            <a:miter lim="800000"/>
            <a:headEnd/>
            <a:tailEnd/>
          </a:ln>
          <a:effectLst/>
        </p:spPr>
        <p:txBody>
          <a:bodyPr lIns="93492" tIns="46746" rIns="93492" bIns="46746"/>
          <a:lstStyle/>
          <a:p>
            <a:pPr algn="ctr" defTabSz="820642">
              <a:lnSpc>
                <a:spcPct val="90000"/>
              </a:lnSpc>
              <a:defRPr/>
            </a:pPr>
            <a:r>
              <a:rPr lang="en-US" sz="2200" b="1" dirty="0">
                <a:solidFill>
                  <a:srgbClr val="004B32"/>
                </a:solidFill>
                <a:effectLst>
                  <a:outerShdw blurRad="38100" dist="38100" dir="2700000" algn="tl">
                    <a:srgbClr val="C0C0C0"/>
                  </a:outerShdw>
                </a:effectLst>
                <a:latin typeface="Arial" pitchFamily="34" charset="0"/>
                <a:cs typeface="Arial" pitchFamily="34" charset="0"/>
              </a:rPr>
              <a:t> </a:t>
            </a:r>
            <a:r>
              <a:rPr lang="en-US" sz="2400" dirty="0" smtClean="0">
                <a:solidFill>
                  <a:srgbClr val="004B32"/>
                </a:solidFill>
                <a:latin typeface="Arial" pitchFamily="34" charset="0"/>
                <a:ea typeface="+mj-ea"/>
                <a:cs typeface="Arial" pitchFamily="34" charset="0"/>
              </a:rPr>
              <a:t>Commercial Buildings Electricity Consumption by End Use, 2003 </a:t>
            </a:r>
            <a:br>
              <a:rPr lang="en-US" sz="2400" dirty="0" smtClean="0">
                <a:solidFill>
                  <a:srgbClr val="004B32"/>
                </a:solidFill>
                <a:latin typeface="Arial" pitchFamily="34" charset="0"/>
                <a:ea typeface="+mj-ea"/>
                <a:cs typeface="Arial" pitchFamily="34" charset="0"/>
              </a:rPr>
            </a:br>
            <a:r>
              <a:rPr lang="en-US" dirty="0" smtClean="0">
                <a:solidFill>
                  <a:srgbClr val="004B32"/>
                </a:solidFill>
                <a:latin typeface="Arial" pitchFamily="34" charset="0"/>
                <a:ea typeface="+mj-ea"/>
                <a:cs typeface="Arial" pitchFamily="34" charset="0"/>
              </a:rPr>
              <a:t>(Trillion Btu)</a:t>
            </a:r>
            <a:endParaRPr lang="en-US" dirty="0">
              <a:solidFill>
                <a:srgbClr val="004B32"/>
              </a:solidFill>
              <a:latin typeface="Arial" pitchFamily="34" charset="0"/>
              <a:cs typeface="Arial" pitchFamily="34" charset="0"/>
            </a:endParaRPr>
          </a:p>
          <a:p>
            <a:pPr algn="ctr" defTabSz="820642">
              <a:lnSpc>
                <a:spcPct val="90000"/>
              </a:lnSpc>
              <a:defRPr/>
            </a:pPr>
            <a:endParaRPr lang="en-US" b="1" dirty="0">
              <a:solidFill>
                <a:srgbClr val="004B32"/>
              </a:solidFill>
              <a:effectLst>
                <a:outerShdw blurRad="38100" dist="38100" dir="2700000" algn="tl">
                  <a:srgbClr val="C0C0C0"/>
                </a:outerShdw>
              </a:effectLst>
              <a:latin typeface="Arial" pitchFamily="34" charset="0"/>
              <a:cs typeface="Arial" pitchFamily="34" charset="0"/>
            </a:endParaRPr>
          </a:p>
          <a:p>
            <a:pPr algn="ctr" defTabSz="820642">
              <a:lnSpc>
                <a:spcPct val="90000"/>
              </a:lnSpc>
              <a:defRPr/>
            </a:pPr>
            <a:endParaRPr lang="en-US" sz="2200" b="1" dirty="0">
              <a:solidFill>
                <a:srgbClr val="004B32"/>
              </a:solidFill>
              <a:effectLst>
                <a:outerShdw blurRad="38100" dist="38100" dir="2700000" algn="tl">
                  <a:srgbClr val="C0C0C0"/>
                </a:outerShdw>
              </a:effectLst>
              <a:latin typeface="Arial" pitchFamily="34" charset="0"/>
              <a:cs typeface="Arial" pitchFamily="34" charset="0"/>
            </a:endParaRP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30</a:t>
            </a:fld>
            <a:endParaRPr lang="en-US" dirty="0"/>
          </a:p>
        </p:txBody>
      </p:sp>
      <p:sp>
        <p:nvSpPr>
          <p:cNvPr id="31"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pic>
        <p:nvPicPr>
          <p:cNvPr id="3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3" cstate="print"/>
          <a:srcRect t="19844" b="13164"/>
          <a:stretch/>
        </p:blipFill>
        <p:spPr bwMode="auto">
          <a:xfrm>
            <a:off x="160338" y="930298"/>
            <a:ext cx="8628820" cy="3614406"/>
          </a:xfrm>
          <a:prstGeom prst="rect">
            <a:avLst/>
          </a:prstGeom>
          <a:noFill/>
          <a:ln w="9525">
            <a:noFill/>
            <a:miter lim="800000"/>
            <a:headEnd/>
            <a:tailEnd/>
          </a:ln>
        </p:spPr>
      </p:pic>
      <p:sp>
        <p:nvSpPr>
          <p:cNvPr id="2" name="TextBox 1"/>
          <p:cNvSpPr txBox="1"/>
          <p:nvPr/>
        </p:nvSpPr>
        <p:spPr>
          <a:xfrm rot="17300270">
            <a:off x="528959" y="4647693"/>
            <a:ext cx="920445" cy="400110"/>
          </a:xfrm>
          <a:prstGeom prst="rect">
            <a:avLst/>
          </a:prstGeom>
          <a:noFill/>
        </p:spPr>
        <p:txBody>
          <a:bodyPr wrap="none" rtlCol="0">
            <a:spAutoFit/>
          </a:bodyPr>
          <a:lstStyle/>
          <a:p>
            <a:r>
              <a:rPr lang="en-US" sz="2000" dirty="0" smtClean="0">
                <a:latin typeface="Arial Narrow" pitchFamily="34" charset="0"/>
              </a:rPr>
              <a:t>Lighting</a:t>
            </a:r>
            <a:endParaRPr lang="en-US" sz="2000" dirty="0">
              <a:latin typeface="Arial Narrow" pitchFamily="34" charset="0"/>
            </a:endParaRPr>
          </a:p>
        </p:txBody>
      </p:sp>
      <p:sp>
        <p:nvSpPr>
          <p:cNvPr id="8" name="TextBox 7"/>
          <p:cNvSpPr txBox="1"/>
          <p:nvPr/>
        </p:nvSpPr>
        <p:spPr>
          <a:xfrm rot="17300270">
            <a:off x="1337158" y="4637042"/>
            <a:ext cx="898003" cy="400110"/>
          </a:xfrm>
          <a:prstGeom prst="rect">
            <a:avLst/>
          </a:prstGeom>
          <a:noFill/>
        </p:spPr>
        <p:txBody>
          <a:bodyPr wrap="none" rtlCol="0">
            <a:spAutoFit/>
          </a:bodyPr>
          <a:lstStyle/>
          <a:p>
            <a:r>
              <a:rPr lang="en-US" sz="2000" dirty="0" smtClean="0">
                <a:latin typeface="Arial Narrow" pitchFamily="34" charset="0"/>
              </a:rPr>
              <a:t>Cooling</a:t>
            </a:r>
            <a:endParaRPr lang="en-US" sz="2000" dirty="0">
              <a:latin typeface="Arial Narrow" pitchFamily="34" charset="0"/>
            </a:endParaRPr>
          </a:p>
        </p:txBody>
      </p:sp>
      <p:sp>
        <p:nvSpPr>
          <p:cNvPr id="9" name="TextBox 8"/>
          <p:cNvSpPr txBox="1"/>
          <p:nvPr/>
        </p:nvSpPr>
        <p:spPr>
          <a:xfrm rot="17300270">
            <a:off x="2006056" y="4758617"/>
            <a:ext cx="1154162" cy="400110"/>
          </a:xfrm>
          <a:prstGeom prst="rect">
            <a:avLst/>
          </a:prstGeom>
          <a:noFill/>
        </p:spPr>
        <p:txBody>
          <a:bodyPr wrap="none" rtlCol="0">
            <a:spAutoFit/>
          </a:bodyPr>
          <a:lstStyle/>
          <a:p>
            <a:r>
              <a:rPr lang="en-US" sz="2000" dirty="0" smtClean="0">
                <a:latin typeface="Arial Narrow" pitchFamily="34" charset="0"/>
              </a:rPr>
              <a:t>Ventilation</a:t>
            </a:r>
            <a:endParaRPr lang="en-US" sz="2000" dirty="0">
              <a:latin typeface="Arial Narrow" pitchFamily="34" charset="0"/>
            </a:endParaRPr>
          </a:p>
        </p:txBody>
      </p:sp>
      <p:sp>
        <p:nvSpPr>
          <p:cNvPr id="10" name="TextBox 9"/>
          <p:cNvSpPr txBox="1"/>
          <p:nvPr/>
        </p:nvSpPr>
        <p:spPr>
          <a:xfrm rot="17300270">
            <a:off x="2685855" y="4869847"/>
            <a:ext cx="1388522" cy="400110"/>
          </a:xfrm>
          <a:prstGeom prst="rect">
            <a:avLst/>
          </a:prstGeom>
          <a:noFill/>
        </p:spPr>
        <p:txBody>
          <a:bodyPr wrap="none" rtlCol="0">
            <a:spAutoFit/>
          </a:bodyPr>
          <a:lstStyle/>
          <a:p>
            <a:r>
              <a:rPr lang="en-US" sz="2000" dirty="0" smtClean="0">
                <a:latin typeface="Arial Narrow" pitchFamily="34" charset="0"/>
              </a:rPr>
              <a:t>Refrigeration</a:t>
            </a:r>
            <a:endParaRPr lang="en-US" sz="2000" dirty="0">
              <a:latin typeface="Arial Narrow" pitchFamily="34" charset="0"/>
            </a:endParaRPr>
          </a:p>
        </p:txBody>
      </p:sp>
      <p:sp>
        <p:nvSpPr>
          <p:cNvPr id="11" name="TextBox 10"/>
          <p:cNvSpPr txBox="1"/>
          <p:nvPr/>
        </p:nvSpPr>
        <p:spPr>
          <a:xfrm rot="17300270">
            <a:off x="3394667" y="4953534"/>
            <a:ext cx="1564852" cy="400110"/>
          </a:xfrm>
          <a:prstGeom prst="rect">
            <a:avLst/>
          </a:prstGeom>
          <a:noFill/>
        </p:spPr>
        <p:txBody>
          <a:bodyPr wrap="none" rtlCol="0">
            <a:spAutoFit/>
          </a:bodyPr>
          <a:lstStyle/>
          <a:p>
            <a:r>
              <a:rPr lang="en-US" sz="2000" dirty="0" smtClean="0">
                <a:latin typeface="Arial Narrow" pitchFamily="34" charset="0"/>
              </a:rPr>
              <a:t>Space Heating</a:t>
            </a:r>
            <a:endParaRPr lang="en-US" sz="2000" dirty="0">
              <a:latin typeface="Arial Narrow" pitchFamily="34" charset="0"/>
            </a:endParaRPr>
          </a:p>
        </p:txBody>
      </p:sp>
      <p:sp>
        <p:nvSpPr>
          <p:cNvPr id="12" name="TextBox 11"/>
          <p:cNvSpPr txBox="1"/>
          <p:nvPr/>
        </p:nvSpPr>
        <p:spPr>
          <a:xfrm rot="17300270">
            <a:off x="4367175" y="4786919"/>
            <a:ext cx="1213794" cy="400110"/>
          </a:xfrm>
          <a:prstGeom prst="rect">
            <a:avLst/>
          </a:prstGeom>
          <a:noFill/>
        </p:spPr>
        <p:txBody>
          <a:bodyPr wrap="none" rtlCol="0">
            <a:spAutoFit/>
          </a:bodyPr>
          <a:lstStyle/>
          <a:p>
            <a:r>
              <a:rPr lang="en-US" sz="2000" dirty="0" smtClean="0">
                <a:latin typeface="Arial Narrow" pitchFamily="34" charset="0"/>
              </a:rPr>
              <a:t>Computers</a:t>
            </a:r>
            <a:endParaRPr lang="en-US" sz="2000" dirty="0">
              <a:latin typeface="Arial Narrow" pitchFamily="34" charset="0"/>
            </a:endParaRPr>
          </a:p>
        </p:txBody>
      </p:sp>
      <p:sp>
        <p:nvSpPr>
          <p:cNvPr id="13" name="TextBox 12"/>
          <p:cNvSpPr txBox="1"/>
          <p:nvPr/>
        </p:nvSpPr>
        <p:spPr>
          <a:xfrm rot="17300270">
            <a:off x="5010873" y="4932415"/>
            <a:ext cx="1520353" cy="400110"/>
          </a:xfrm>
          <a:prstGeom prst="rect">
            <a:avLst/>
          </a:prstGeom>
          <a:noFill/>
        </p:spPr>
        <p:txBody>
          <a:bodyPr wrap="none" rtlCol="0">
            <a:spAutoFit/>
          </a:bodyPr>
          <a:lstStyle/>
          <a:p>
            <a:r>
              <a:rPr lang="en-US" sz="2000" dirty="0" smtClean="0">
                <a:latin typeface="Arial Narrow" pitchFamily="34" charset="0"/>
              </a:rPr>
              <a:t>Water Heating</a:t>
            </a:r>
            <a:endParaRPr lang="en-US" sz="2000" dirty="0">
              <a:latin typeface="Arial Narrow" pitchFamily="34" charset="0"/>
            </a:endParaRPr>
          </a:p>
        </p:txBody>
      </p:sp>
      <p:sp>
        <p:nvSpPr>
          <p:cNvPr id="14" name="TextBox 13"/>
          <p:cNvSpPr txBox="1"/>
          <p:nvPr/>
        </p:nvSpPr>
        <p:spPr>
          <a:xfrm rot="17300270">
            <a:off x="5672013" y="5061355"/>
            <a:ext cx="1792029" cy="400110"/>
          </a:xfrm>
          <a:prstGeom prst="rect">
            <a:avLst/>
          </a:prstGeom>
          <a:noFill/>
        </p:spPr>
        <p:txBody>
          <a:bodyPr wrap="none" rtlCol="0">
            <a:spAutoFit/>
          </a:bodyPr>
          <a:lstStyle/>
          <a:p>
            <a:r>
              <a:rPr lang="en-US" sz="2000" dirty="0" smtClean="0">
                <a:latin typeface="Arial Narrow" pitchFamily="34" charset="0"/>
              </a:rPr>
              <a:t>Office Equipment</a:t>
            </a:r>
            <a:endParaRPr lang="en-US" sz="2000" dirty="0">
              <a:latin typeface="Arial Narrow" pitchFamily="34" charset="0"/>
            </a:endParaRPr>
          </a:p>
        </p:txBody>
      </p:sp>
      <p:sp>
        <p:nvSpPr>
          <p:cNvPr id="15" name="TextBox 14"/>
          <p:cNvSpPr txBox="1"/>
          <p:nvPr/>
        </p:nvSpPr>
        <p:spPr>
          <a:xfrm rot="17300270">
            <a:off x="6886349" y="4665191"/>
            <a:ext cx="957313" cy="400110"/>
          </a:xfrm>
          <a:prstGeom prst="rect">
            <a:avLst/>
          </a:prstGeom>
          <a:noFill/>
        </p:spPr>
        <p:txBody>
          <a:bodyPr wrap="none" rtlCol="0">
            <a:spAutoFit/>
          </a:bodyPr>
          <a:lstStyle/>
          <a:p>
            <a:r>
              <a:rPr lang="en-US" sz="2000" dirty="0" smtClean="0">
                <a:latin typeface="Arial Narrow" pitchFamily="34" charset="0"/>
              </a:rPr>
              <a:t>Cooking</a:t>
            </a:r>
            <a:endParaRPr lang="en-US" sz="2000" dirty="0">
              <a:latin typeface="Arial Narrow" pitchFamily="34" charset="0"/>
            </a:endParaRPr>
          </a:p>
        </p:txBody>
      </p:sp>
      <p:sp>
        <p:nvSpPr>
          <p:cNvPr id="16" name="TextBox 15"/>
          <p:cNvSpPr txBox="1"/>
          <p:nvPr/>
        </p:nvSpPr>
        <p:spPr>
          <a:xfrm rot="17300270">
            <a:off x="7660887" y="4686493"/>
            <a:ext cx="1002197" cy="400110"/>
          </a:xfrm>
          <a:prstGeom prst="rect">
            <a:avLst/>
          </a:prstGeom>
          <a:noFill/>
        </p:spPr>
        <p:txBody>
          <a:bodyPr wrap="none" rtlCol="0">
            <a:spAutoFit/>
          </a:bodyPr>
          <a:lstStyle/>
          <a:p>
            <a:r>
              <a:rPr lang="en-US" sz="2000" dirty="0" smtClean="0">
                <a:latin typeface="Arial Narrow" pitchFamily="34" charset="0"/>
              </a:rPr>
              <a:t>All Other</a:t>
            </a:r>
            <a:endParaRPr lang="en-US" sz="2000" dirty="0">
              <a:latin typeface="Arial Narrow" pitchFamily="34" charset="0"/>
            </a:endParaRPr>
          </a:p>
        </p:txBody>
      </p:sp>
    </p:spTree>
    <p:extLst>
      <p:ext uri="{BB962C8B-B14F-4D97-AF65-F5344CB8AC3E}">
        <p14:creationId xmlns="" xmlns:p14="http://schemas.microsoft.com/office/powerpoint/2010/main" val="2029238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1186" name="Text Box 2"/>
          <p:cNvSpPr txBox="1">
            <a:spLocks noChangeArrowheads="1"/>
          </p:cNvSpPr>
          <p:nvPr/>
        </p:nvSpPr>
        <p:spPr bwMode="auto">
          <a:xfrm>
            <a:off x="1" y="134587"/>
            <a:ext cx="9527886" cy="952500"/>
          </a:xfrm>
          <a:prstGeom prst="rect">
            <a:avLst/>
          </a:prstGeom>
          <a:noFill/>
          <a:ln w="9525" algn="ctr">
            <a:noFill/>
            <a:miter lim="800000"/>
            <a:headEnd/>
            <a:tailEnd/>
          </a:ln>
          <a:effectLst/>
        </p:spPr>
        <p:txBody>
          <a:bodyPr lIns="93503" tIns="46752" rIns="93503" bIns="46752"/>
          <a:lstStyle/>
          <a:p>
            <a:pPr marL="342900" indent="-342900" algn="ctr" defTabSz="820583">
              <a:defRPr/>
            </a:pPr>
            <a:r>
              <a:rPr lang="en-US" sz="2400" dirty="0">
                <a:solidFill>
                  <a:srgbClr val="106636"/>
                </a:solidFill>
                <a:ea typeface="+mj-ea"/>
                <a:cs typeface="Arial" charset="0"/>
              </a:rPr>
              <a:t>Luminous Efficacy for Lighting Technologies</a:t>
            </a:r>
          </a:p>
        </p:txBody>
      </p:sp>
      <p:grpSp>
        <p:nvGrpSpPr>
          <p:cNvPr id="2" name="Group 3"/>
          <p:cNvGrpSpPr>
            <a:grpSpLocks/>
          </p:cNvGrpSpPr>
          <p:nvPr/>
        </p:nvGrpSpPr>
        <p:grpSpPr bwMode="auto">
          <a:xfrm>
            <a:off x="72159" y="893671"/>
            <a:ext cx="9028548" cy="5964340"/>
            <a:chOff x="50" y="737"/>
            <a:chExt cx="6256" cy="3892"/>
          </a:xfrm>
        </p:grpSpPr>
        <p:pic>
          <p:nvPicPr>
            <p:cNvPr id="861188" name="Picture 4"/>
            <p:cNvPicPr>
              <a:picLocks noChangeAspect="1" noChangeArrowheads="1"/>
            </p:cNvPicPr>
            <p:nvPr/>
          </p:nvPicPr>
          <p:blipFill>
            <a:blip r:embed="rId3" cstate="print"/>
            <a:srcRect/>
            <a:stretch>
              <a:fillRect/>
            </a:stretch>
          </p:blipFill>
          <p:spPr bwMode="auto">
            <a:xfrm>
              <a:off x="50" y="807"/>
              <a:ext cx="6256" cy="3822"/>
            </a:xfrm>
            <a:prstGeom prst="rect">
              <a:avLst/>
            </a:prstGeom>
            <a:noFill/>
            <a:ln w="9525" algn="ctr">
              <a:noFill/>
              <a:miter lim="800000"/>
              <a:headEnd/>
              <a:tailEnd/>
            </a:ln>
            <a:effectLst/>
          </p:spPr>
        </p:pic>
        <p:sp>
          <p:nvSpPr>
            <p:cNvPr id="861189" name="Text Box 5"/>
            <p:cNvSpPr txBox="1">
              <a:spLocks noChangeArrowheads="1"/>
            </p:cNvSpPr>
            <p:nvPr/>
          </p:nvSpPr>
          <p:spPr bwMode="auto">
            <a:xfrm>
              <a:off x="529" y="737"/>
              <a:ext cx="192" cy="195"/>
            </a:xfrm>
            <a:prstGeom prst="rect">
              <a:avLst/>
            </a:prstGeom>
            <a:noFill/>
            <a:ln w="9525" algn="ctr">
              <a:noFill/>
              <a:miter lim="800000"/>
              <a:headEnd/>
              <a:tailEnd/>
            </a:ln>
            <a:effectLst/>
          </p:spPr>
          <p:txBody>
            <a:bodyPr wrap="none">
              <a:spAutoFit/>
            </a:bodyPr>
            <a:lstStyle/>
            <a:p>
              <a:pPr defTabSz="914608"/>
              <a:r>
                <a:rPr lang="en-US" sz="1300" b="1" dirty="0">
                  <a:latin typeface="Arial" pitchFamily="34" charset="0"/>
                </a:rPr>
                <a:t>3</a:t>
              </a:r>
            </a:p>
          </p:txBody>
        </p:sp>
      </p:grpSp>
      <p:sp>
        <p:nvSpPr>
          <p:cNvPr id="861190" name="Text Box 6"/>
          <p:cNvSpPr txBox="1">
            <a:spLocks noChangeArrowheads="1"/>
          </p:cNvSpPr>
          <p:nvPr/>
        </p:nvSpPr>
        <p:spPr bwMode="auto">
          <a:xfrm>
            <a:off x="241012" y="6333992"/>
            <a:ext cx="4085328" cy="421414"/>
          </a:xfrm>
          <a:prstGeom prst="rect">
            <a:avLst/>
          </a:prstGeom>
          <a:noFill/>
          <a:ln w="9525" algn="ctr">
            <a:noFill/>
            <a:miter lim="800000"/>
            <a:headEnd/>
            <a:tailEnd/>
          </a:ln>
          <a:effectLst/>
        </p:spPr>
        <p:txBody>
          <a:bodyPr wrap="square" lIns="82058" tIns="41029" rIns="82058" bIns="41029">
            <a:spAutoFit/>
          </a:bodyPr>
          <a:lstStyle/>
          <a:p>
            <a:pPr defTabSz="914608"/>
            <a:r>
              <a:rPr lang="en-US" sz="1100" b="1" dirty="0">
                <a:latin typeface="Times New Roman" pitchFamily="18" charset="0"/>
              </a:rPr>
              <a:t>Jeff Y. </a:t>
            </a:r>
            <a:r>
              <a:rPr lang="en-US" sz="1100" b="1" dirty="0" err="1">
                <a:latin typeface="Times New Roman" pitchFamily="18" charset="0"/>
              </a:rPr>
              <a:t>Tsao</a:t>
            </a:r>
            <a:r>
              <a:rPr lang="en-US" sz="1100" b="1" dirty="0">
                <a:latin typeface="Times New Roman" pitchFamily="18" charset="0"/>
              </a:rPr>
              <a:t>, “Solid-State Lighting: Lamps, Chips and Materials for Tomorrow,” IEEE Circuits &amp; Devices 20(3), 28-37 (2004).</a:t>
            </a:r>
          </a:p>
        </p:txBody>
      </p:sp>
      <p:pic>
        <p:nvPicPr>
          <p:cNvPr id="861192" name="Picture 8" descr="Image:Incandescent Light Bulb.png">
            <a:hlinkClick r:id="rId4"/>
          </p:cNvPr>
          <p:cNvPicPr>
            <a:picLocks noChangeAspect="1" noChangeArrowheads="1"/>
          </p:cNvPicPr>
          <p:nvPr/>
        </p:nvPicPr>
        <p:blipFill>
          <a:blip r:embed="rId5" cstate="print"/>
          <a:srcRect/>
          <a:stretch>
            <a:fillRect/>
          </a:stretch>
        </p:blipFill>
        <p:spPr bwMode="auto">
          <a:xfrm>
            <a:off x="1291648" y="2871508"/>
            <a:ext cx="812511" cy="1309688"/>
          </a:xfrm>
          <a:prstGeom prst="rect">
            <a:avLst/>
          </a:prstGeom>
          <a:noFill/>
        </p:spPr>
      </p:pic>
      <p:pic>
        <p:nvPicPr>
          <p:cNvPr id="861204" name="Picture 20" descr="LEDs"/>
          <p:cNvPicPr>
            <a:picLocks noChangeAspect="1" noChangeArrowheads="1"/>
          </p:cNvPicPr>
          <p:nvPr/>
        </p:nvPicPr>
        <p:blipFill>
          <a:blip r:embed="rId6" cstate="print"/>
          <a:srcRect/>
          <a:stretch>
            <a:fillRect/>
          </a:stretch>
        </p:blipFill>
        <p:spPr bwMode="auto">
          <a:xfrm>
            <a:off x="6602558" y="3613897"/>
            <a:ext cx="1636568" cy="1058956"/>
          </a:xfrm>
          <a:prstGeom prst="rect">
            <a:avLst/>
          </a:prstGeom>
          <a:noFill/>
          <a:ln w="9525">
            <a:solidFill>
              <a:schemeClr val="tx1"/>
            </a:solidFill>
            <a:miter lim="800000"/>
            <a:headEnd/>
            <a:tailEnd/>
          </a:ln>
        </p:spPr>
      </p:pic>
      <p:pic>
        <p:nvPicPr>
          <p:cNvPr id="861206" name="Picture 22" descr="ipngroup"/>
          <p:cNvPicPr>
            <a:picLocks noChangeAspect="1" noChangeArrowheads="1"/>
          </p:cNvPicPr>
          <p:nvPr/>
        </p:nvPicPr>
        <p:blipFill>
          <a:blip r:embed="rId7" cstate="print"/>
          <a:srcRect/>
          <a:stretch>
            <a:fillRect/>
          </a:stretch>
        </p:blipFill>
        <p:spPr bwMode="auto">
          <a:xfrm>
            <a:off x="6866659" y="4399710"/>
            <a:ext cx="1548535" cy="924485"/>
          </a:xfrm>
          <a:prstGeom prst="rect">
            <a:avLst/>
          </a:prstGeom>
          <a:noFill/>
          <a:ln w="9525">
            <a:solidFill>
              <a:schemeClr val="tx1"/>
            </a:solidFill>
            <a:miter lim="800000"/>
            <a:headEnd/>
            <a:tailEnd/>
          </a:ln>
        </p:spPr>
      </p:pic>
      <p:pic>
        <p:nvPicPr>
          <p:cNvPr id="861208" name="Picture 24" descr="img59484336f8e634293"/>
          <p:cNvPicPr>
            <a:picLocks noChangeAspect="1" noChangeArrowheads="1"/>
          </p:cNvPicPr>
          <p:nvPr/>
        </p:nvPicPr>
        <p:blipFill>
          <a:blip r:embed="rId8" cstate="print"/>
          <a:srcRect/>
          <a:stretch>
            <a:fillRect/>
          </a:stretch>
        </p:blipFill>
        <p:spPr bwMode="auto">
          <a:xfrm>
            <a:off x="2182091" y="1718703"/>
            <a:ext cx="1320512" cy="735386"/>
          </a:xfrm>
          <a:prstGeom prst="rect">
            <a:avLst/>
          </a:prstGeom>
          <a:noFill/>
          <a:ln w="9525">
            <a:solidFill>
              <a:schemeClr val="tx1"/>
            </a:solidFill>
            <a:miter lim="800000"/>
            <a:headEnd/>
            <a:tailEnd/>
          </a:ln>
        </p:spPr>
      </p:pic>
      <p:pic>
        <p:nvPicPr>
          <p:cNvPr id="861200" name="Picture 16" descr="247975_300"/>
          <p:cNvPicPr>
            <a:picLocks noChangeAspect="1" noChangeArrowheads="1"/>
          </p:cNvPicPr>
          <p:nvPr/>
        </p:nvPicPr>
        <p:blipFill>
          <a:blip r:embed="rId9" cstate="print"/>
          <a:srcRect l="26666" t="7031" r="25667" b="6311"/>
          <a:stretch>
            <a:fillRect/>
          </a:stretch>
        </p:blipFill>
        <p:spPr bwMode="auto">
          <a:xfrm>
            <a:off x="3257262" y="1536607"/>
            <a:ext cx="617682" cy="1093974"/>
          </a:xfrm>
          <a:prstGeom prst="rect">
            <a:avLst/>
          </a:prstGeom>
          <a:noFill/>
          <a:ln w="9525">
            <a:solidFill>
              <a:schemeClr val="tx1"/>
            </a:solidFill>
            <a:miter lim="800000"/>
            <a:headEnd/>
            <a:tailEnd/>
          </a:ln>
        </p:spPr>
      </p:pic>
      <p:pic>
        <p:nvPicPr>
          <p:cNvPr id="861210" name="Picture 26" descr="05_04_51---Candle_web"/>
          <p:cNvPicPr>
            <a:picLocks noChangeAspect="1" noChangeArrowheads="1"/>
          </p:cNvPicPr>
          <p:nvPr/>
        </p:nvPicPr>
        <p:blipFill>
          <a:blip r:embed="rId10" cstate="print"/>
          <a:srcRect b="7167"/>
          <a:stretch>
            <a:fillRect/>
          </a:stretch>
        </p:blipFill>
        <p:spPr bwMode="auto">
          <a:xfrm>
            <a:off x="1384012" y="4758299"/>
            <a:ext cx="808182" cy="1093974"/>
          </a:xfrm>
          <a:prstGeom prst="rect">
            <a:avLst/>
          </a:prstGeom>
          <a:noFill/>
        </p:spPr>
      </p:pic>
      <p:pic>
        <p:nvPicPr>
          <p:cNvPr id="861220" name="Picture 36" descr="CFL%20-%20Energy%20Star"/>
          <p:cNvPicPr>
            <a:picLocks noChangeAspect="1" noChangeArrowheads="1"/>
          </p:cNvPicPr>
          <p:nvPr/>
        </p:nvPicPr>
        <p:blipFill>
          <a:blip r:embed="rId11" cstate="print"/>
          <a:srcRect/>
          <a:stretch>
            <a:fillRect/>
          </a:stretch>
        </p:blipFill>
        <p:spPr bwMode="auto">
          <a:xfrm>
            <a:off x="3847523" y="1538007"/>
            <a:ext cx="538307" cy="1092574"/>
          </a:xfrm>
          <a:prstGeom prst="rect">
            <a:avLst/>
          </a:prstGeom>
          <a:noFill/>
          <a:ln w="9525">
            <a:solidFill>
              <a:schemeClr val="tx1"/>
            </a:solidFill>
            <a:miter lim="800000"/>
            <a:headEnd/>
            <a:tailEnd/>
          </a:ln>
        </p:spPr>
      </p:pic>
      <p:sp>
        <p:nvSpPr>
          <p:cNvPr id="18" name="Slide Number Placeholder 17"/>
          <p:cNvSpPr>
            <a:spLocks noGrp="1"/>
          </p:cNvSpPr>
          <p:nvPr>
            <p:ph type="sldNum" sz="quarter" idx="11"/>
          </p:nvPr>
        </p:nvSpPr>
        <p:spPr/>
        <p:txBody>
          <a:bodyPr/>
          <a:lstStyle/>
          <a:p>
            <a:pPr>
              <a:defRPr/>
            </a:pPr>
            <a:fld id="{6EEA275D-5A49-48A8-817D-44C3EA0A3A2F}" type="slidenum">
              <a:rPr lang="en-US" smtClean="0"/>
              <a:pPr>
                <a:defRPr/>
              </a:pPr>
              <a:t>31</a:t>
            </a:fld>
            <a:endParaRPr lang="en-US" dirty="0"/>
          </a:p>
        </p:txBody>
      </p:sp>
      <p:sp>
        <p:nvSpPr>
          <p:cNvPr id="19" name="Footer Placeholder 18"/>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11076584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1827" name="Text Box 3"/>
          <p:cNvSpPr txBox="1">
            <a:spLocks noChangeArrowheads="1"/>
          </p:cNvSpPr>
          <p:nvPr/>
        </p:nvSpPr>
        <p:spPr bwMode="auto">
          <a:xfrm>
            <a:off x="246785" y="2271993"/>
            <a:ext cx="8643215"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needs in the 21st century</a:t>
            </a:r>
          </a:p>
        </p:txBody>
      </p:sp>
      <p:sp>
        <p:nvSpPr>
          <p:cNvPr id="461838" name="AutoShape 14"/>
          <p:cNvSpPr>
            <a:spLocks noChangeArrowheads="1"/>
          </p:cNvSpPr>
          <p:nvPr/>
        </p:nvSpPr>
        <p:spPr bwMode="auto">
          <a:xfrm>
            <a:off x="5325341" y="4416518"/>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40" name="Text Box 16"/>
          <p:cNvSpPr txBox="1">
            <a:spLocks noChangeArrowheads="1"/>
          </p:cNvSpPr>
          <p:nvPr/>
        </p:nvSpPr>
        <p:spPr bwMode="auto">
          <a:xfrm>
            <a:off x="7280853" y="4123419"/>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grpSp>
        <p:nvGrpSpPr>
          <p:cNvPr id="2" name="Group 17"/>
          <p:cNvGrpSpPr>
            <a:grpSpLocks/>
          </p:cNvGrpSpPr>
          <p:nvPr/>
        </p:nvGrpSpPr>
        <p:grpSpPr bwMode="auto">
          <a:xfrm>
            <a:off x="2547216" y="3342155"/>
            <a:ext cx="2463511" cy="2384051"/>
            <a:chOff x="2525" y="2755"/>
            <a:chExt cx="1286" cy="1282"/>
          </a:xfrm>
        </p:grpSpPr>
        <p:grpSp>
          <p:nvGrpSpPr>
            <p:cNvPr id="3" name="Group 18"/>
            <p:cNvGrpSpPr>
              <a:grpSpLocks/>
            </p:cNvGrpSpPr>
            <p:nvPr/>
          </p:nvGrpSpPr>
          <p:grpSpPr bwMode="auto">
            <a:xfrm>
              <a:off x="2525" y="2755"/>
              <a:ext cx="1286" cy="1282"/>
              <a:chOff x="1979" y="2251"/>
              <a:chExt cx="2322" cy="2314"/>
            </a:xfrm>
          </p:grpSpPr>
          <p:sp>
            <p:nvSpPr>
              <p:cNvPr id="461843" name="Freeform 19"/>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61844" name="Freeform 20"/>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C0C0C0"/>
              </a:solidFill>
              <a:ln w="9525">
                <a:solidFill>
                  <a:srgbClr val="000000"/>
                </a:solidFill>
                <a:prstDash val="solid"/>
                <a:round/>
                <a:headEnd/>
                <a:tailEnd/>
              </a:ln>
            </p:spPr>
            <p:txBody>
              <a:bodyPr/>
              <a:lstStyle/>
              <a:p>
                <a:endParaRPr lang="en-US"/>
              </a:p>
            </p:txBody>
          </p:sp>
          <p:sp>
            <p:nvSpPr>
              <p:cNvPr id="461845" name="Freeform 21"/>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C0C0C0"/>
              </a:solidFill>
              <a:ln w="9525">
                <a:solidFill>
                  <a:srgbClr val="000000"/>
                </a:solidFill>
                <a:prstDash val="solid"/>
                <a:round/>
                <a:headEnd/>
                <a:tailEnd/>
              </a:ln>
            </p:spPr>
            <p:txBody>
              <a:bodyPr/>
              <a:lstStyle/>
              <a:p>
                <a:endParaRPr lang="en-US"/>
              </a:p>
            </p:txBody>
          </p:sp>
          <p:sp>
            <p:nvSpPr>
              <p:cNvPr id="461846" name="Freeform 22"/>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C0C0C0"/>
              </a:solidFill>
              <a:ln w="9525">
                <a:solidFill>
                  <a:srgbClr val="000000"/>
                </a:solidFill>
                <a:prstDash val="solid"/>
                <a:round/>
                <a:headEnd/>
                <a:tailEnd/>
              </a:ln>
            </p:spPr>
            <p:txBody>
              <a:bodyPr/>
              <a:lstStyle/>
              <a:p>
                <a:endParaRPr lang="en-US"/>
              </a:p>
            </p:txBody>
          </p:sp>
          <p:sp>
            <p:nvSpPr>
              <p:cNvPr id="461847" name="Freeform 23"/>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C0C0C0"/>
              </a:solidFill>
              <a:ln w="9525">
                <a:solidFill>
                  <a:srgbClr val="000000"/>
                </a:solidFill>
                <a:prstDash val="solid"/>
                <a:round/>
                <a:headEnd/>
                <a:tailEnd/>
              </a:ln>
            </p:spPr>
            <p:txBody>
              <a:bodyPr/>
              <a:lstStyle/>
              <a:p>
                <a:endParaRPr lang="en-US"/>
              </a:p>
            </p:txBody>
          </p:sp>
        </p:grpSp>
        <p:sp>
          <p:nvSpPr>
            <p:cNvPr id="461848" name="Text Box 24"/>
            <p:cNvSpPr txBox="1">
              <a:spLocks noChangeArrowheads="1"/>
            </p:cNvSpPr>
            <p:nvPr/>
          </p:nvSpPr>
          <p:spPr bwMode="auto">
            <a:xfrm>
              <a:off x="2788" y="3295"/>
              <a:ext cx="776" cy="195"/>
            </a:xfrm>
            <a:prstGeom prst="rect">
              <a:avLst/>
            </a:prstGeom>
            <a:solidFill>
              <a:srgbClr val="C0C0C0"/>
            </a:solidFill>
            <a:ln w="19050" algn="ctr">
              <a:noFill/>
              <a:miter lim="800000"/>
              <a:headEnd/>
              <a:tailEnd/>
            </a:ln>
            <a:effectLst/>
          </p:spPr>
          <p:txBody>
            <a:bodyPr wrap="none">
              <a:spAutoFit/>
            </a:bodyPr>
            <a:lstStyle/>
            <a:p>
              <a:pPr defTabSz="914608"/>
              <a:r>
                <a:rPr lang="en-US" sz="2200" b="1" i="1" dirty="0">
                  <a:solidFill>
                    <a:schemeClr val="tx1"/>
                  </a:solidFill>
                  <a:effectLst>
                    <a:outerShdw blurRad="38100" dist="38100" dir="2700000" algn="tl">
                      <a:srgbClr val="FFFFFF"/>
                    </a:outerShdw>
                  </a:effectLst>
                </a:rPr>
                <a:t>~100 Quads</a:t>
              </a:r>
            </a:p>
          </p:txBody>
        </p:sp>
      </p:grpSp>
      <p:sp>
        <p:nvSpPr>
          <p:cNvPr id="461858" name="AutoShape 34"/>
          <p:cNvSpPr>
            <a:spLocks noChangeArrowheads="1"/>
          </p:cNvSpPr>
          <p:nvPr/>
        </p:nvSpPr>
        <p:spPr bwMode="auto">
          <a:xfrm>
            <a:off x="5325341" y="6043865"/>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59" name="Text Box 35"/>
          <p:cNvSpPr txBox="1">
            <a:spLocks noChangeArrowheads="1"/>
          </p:cNvSpPr>
          <p:nvPr/>
        </p:nvSpPr>
        <p:spPr bwMode="auto">
          <a:xfrm>
            <a:off x="7280853" y="5750766"/>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sp>
        <p:nvSpPr>
          <p:cNvPr id="461860" name="Text Box 36"/>
          <p:cNvSpPr txBox="1">
            <a:spLocks noChangeArrowheads="1"/>
          </p:cNvSpPr>
          <p:nvPr/>
        </p:nvSpPr>
        <p:spPr bwMode="auto">
          <a:xfrm>
            <a:off x="3050310" y="5966209"/>
            <a:ext cx="1682159" cy="390636"/>
          </a:xfrm>
          <a:prstGeom prst="rect">
            <a:avLst/>
          </a:prstGeom>
          <a:noFill/>
          <a:ln w="19050" algn="ctr">
            <a:noFill/>
            <a:miter lim="800000"/>
            <a:headEnd/>
            <a:tailEnd/>
          </a:ln>
          <a:effectLst/>
        </p:spPr>
        <p:txBody>
          <a:bodyPr wrap="none" lIns="82058" tIns="41029" rIns="82058" bIns="41029">
            <a:spAutoFit/>
          </a:bodyPr>
          <a:lstStyle/>
          <a:p>
            <a:pPr defTabSz="914608"/>
            <a:r>
              <a:rPr lang="en-US" sz="2000" b="1" i="1" dirty="0" smtClean="0">
                <a:solidFill>
                  <a:schemeClr val="tx1"/>
                </a:solidFill>
                <a:effectLst>
                  <a:outerShdw blurRad="38100" dist="38100" dir="2700000" algn="tl">
                    <a:srgbClr val="C0C0C0"/>
                  </a:outerShdw>
                </a:effectLst>
              </a:rPr>
              <a:t>~500  </a:t>
            </a:r>
            <a:r>
              <a:rPr lang="en-US" sz="2000" b="1" i="1" dirty="0">
                <a:solidFill>
                  <a:schemeClr val="tx1"/>
                </a:solidFill>
                <a:effectLst>
                  <a:outerShdw blurRad="38100" dist="38100" dir="2700000" algn="tl">
                    <a:srgbClr val="C0C0C0"/>
                  </a:outerShdw>
                </a:effectLst>
              </a:rPr>
              <a:t>Quads</a:t>
            </a:r>
          </a:p>
        </p:txBody>
      </p:sp>
      <p:sp>
        <p:nvSpPr>
          <p:cNvPr id="461861" name="Text Box 37"/>
          <p:cNvSpPr txBox="1">
            <a:spLocks noChangeArrowheads="1"/>
          </p:cNvSpPr>
          <p:nvPr/>
        </p:nvSpPr>
        <p:spPr bwMode="auto">
          <a:xfrm>
            <a:off x="689264" y="4308085"/>
            <a:ext cx="763639"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U.S.</a:t>
            </a:r>
          </a:p>
        </p:txBody>
      </p:sp>
      <p:sp>
        <p:nvSpPr>
          <p:cNvPr id="461862" name="Text Box 38"/>
          <p:cNvSpPr txBox="1">
            <a:spLocks noChangeArrowheads="1"/>
          </p:cNvSpPr>
          <p:nvPr/>
        </p:nvSpPr>
        <p:spPr bwMode="auto">
          <a:xfrm>
            <a:off x="661844" y="5935432"/>
            <a:ext cx="1030571"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World</a:t>
            </a:r>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32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8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18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8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18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18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18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8" grpId="0" animBg="1"/>
      <p:bldP spid="461840" grpId="0"/>
      <p:bldP spid="461858" grpId="0" animBg="1"/>
      <p:bldP spid="461859" grpId="0"/>
      <p:bldP spid="461860" grpId="0"/>
      <p:bldP spid="461861" grpId="0"/>
      <p:bldP spid="461862"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43753" y="1644719"/>
            <a:ext cx="4128247" cy="359858"/>
          </a:xfrm>
          <a:prstGeom prst="rect">
            <a:avLst/>
          </a:prstGeom>
          <a:noFill/>
          <a:ln w="9525">
            <a:noFill/>
            <a:miter lim="800000"/>
            <a:headEnd/>
            <a:tailEnd/>
          </a:ln>
          <a:effectLst/>
        </p:spPr>
        <p:txBody>
          <a:bodyPr wrap="square" lIns="82058" tIns="41029" rIns="82058" bIns="41029">
            <a:spAutoFit/>
          </a:bodyPr>
          <a:lstStyle/>
          <a:p>
            <a:pPr defTabSz="914608"/>
            <a:r>
              <a:rPr lang="en-US" b="1" dirty="0">
                <a:solidFill>
                  <a:srgbClr val="333399"/>
                </a:solidFill>
              </a:rPr>
              <a:t>World </a:t>
            </a:r>
            <a:r>
              <a:rPr lang="en-US" b="1" dirty="0" smtClean="0">
                <a:solidFill>
                  <a:srgbClr val="333399"/>
                </a:solidFill>
              </a:rPr>
              <a:t>energy consumption </a:t>
            </a:r>
            <a:r>
              <a:rPr lang="en-US" b="1" dirty="0">
                <a:solidFill>
                  <a:srgbClr val="333399"/>
                </a:solidFill>
              </a:rPr>
              <a:t>(Quads)</a:t>
            </a:r>
          </a:p>
        </p:txBody>
      </p:sp>
      <p:sp>
        <p:nvSpPr>
          <p:cNvPr id="4" name="Text Box 5"/>
          <p:cNvSpPr txBox="1">
            <a:spLocks noChangeArrowheads="1"/>
          </p:cNvSpPr>
          <p:nvPr/>
        </p:nvSpPr>
        <p:spPr bwMode="auto">
          <a:xfrm>
            <a:off x="5856433" y="1223992"/>
            <a:ext cx="3123794" cy="636857"/>
          </a:xfrm>
          <a:prstGeom prst="rect">
            <a:avLst/>
          </a:prstGeom>
          <a:solidFill>
            <a:srgbClr val="CCECFF"/>
          </a:solidFill>
          <a:ln w="19050" algn="ctr">
            <a:solidFill>
              <a:schemeClr val="tx1"/>
            </a:solidFill>
            <a:miter lim="800000"/>
            <a:headEnd/>
            <a:tailEnd/>
          </a:ln>
          <a:effectLst/>
        </p:spPr>
        <p:txBody>
          <a:bodyPr wrap="square" lIns="82058" tIns="41029" rIns="82058" bIns="41029">
            <a:spAutoFit/>
          </a:bodyPr>
          <a:lstStyle/>
          <a:p>
            <a:pPr defTabSz="914608"/>
            <a:r>
              <a:rPr lang="en-US" altLang="zh-CN" sz="1200" dirty="0">
                <a:latin typeface="Comic Sans MS" pitchFamily="66" charset="0"/>
                <a:ea typeface="SimSun" pitchFamily="2" charset="-122"/>
              </a:rPr>
              <a:t>Projections to </a:t>
            </a:r>
            <a:r>
              <a:rPr lang="en-US" altLang="zh-CN" sz="1200" dirty="0" smtClean="0">
                <a:latin typeface="Comic Sans MS" pitchFamily="66" charset="0"/>
                <a:ea typeface="SimSun" pitchFamily="2" charset="-122"/>
              </a:rPr>
              <a:t>2035 are </a:t>
            </a:r>
            <a:r>
              <a:rPr lang="en-US" altLang="zh-CN" sz="1200" dirty="0">
                <a:latin typeface="Comic Sans MS" pitchFamily="66" charset="0"/>
                <a:ea typeface="SimSun" pitchFamily="2" charset="-122"/>
              </a:rPr>
              <a:t>from the Energy Information Administration, International Energy Outlook, </a:t>
            </a:r>
            <a:r>
              <a:rPr lang="en-US" altLang="zh-CN" sz="1200" dirty="0" smtClean="0">
                <a:latin typeface="Comic Sans MS" pitchFamily="66" charset="0"/>
                <a:ea typeface="SimSun" pitchFamily="2" charset="-122"/>
              </a:rPr>
              <a:t>2010.</a:t>
            </a:r>
            <a:endParaRPr lang="en-US" altLang="zh-CN" sz="1200" dirty="0">
              <a:latin typeface="Comic Sans MS" pitchFamily="66" charset="0"/>
              <a:ea typeface="SimSun" pitchFamily="2" charset="-122"/>
            </a:endParaRPr>
          </a:p>
        </p:txBody>
      </p:sp>
      <p:grpSp>
        <p:nvGrpSpPr>
          <p:cNvPr id="2" name="Group 8"/>
          <p:cNvGrpSpPr>
            <a:grpSpLocks/>
          </p:cNvGrpSpPr>
          <p:nvPr/>
        </p:nvGrpSpPr>
        <p:grpSpPr bwMode="auto">
          <a:xfrm>
            <a:off x="4632613" y="1055289"/>
            <a:ext cx="4348306" cy="4342284"/>
            <a:chOff x="3210" y="680"/>
            <a:chExt cx="3013" cy="3100"/>
          </a:xfrm>
        </p:grpSpPr>
        <p:sp>
          <p:nvSpPr>
            <p:cNvPr id="8" name="Line 9"/>
            <p:cNvSpPr>
              <a:spLocks noChangeShapeType="1"/>
            </p:cNvSpPr>
            <p:nvPr/>
          </p:nvSpPr>
          <p:spPr bwMode="auto">
            <a:xfrm>
              <a:off x="3421" y="3536"/>
              <a:ext cx="0" cy="39"/>
            </a:xfrm>
            <a:prstGeom prst="line">
              <a:avLst/>
            </a:prstGeom>
            <a:noFill/>
            <a:ln w="12700">
              <a:solidFill>
                <a:schemeClr val="tx1"/>
              </a:solidFill>
              <a:round/>
              <a:headEnd/>
              <a:tailEnd/>
            </a:ln>
            <a:effectLst/>
          </p:spPr>
          <p:txBody>
            <a:bodyPr/>
            <a:lstStyle/>
            <a:p>
              <a:endParaRPr lang="en-US"/>
            </a:p>
          </p:txBody>
        </p:sp>
        <p:sp>
          <p:nvSpPr>
            <p:cNvPr id="9" name="Line 10"/>
            <p:cNvSpPr>
              <a:spLocks noChangeShapeType="1"/>
            </p:cNvSpPr>
            <p:nvPr/>
          </p:nvSpPr>
          <p:spPr bwMode="auto">
            <a:xfrm>
              <a:off x="3625" y="3536"/>
              <a:ext cx="0" cy="39"/>
            </a:xfrm>
            <a:prstGeom prst="line">
              <a:avLst/>
            </a:prstGeom>
            <a:noFill/>
            <a:ln w="12700">
              <a:solidFill>
                <a:schemeClr val="tx1"/>
              </a:solidFill>
              <a:round/>
              <a:headEnd/>
              <a:tailEnd/>
            </a:ln>
            <a:effectLst/>
          </p:spPr>
          <p:txBody>
            <a:bodyPr/>
            <a:lstStyle/>
            <a:p>
              <a:endParaRPr lang="en-US"/>
            </a:p>
          </p:txBody>
        </p:sp>
        <p:grpSp>
          <p:nvGrpSpPr>
            <p:cNvPr id="5" name="Group 11"/>
            <p:cNvGrpSpPr>
              <a:grpSpLocks/>
            </p:cNvGrpSpPr>
            <p:nvPr/>
          </p:nvGrpSpPr>
          <p:grpSpPr bwMode="auto">
            <a:xfrm>
              <a:off x="3210" y="680"/>
              <a:ext cx="3013" cy="3100"/>
              <a:chOff x="3210" y="680"/>
              <a:chExt cx="3013" cy="3100"/>
            </a:xfrm>
          </p:grpSpPr>
          <p:grpSp>
            <p:nvGrpSpPr>
              <p:cNvPr id="6" name="Group 12"/>
              <p:cNvGrpSpPr>
                <a:grpSpLocks/>
              </p:cNvGrpSpPr>
              <p:nvPr/>
            </p:nvGrpSpPr>
            <p:grpSpPr bwMode="auto">
              <a:xfrm>
                <a:off x="3210" y="680"/>
                <a:ext cx="621" cy="3100"/>
                <a:chOff x="3210" y="764"/>
                <a:chExt cx="621" cy="3100"/>
              </a:xfrm>
            </p:grpSpPr>
            <p:sp>
              <p:nvSpPr>
                <p:cNvPr id="13" name="Rectangle 13"/>
                <p:cNvSpPr>
                  <a:spLocks noChangeArrowheads="1"/>
                </p:cNvSpPr>
                <p:nvPr/>
              </p:nvSpPr>
              <p:spPr bwMode="auto">
                <a:xfrm>
                  <a:off x="3344" y="1903"/>
                  <a:ext cx="155" cy="1716"/>
                </a:xfrm>
                <a:prstGeom prst="rect">
                  <a:avLst/>
                </a:prstGeom>
                <a:solidFill>
                  <a:srgbClr val="FF4747"/>
                </a:solidFill>
                <a:ln w="9525">
                  <a:solidFill>
                    <a:schemeClr val="tx1"/>
                  </a:solidFill>
                  <a:miter lim="800000"/>
                  <a:headEnd/>
                  <a:tailEnd/>
                </a:ln>
                <a:effectLst/>
              </p:spPr>
              <p:txBody>
                <a:bodyPr wrap="none" anchor="ctr"/>
                <a:lstStyle/>
                <a:p>
                  <a:pPr defTabSz="914608"/>
                  <a:endParaRPr lang="en-US" b="1" dirty="0">
                    <a:latin typeface="TimesNewRomanPSMT" charset="0"/>
                  </a:endParaRPr>
                </a:p>
              </p:txBody>
            </p:sp>
            <p:sp>
              <p:nvSpPr>
                <p:cNvPr id="14" name="Rectangle 14"/>
                <p:cNvSpPr>
                  <a:spLocks noChangeArrowheads="1"/>
                </p:cNvSpPr>
                <p:nvPr/>
              </p:nvSpPr>
              <p:spPr bwMode="auto">
                <a:xfrm>
                  <a:off x="3549" y="947"/>
                  <a:ext cx="155" cy="2672"/>
                </a:xfrm>
                <a:prstGeom prst="rect">
                  <a:avLst/>
                </a:prstGeom>
                <a:solidFill>
                  <a:srgbClr val="FF4747"/>
                </a:solidFill>
                <a:ln w="9525">
                  <a:solidFill>
                    <a:schemeClr val="tx1"/>
                  </a:solidFill>
                  <a:miter lim="800000"/>
                  <a:headEnd/>
                  <a:tailEnd/>
                </a:ln>
                <a:effectLst/>
              </p:spPr>
              <p:txBody>
                <a:bodyPr wrap="none" anchor="ctr"/>
                <a:lstStyle/>
                <a:p>
                  <a:pPr defTabSz="914608"/>
                  <a:endParaRPr lang="en-US" b="1" dirty="0">
                    <a:latin typeface="TimesNewRomanPSMT" charset="0"/>
                  </a:endParaRPr>
                </a:p>
              </p:txBody>
            </p:sp>
            <p:sp>
              <p:nvSpPr>
                <p:cNvPr id="15" name="Text Box 15"/>
                <p:cNvSpPr txBox="1">
                  <a:spLocks noChangeArrowheads="1"/>
                </p:cNvSpPr>
                <p:nvPr/>
              </p:nvSpPr>
              <p:spPr bwMode="auto">
                <a:xfrm>
                  <a:off x="3255" y="1734"/>
                  <a:ext cx="321" cy="209"/>
                </a:xfrm>
                <a:prstGeom prst="rect">
                  <a:avLst/>
                </a:prstGeom>
                <a:noFill/>
                <a:ln w="9525" algn="ctr">
                  <a:noFill/>
                  <a:miter lim="800000"/>
                  <a:headEnd/>
                  <a:tailEnd/>
                </a:ln>
                <a:effectLst/>
              </p:spPr>
              <p:txBody>
                <a:bodyPr wrap="none">
                  <a:spAutoFit/>
                </a:bodyPr>
                <a:lstStyle/>
                <a:p>
                  <a:pPr defTabSz="914608"/>
                  <a:r>
                    <a:rPr lang="en-US" sz="1300" dirty="0">
                      <a:latin typeface="TimesNewRomanPSMT" charset="0"/>
                    </a:rPr>
                    <a:t>826</a:t>
                  </a:r>
                </a:p>
              </p:txBody>
            </p:sp>
            <p:sp>
              <p:nvSpPr>
                <p:cNvPr id="16" name="Text Box 16"/>
                <p:cNvSpPr txBox="1">
                  <a:spLocks noChangeArrowheads="1"/>
                </p:cNvSpPr>
                <p:nvPr/>
              </p:nvSpPr>
              <p:spPr bwMode="auto">
                <a:xfrm>
                  <a:off x="3413" y="764"/>
                  <a:ext cx="418" cy="209"/>
                </a:xfrm>
                <a:prstGeom prst="rect">
                  <a:avLst/>
                </a:prstGeom>
                <a:noFill/>
                <a:ln w="9525" algn="ctr">
                  <a:noFill/>
                  <a:miter lim="800000"/>
                  <a:headEnd/>
                  <a:tailEnd/>
                </a:ln>
                <a:effectLst/>
              </p:spPr>
              <p:txBody>
                <a:bodyPr wrap="none">
                  <a:spAutoFit/>
                </a:bodyPr>
                <a:lstStyle/>
                <a:p>
                  <a:pPr defTabSz="914608"/>
                  <a:r>
                    <a:rPr lang="en-US" sz="1300" dirty="0">
                      <a:latin typeface="TimesNewRomanPSMT" charset="0"/>
                    </a:rPr>
                    <a:t>1,286</a:t>
                  </a:r>
                </a:p>
              </p:txBody>
            </p:sp>
            <p:sp>
              <p:nvSpPr>
                <p:cNvPr id="17" name="Text Box 17"/>
                <p:cNvSpPr txBox="1">
                  <a:spLocks noChangeArrowheads="1"/>
                </p:cNvSpPr>
                <p:nvPr/>
              </p:nvSpPr>
              <p:spPr bwMode="auto">
                <a:xfrm rot="18997085">
                  <a:off x="3210" y="3674"/>
                  <a:ext cx="346" cy="187"/>
                </a:xfrm>
                <a:prstGeom prst="rect">
                  <a:avLst/>
                </a:prstGeom>
                <a:noFill/>
                <a:ln w="9525">
                  <a:noFill/>
                  <a:miter lim="800000"/>
                  <a:headEnd/>
                  <a:tailEnd/>
                </a:ln>
                <a:effectLst/>
              </p:spPr>
              <p:txBody>
                <a:bodyPr wrap="none">
                  <a:spAutoFit/>
                </a:bodyPr>
                <a:lstStyle/>
                <a:p>
                  <a:pPr defTabSz="914608"/>
                  <a:r>
                    <a:rPr lang="en-US" sz="1050" dirty="0">
                      <a:latin typeface="TimesNewRomanPSMT" charset="0"/>
                    </a:rPr>
                    <a:t>2050</a:t>
                  </a:r>
                </a:p>
              </p:txBody>
            </p:sp>
            <p:sp>
              <p:nvSpPr>
                <p:cNvPr id="18" name="Text Box 18"/>
                <p:cNvSpPr txBox="1">
                  <a:spLocks noChangeArrowheads="1"/>
                </p:cNvSpPr>
                <p:nvPr/>
              </p:nvSpPr>
              <p:spPr bwMode="auto">
                <a:xfrm rot="18997085">
                  <a:off x="3426" y="3677"/>
                  <a:ext cx="346" cy="187"/>
                </a:xfrm>
                <a:prstGeom prst="rect">
                  <a:avLst/>
                </a:prstGeom>
                <a:noFill/>
                <a:ln w="9525">
                  <a:noFill/>
                  <a:miter lim="800000"/>
                  <a:headEnd/>
                  <a:tailEnd/>
                </a:ln>
                <a:effectLst/>
              </p:spPr>
              <p:txBody>
                <a:bodyPr wrap="none">
                  <a:spAutoFit/>
                </a:bodyPr>
                <a:lstStyle/>
                <a:p>
                  <a:pPr defTabSz="914608"/>
                  <a:r>
                    <a:rPr lang="en-US" sz="1050" dirty="0">
                      <a:latin typeface="TimesNewRomanPSMT" charset="0"/>
                    </a:rPr>
                    <a:t>2100</a:t>
                  </a:r>
                </a:p>
              </p:txBody>
            </p:sp>
          </p:grpSp>
          <p:sp>
            <p:nvSpPr>
              <p:cNvPr id="12" name="Text Box 19"/>
              <p:cNvSpPr txBox="1">
                <a:spLocks noChangeArrowheads="1"/>
              </p:cNvSpPr>
              <p:nvPr/>
            </p:nvSpPr>
            <p:spPr bwMode="auto">
              <a:xfrm>
                <a:off x="4058" y="1304"/>
                <a:ext cx="2165" cy="1912"/>
              </a:xfrm>
              <a:prstGeom prst="rect">
                <a:avLst/>
              </a:prstGeom>
              <a:solidFill>
                <a:srgbClr val="CCECFF"/>
              </a:solidFill>
              <a:ln w="19050" algn="ctr">
                <a:solidFill>
                  <a:schemeClr val="tx1"/>
                </a:solidFill>
                <a:miter lim="800000"/>
                <a:headEnd/>
                <a:tailEnd/>
              </a:ln>
              <a:effectLst/>
            </p:spPr>
            <p:txBody>
              <a:bodyPr wrap="square">
                <a:spAutoFit/>
              </a:bodyPr>
              <a:lstStyle/>
              <a:p>
                <a:pPr defTabSz="914608"/>
                <a:r>
                  <a:rPr lang="en-US" altLang="zh-CN" sz="1200" dirty="0">
                    <a:latin typeface="Comic Sans MS" pitchFamily="66" charset="0"/>
                    <a:ea typeface="SimSun" pitchFamily="2" charset="-122"/>
                  </a:rPr>
                  <a:t>Projections for 2050 and 2100 are based on a scenario from the  </a:t>
                </a:r>
                <a:r>
                  <a:rPr lang="en-US" altLang="zh-CN" sz="1200" dirty="0" err="1" smtClean="0">
                    <a:latin typeface="Comic Sans MS" pitchFamily="66" charset="0"/>
                    <a:ea typeface="SimSun" pitchFamily="2" charset="-122"/>
                  </a:rPr>
                  <a:t>Intergovern</a:t>
                </a:r>
                <a:r>
                  <a:rPr lang="en-US" altLang="zh-CN" sz="1200" dirty="0" smtClean="0">
                    <a:latin typeface="Comic Sans MS" pitchFamily="66" charset="0"/>
                    <a:ea typeface="SimSun" pitchFamily="2" charset="-122"/>
                  </a:rPr>
                  <a:t>-mental </a:t>
                </a:r>
                <a:r>
                  <a:rPr lang="en-US" altLang="zh-CN" sz="1200" dirty="0">
                    <a:latin typeface="Comic Sans MS" pitchFamily="66" charset="0"/>
                    <a:ea typeface="SimSun" pitchFamily="2" charset="-122"/>
                  </a:rPr>
                  <a:t>Panel on Climate Change (IPCC), an organization jointly established in 1988 by the World Meteorological Organization and the United Nations Environment </a:t>
                </a:r>
                <a:r>
                  <a:rPr lang="en-US" altLang="zh-CN" sz="1200" dirty="0" err="1">
                    <a:latin typeface="Comic Sans MS" pitchFamily="66" charset="0"/>
                    <a:ea typeface="SimSun" pitchFamily="2" charset="-122"/>
                  </a:rPr>
                  <a:t>Programme</a:t>
                </a:r>
                <a:r>
                  <a:rPr lang="en-US" altLang="zh-CN" sz="1200" dirty="0">
                    <a:latin typeface="Comic Sans MS" pitchFamily="66" charset="0"/>
                    <a:ea typeface="SimSun" pitchFamily="2" charset="-122"/>
                  </a:rPr>
                  <a:t>.  The IPCC provides comprehensive assessments of information relevant to human-induced climate change.  The scenario chosen is based on “moderate” assumptions (Scenario B2) for population and economic growth and hence is neither overly conservative nor overly aggressive.  </a:t>
                </a:r>
              </a:p>
            </p:txBody>
          </p:sp>
        </p:grpSp>
      </p:grpSp>
      <p:pic>
        <p:nvPicPr>
          <p:cNvPr id="7" name="Picture 20"/>
          <p:cNvPicPr>
            <a:picLocks noChangeAspect="1" noChangeArrowheads="1"/>
          </p:cNvPicPr>
          <p:nvPr/>
        </p:nvPicPr>
        <p:blipFill>
          <a:blip r:embed="rId3" cstate="print"/>
          <a:srcRect/>
          <a:stretch>
            <a:fillRect/>
          </a:stretch>
        </p:blipFill>
        <p:spPr bwMode="auto">
          <a:xfrm>
            <a:off x="1199171" y="5347868"/>
            <a:ext cx="1195787" cy="1510132"/>
          </a:xfrm>
          <a:prstGeom prst="rect">
            <a:avLst/>
          </a:prstGeom>
          <a:noFill/>
          <a:ln w="9525">
            <a:solidFill>
              <a:schemeClr val="tx1"/>
            </a:solidFill>
            <a:miter lim="800000"/>
            <a:headEnd/>
            <a:tailEnd/>
          </a:ln>
          <a:effectLst/>
        </p:spPr>
      </p:pic>
      <p:sp>
        <p:nvSpPr>
          <p:cNvPr id="19" name="Rectangle 22"/>
          <p:cNvSpPr>
            <a:spLocks noChangeArrowheads="1"/>
          </p:cNvSpPr>
          <p:nvPr/>
        </p:nvSpPr>
        <p:spPr bwMode="auto">
          <a:xfrm>
            <a:off x="272762" y="182376"/>
            <a:ext cx="8601364" cy="766909"/>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a:solidFill>
                  <a:srgbClr val="106636"/>
                </a:solidFill>
                <a:ea typeface="+mj-ea"/>
                <a:cs typeface="Arial" charset="0"/>
              </a:rPr>
              <a:t>World Energy Needs will Grow in the 21st Century</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endParaRPr lang="en-US" sz="2200" b="1" i="1" dirty="0">
              <a:effectLst>
                <a:outerShdw blurRad="38100" dist="38100" dir="2700000" algn="tl">
                  <a:srgbClr val="C0C0C0"/>
                </a:outerShdw>
              </a:effectLst>
            </a:endParaRPr>
          </a:p>
        </p:txBody>
      </p:sp>
      <p:sp>
        <p:nvSpPr>
          <p:cNvPr id="22" name="Line 4"/>
          <p:cNvSpPr>
            <a:spLocks noChangeShapeType="1"/>
          </p:cNvSpPr>
          <p:nvPr/>
        </p:nvSpPr>
        <p:spPr bwMode="auto">
          <a:xfrm>
            <a:off x="803853" y="5052988"/>
            <a:ext cx="4534477" cy="0"/>
          </a:xfrm>
          <a:prstGeom prst="line">
            <a:avLst/>
          </a:prstGeom>
          <a:noFill/>
          <a:ln w="12700">
            <a:solidFill>
              <a:schemeClr val="accent2"/>
            </a:solidFill>
            <a:round/>
            <a:headEnd/>
            <a:tailEnd/>
          </a:ln>
          <a:effectLst/>
        </p:spPr>
        <p:txBody>
          <a:bodyPr lIns="82058" tIns="41029" rIns="82058" bIns="41029"/>
          <a:lstStyle/>
          <a:p>
            <a:endParaRPr lang="en-US"/>
          </a:p>
        </p:txBody>
      </p:sp>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33</a:t>
            </a:fld>
            <a:endParaRPr lang="en-US" dirty="0"/>
          </a:p>
        </p:txBody>
      </p:sp>
      <p:sp>
        <p:nvSpPr>
          <p:cNvPr id="23"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pic>
        <p:nvPicPr>
          <p:cNvPr id="14338" name="Picture 2"/>
          <p:cNvPicPr>
            <a:picLocks noChangeAspect="1" noChangeArrowheads="1"/>
          </p:cNvPicPr>
          <p:nvPr/>
        </p:nvPicPr>
        <p:blipFill>
          <a:blip r:embed="rId4" cstate="print"/>
          <a:srcRect/>
          <a:stretch>
            <a:fillRect/>
          </a:stretch>
        </p:blipFill>
        <p:spPr bwMode="auto">
          <a:xfrm>
            <a:off x="0" y="5345151"/>
            <a:ext cx="1196898" cy="1512849"/>
          </a:xfrm>
          <a:prstGeom prst="rect">
            <a:avLst/>
          </a:prstGeom>
          <a:noFill/>
          <a:ln w="12700">
            <a:solidFill>
              <a:schemeClr val="tx1">
                <a:lumMod val="85000"/>
                <a:lumOff val="15000"/>
              </a:schemeClr>
            </a:solidFill>
            <a:miter lim="800000"/>
            <a:headEnd/>
            <a:tailEnd/>
          </a:ln>
        </p:spPr>
      </p:pic>
      <p:pic>
        <p:nvPicPr>
          <p:cNvPr id="15362" name="Picture 2"/>
          <p:cNvPicPr>
            <a:picLocks noChangeAspect="1" noChangeArrowheads="1"/>
          </p:cNvPicPr>
          <p:nvPr/>
        </p:nvPicPr>
        <p:blipFill rotWithShape="1">
          <a:blip r:embed="rId5" cstate="print"/>
          <a:srcRect t="13898" r="4458"/>
          <a:stretch/>
        </p:blipFill>
        <p:spPr bwMode="auto">
          <a:xfrm>
            <a:off x="0" y="2716811"/>
            <a:ext cx="4697555" cy="262177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856057" y="3153056"/>
            <a:ext cx="3662798" cy="3241301"/>
            <a:chOff x="1979" y="2251"/>
            <a:chExt cx="2538" cy="2314"/>
          </a:xfrm>
        </p:grpSpPr>
        <p:sp>
          <p:nvSpPr>
            <p:cNvPr id="490503" name="Freeform 7"/>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90504" name="Freeform 8"/>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490505" name="Freeform 9"/>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chemeClr val="bg1"/>
            </a:solidFill>
            <a:ln w="9525">
              <a:solidFill>
                <a:srgbClr val="000000"/>
              </a:solidFill>
              <a:prstDash val="solid"/>
              <a:round/>
              <a:headEnd/>
              <a:tailEnd/>
            </a:ln>
          </p:spPr>
          <p:txBody>
            <a:bodyPr/>
            <a:lstStyle/>
            <a:p>
              <a:endParaRPr lang="en-US"/>
            </a:p>
          </p:txBody>
        </p:sp>
        <p:sp>
          <p:nvSpPr>
            <p:cNvPr id="490506" name="Freeform 10"/>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490507" name="Text Box 11"/>
            <p:cNvSpPr txBox="1">
              <a:spLocks noChangeArrowheads="1"/>
            </p:cNvSpPr>
            <p:nvPr/>
          </p:nvSpPr>
          <p:spPr bwMode="auto">
            <a:xfrm>
              <a:off x="2025" y="3324"/>
              <a:ext cx="978" cy="461"/>
            </a:xfrm>
            <a:prstGeom prst="rect">
              <a:avLst/>
            </a:prstGeom>
            <a:noFill/>
            <a:ln w="9525" algn="ctr">
              <a:noFill/>
              <a:miter lim="800000"/>
              <a:headEnd/>
              <a:tailEnd/>
            </a:ln>
            <a:effectLst/>
          </p:spPr>
          <p:txBody>
            <a:bodyPr>
              <a:spAutoFit/>
            </a:bodyPr>
            <a:lstStyle/>
            <a:p>
              <a:pPr algn="ctr" defTabSz="914608"/>
              <a:r>
                <a:rPr lang="en-US" b="1" dirty="0">
                  <a:solidFill>
                    <a:srgbClr val="FF0000"/>
                  </a:solidFill>
                </a:rPr>
                <a:t>Petroleum 37%</a:t>
              </a:r>
            </a:p>
          </p:txBody>
        </p:sp>
        <p:sp>
          <p:nvSpPr>
            <p:cNvPr id="490508" name="Text Box 12"/>
            <p:cNvSpPr txBox="1">
              <a:spLocks noChangeArrowheads="1"/>
            </p:cNvSpPr>
            <p:nvPr/>
          </p:nvSpPr>
          <p:spPr bwMode="auto">
            <a:xfrm>
              <a:off x="2701" y="2568"/>
              <a:ext cx="978" cy="264"/>
            </a:xfrm>
            <a:prstGeom prst="rect">
              <a:avLst/>
            </a:prstGeom>
            <a:noFill/>
            <a:ln w="9525" algn="ctr">
              <a:noFill/>
              <a:miter lim="800000"/>
              <a:headEnd/>
              <a:tailEnd/>
            </a:ln>
            <a:effectLst/>
          </p:spPr>
          <p:txBody>
            <a:bodyPr>
              <a:spAutoFit/>
            </a:bodyPr>
            <a:lstStyle/>
            <a:p>
              <a:pPr defTabSz="914608"/>
              <a:r>
                <a:rPr lang="en-US" b="1" dirty="0">
                  <a:solidFill>
                    <a:srgbClr val="FF0000"/>
                  </a:solidFill>
                </a:rPr>
                <a:t>Coal </a:t>
              </a:r>
              <a:r>
                <a:rPr lang="en-US" b="1" dirty="0" smtClean="0">
                  <a:solidFill>
                    <a:srgbClr val="FF0000"/>
                  </a:solidFill>
                </a:rPr>
                <a:t>21%</a:t>
              </a:r>
              <a:endParaRPr lang="en-US" b="1" dirty="0">
                <a:solidFill>
                  <a:srgbClr val="FF0000"/>
                </a:solidFill>
              </a:endParaRPr>
            </a:p>
          </p:txBody>
        </p:sp>
        <p:sp>
          <p:nvSpPr>
            <p:cNvPr id="490509" name="Text Box 13"/>
            <p:cNvSpPr txBox="1">
              <a:spLocks noChangeArrowheads="1"/>
            </p:cNvSpPr>
            <p:nvPr/>
          </p:nvSpPr>
          <p:spPr bwMode="auto">
            <a:xfrm>
              <a:off x="3193" y="3764"/>
              <a:ext cx="978" cy="461"/>
            </a:xfrm>
            <a:prstGeom prst="rect">
              <a:avLst/>
            </a:prstGeom>
            <a:noFill/>
            <a:ln w="9525" algn="ctr">
              <a:noFill/>
              <a:miter lim="800000"/>
              <a:headEnd/>
              <a:tailEnd/>
            </a:ln>
            <a:effectLst/>
          </p:spPr>
          <p:txBody>
            <a:bodyPr>
              <a:spAutoFit/>
            </a:bodyPr>
            <a:lstStyle/>
            <a:p>
              <a:pPr defTabSz="914608"/>
              <a:r>
                <a:rPr lang="en-US" b="1" dirty="0">
                  <a:solidFill>
                    <a:srgbClr val="FF0000"/>
                  </a:solidFill>
                </a:rPr>
                <a:t>Natural Gas </a:t>
              </a:r>
              <a:r>
                <a:rPr lang="en-US" b="1" dirty="0" smtClean="0">
                  <a:solidFill>
                    <a:srgbClr val="FF0000"/>
                  </a:solidFill>
                </a:rPr>
                <a:t>25%</a:t>
              </a:r>
              <a:endParaRPr lang="en-US" b="1" dirty="0">
                <a:solidFill>
                  <a:srgbClr val="FF0000"/>
                </a:solidFill>
              </a:endParaRPr>
            </a:p>
          </p:txBody>
        </p:sp>
        <p:sp>
          <p:nvSpPr>
            <p:cNvPr id="490510" name="Text Box 14"/>
            <p:cNvSpPr txBox="1">
              <a:spLocks noChangeArrowheads="1"/>
            </p:cNvSpPr>
            <p:nvPr/>
          </p:nvSpPr>
          <p:spPr bwMode="auto">
            <a:xfrm rot="20130486">
              <a:off x="3284" y="2935"/>
              <a:ext cx="1130" cy="242"/>
            </a:xfrm>
            <a:prstGeom prst="rect">
              <a:avLst/>
            </a:prstGeom>
            <a:noFill/>
            <a:ln w="9525" algn="ctr">
              <a:noFill/>
              <a:miter lim="800000"/>
              <a:headEnd/>
              <a:tailEnd/>
            </a:ln>
            <a:effectLst/>
          </p:spPr>
          <p:txBody>
            <a:bodyPr>
              <a:spAutoFit/>
            </a:bodyPr>
            <a:lstStyle/>
            <a:p>
              <a:pPr defTabSz="914608"/>
              <a:r>
                <a:rPr lang="en-US" sz="1600" b="1" dirty="0">
                  <a:solidFill>
                    <a:srgbClr val="B2B2B2"/>
                  </a:solidFill>
                </a:rPr>
                <a:t>Nuclear 9%</a:t>
              </a:r>
            </a:p>
          </p:txBody>
        </p:sp>
        <p:sp>
          <p:nvSpPr>
            <p:cNvPr id="490511" name="Freeform 15"/>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chemeClr val="bg1"/>
            </a:solidFill>
            <a:ln w="9525">
              <a:solidFill>
                <a:srgbClr val="000000"/>
              </a:solidFill>
              <a:prstDash val="solid"/>
              <a:round/>
              <a:headEnd/>
              <a:tailEnd/>
            </a:ln>
          </p:spPr>
          <p:txBody>
            <a:bodyPr/>
            <a:lstStyle/>
            <a:p>
              <a:endParaRPr lang="en-US"/>
            </a:p>
          </p:txBody>
        </p:sp>
        <p:sp>
          <p:nvSpPr>
            <p:cNvPr id="490512" name="Text Box 16"/>
            <p:cNvSpPr txBox="1">
              <a:spLocks noChangeArrowheads="1"/>
            </p:cNvSpPr>
            <p:nvPr/>
          </p:nvSpPr>
          <p:spPr bwMode="auto">
            <a:xfrm>
              <a:off x="3305" y="3298"/>
              <a:ext cx="1212" cy="220"/>
            </a:xfrm>
            <a:prstGeom prst="rect">
              <a:avLst/>
            </a:prstGeom>
            <a:noFill/>
            <a:ln w="9525" algn="ctr">
              <a:noFill/>
              <a:miter lim="800000"/>
              <a:headEnd/>
              <a:tailEnd/>
            </a:ln>
            <a:effectLst/>
          </p:spPr>
          <p:txBody>
            <a:bodyPr>
              <a:spAutoFit/>
            </a:bodyPr>
            <a:lstStyle/>
            <a:p>
              <a:pPr defTabSz="914608"/>
              <a:r>
                <a:rPr lang="en-US" sz="1400" b="1" dirty="0" err="1">
                  <a:solidFill>
                    <a:srgbClr val="B2B2B2"/>
                  </a:solidFill>
                </a:rPr>
                <a:t>Renewables</a:t>
              </a:r>
              <a:r>
                <a:rPr lang="en-US" sz="1400" b="1" dirty="0">
                  <a:solidFill>
                    <a:srgbClr val="B2B2B2"/>
                  </a:solidFill>
                </a:rPr>
                <a:t> </a:t>
              </a:r>
              <a:r>
                <a:rPr lang="en-US" sz="1400" b="1" dirty="0" smtClean="0">
                  <a:solidFill>
                    <a:srgbClr val="B2B2B2"/>
                  </a:solidFill>
                </a:rPr>
                <a:t>8%</a:t>
              </a:r>
              <a:endParaRPr lang="en-US" sz="1400" b="1" dirty="0">
                <a:solidFill>
                  <a:srgbClr val="B2B2B2"/>
                </a:solidFill>
              </a:endParaRPr>
            </a:p>
          </p:txBody>
        </p:sp>
      </p:grpSp>
      <p:sp>
        <p:nvSpPr>
          <p:cNvPr id="490513" name="Text Box 17"/>
          <p:cNvSpPr txBox="1">
            <a:spLocks noChangeArrowheads="1"/>
          </p:cNvSpPr>
          <p:nvPr/>
        </p:nvSpPr>
        <p:spPr bwMode="auto">
          <a:xfrm>
            <a:off x="457489" y="17004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a:solidFill>
                  <a:srgbClr val="FF0000"/>
                </a:solidFill>
                <a:effectLst>
                  <a:outerShdw blurRad="38100" dist="38100" dir="2700000" algn="tl">
                    <a:srgbClr val="C0C0C0"/>
                  </a:outerShdw>
                </a:effectLst>
                <a:latin typeface="Arial" pitchFamily="34" charset="0"/>
              </a:rPr>
              <a:t>Fossil </a:t>
            </a:r>
            <a:r>
              <a:rPr lang="en-US" sz="3600" b="1" dirty="0" smtClean="0">
                <a:solidFill>
                  <a:srgbClr val="FF0000"/>
                </a:solidFill>
                <a:effectLst>
                  <a:outerShdw blurRad="38100" dist="38100" dir="2700000" algn="tl">
                    <a:srgbClr val="C0C0C0"/>
                  </a:outerShdw>
                </a:effectLst>
                <a:latin typeface="Arial" pitchFamily="34" charset="0"/>
              </a:rPr>
              <a:t>fuels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9" name="Slide Number Placeholder 18"/>
          <p:cNvSpPr>
            <a:spLocks noGrp="1"/>
          </p:cNvSpPr>
          <p:nvPr>
            <p:ph type="sldNum" sz="quarter" idx="11"/>
          </p:nvPr>
        </p:nvSpPr>
        <p:spPr/>
        <p:txBody>
          <a:bodyPr/>
          <a:lstStyle/>
          <a:p>
            <a:pPr>
              <a:defRPr/>
            </a:pPr>
            <a:fld id="{6EEA275D-5A49-48A8-817D-44C3EA0A3A2F}" type="slidenum">
              <a:rPr lang="en-US" smtClean="0"/>
              <a:pPr>
                <a:defRPr/>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95" name="Rectangle 63"/>
          <p:cNvSpPr>
            <a:spLocks noChangeArrowheads="1"/>
          </p:cNvSpPr>
          <p:nvPr/>
        </p:nvSpPr>
        <p:spPr bwMode="auto">
          <a:xfrm>
            <a:off x="0" y="136655"/>
            <a:ext cx="9144000" cy="611482"/>
          </a:xfrm>
          <a:prstGeom prst="rect">
            <a:avLst/>
          </a:prstGeom>
          <a:noFill/>
          <a:ln w="9525" cap="flat" cmpd="sng" algn="ctr">
            <a:noFill/>
            <a:prstDash val="solid"/>
            <a:miter lim="800000"/>
            <a:headEnd/>
            <a:tailEnd/>
          </a:ln>
          <a:effectLst/>
        </p:spPr>
        <p:txBody>
          <a:bodyPr lIns="93503" tIns="46752" rIns="93503" bIns="46752">
            <a:spAutoFit/>
          </a:bodyPr>
          <a:lstStyle/>
          <a:p>
            <a:pPr algn="ctr" defTabSz="914608">
              <a:lnSpc>
                <a:spcPct val="80000"/>
              </a:lnSpc>
            </a:pPr>
            <a:r>
              <a:rPr lang="en-GB" sz="2400" dirty="0">
                <a:solidFill>
                  <a:srgbClr val="004B32"/>
                </a:solidFill>
                <a:ea typeface="+mj-ea"/>
                <a:cs typeface="Arial" charset="0"/>
              </a:rPr>
              <a:t>World Reserves of Oil</a:t>
            </a:r>
            <a:r>
              <a:rPr lang="en-GB" sz="2900" b="1" dirty="0">
                <a:solidFill>
                  <a:srgbClr val="004B32"/>
                </a:solidFill>
                <a:effectLst>
                  <a:outerShdw blurRad="38100" dist="38100" dir="2700000" algn="tl">
                    <a:srgbClr val="C0C0C0"/>
                  </a:outerShdw>
                </a:effectLst>
                <a:latin typeface="Arial" pitchFamily="34" charset="0"/>
              </a:rPr>
              <a:t/>
            </a:r>
            <a:br>
              <a:rPr lang="en-GB" sz="2900" b="1" dirty="0">
                <a:solidFill>
                  <a:srgbClr val="004B32"/>
                </a:solidFill>
                <a:effectLst>
                  <a:outerShdw blurRad="38100" dist="38100" dir="2700000" algn="tl">
                    <a:srgbClr val="C0C0C0"/>
                  </a:outerShdw>
                </a:effectLst>
                <a:latin typeface="Arial" pitchFamily="34" charset="0"/>
              </a:rPr>
            </a:br>
            <a:r>
              <a:rPr lang="en-GB" dirty="0">
                <a:solidFill>
                  <a:srgbClr val="004B32"/>
                </a:solidFill>
              </a:rPr>
              <a:t>There is a significant dislocation between fossil fuel supply and demand</a:t>
            </a:r>
            <a:endParaRPr lang="en-US" sz="1600" dirty="0">
              <a:solidFill>
                <a:srgbClr val="004B32"/>
              </a:solidFill>
            </a:endParaRPr>
          </a:p>
        </p:txBody>
      </p:sp>
      <p:pic>
        <p:nvPicPr>
          <p:cNvPr id="837697" name="Picture 65" descr="map01_1024"/>
          <p:cNvPicPr>
            <a:picLocks noChangeAspect="1" noChangeArrowheads="1"/>
          </p:cNvPicPr>
          <p:nvPr/>
        </p:nvPicPr>
        <p:blipFill>
          <a:blip r:embed="rId3" cstate="print"/>
          <a:srcRect l="2832" t="5968" r="1563"/>
          <a:stretch>
            <a:fillRect/>
          </a:stretch>
        </p:blipFill>
        <p:spPr bwMode="auto">
          <a:xfrm>
            <a:off x="85869" y="921476"/>
            <a:ext cx="8972261" cy="5185522"/>
          </a:xfrm>
          <a:prstGeom prst="rect">
            <a:avLst/>
          </a:prstGeom>
          <a:noFill/>
        </p:spPr>
      </p:pic>
      <p:sp>
        <p:nvSpPr>
          <p:cNvPr id="837698" name="Text Box 66"/>
          <p:cNvSpPr txBox="1">
            <a:spLocks noChangeArrowheads="1"/>
          </p:cNvSpPr>
          <p:nvPr/>
        </p:nvSpPr>
        <p:spPr bwMode="auto">
          <a:xfrm>
            <a:off x="2750023" y="5960581"/>
            <a:ext cx="3643953" cy="252136"/>
          </a:xfrm>
          <a:prstGeom prst="rect">
            <a:avLst/>
          </a:prstGeom>
          <a:noFill/>
          <a:ln w="9525">
            <a:noFill/>
            <a:miter lim="800000"/>
            <a:headEnd/>
            <a:tailEnd/>
          </a:ln>
        </p:spPr>
        <p:txBody>
          <a:bodyPr wrap="square" lIns="82058" tIns="41029" rIns="82058" bIns="41029">
            <a:spAutoFit/>
          </a:bodyPr>
          <a:lstStyle/>
          <a:p>
            <a:pPr algn="l" eaLnBrk="0" hangingPunct="0">
              <a:lnSpc>
                <a:spcPct val="100000"/>
              </a:lnSpc>
              <a:spcBef>
                <a:spcPct val="50000"/>
              </a:spcBef>
            </a:pPr>
            <a:r>
              <a:rPr lang="en-US" sz="1100" b="1" dirty="0">
                <a:ea typeface="ＭＳ Ｐゴシック" pitchFamily="50" charset="-128"/>
              </a:rPr>
              <a:t>(http://www.energybulletin.net/37329.html)</a:t>
            </a:r>
          </a:p>
        </p:txBody>
      </p:sp>
      <p:pic>
        <p:nvPicPr>
          <p:cNvPr id="837699" name="Picture 67"/>
          <p:cNvPicPr>
            <a:picLocks noChangeAspect="1" noChangeArrowheads="1"/>
          </p:cNvPicPr>
          <p:nvPr/>
        </p:nvPicPr>
        <p:blipFill>
          <a:blip r:embed="rId4" cstate="print"/>
          <a:srcRect t="14069" b="8276"/>
          <a:stretch>
            <a:fillRect/>
          </a:stretch>
        </p:blipFill>
        <p:spPr bwMode="auto">
          <a:xfrm>
            <a:off x="0" y="4270461"/>
            <a:ext cx="1982932" cy="1861578"/>
          </a:xfrm>
          <a:prstGeom prst="rect">
            <a:avLst/>
          </a:prstGeom>
          <a:noFill/>
        </p:spPr>
      </p:pic>
      <p:sp>
        <p:nvSpPr>
          <p:cNvPr id="837700" name="Text Box 68"/>
          <p:cNvSpPr txBox="1">
            <a:spLocks noChangeArrowheads="1"/>
          </p:cNvSpPr>
          <p:nvPr/>
        </p:nvSpPr>
        <p:spPr bwMode="auto">
          <a:xfrm>
            <a:off x="0" y="4337797"/>
            <a:ext cx="2193518" cy="467580"/>
          </a:xfrm>
          <a:prstGeom prst="rect">
            <a:avLst/>
          </a:prstGeom>
          <a:solidFill>
            <a:schemeClr val="bg1"/>
          </a:solidFill>
          <a:ln w="19050" algn="ctr">
            <a:noFill/>
            <a:miter lim="800000"/>
            <a:headEnd/>
            <a:tailEnd/>
          </a:ln>
          <a:effectLst/>
        </p:spPr>
        <p:txBody>
          <a:bodyPr wrap="none" lIns="82058" tIns="41029" rIns="82058" bIns="41029">
            <a:spAutoFit/>
          </a:bodyPr>
          <a:lstStyle/>
          <a:p>
            <a:pPr defTabSz="914608"/>
            <a:r>
              <a:rPr lang="en-US" sz="1400" b="1" dirty="0"/>
              <a:t>Who uses the oil?</a:t>
            </a:r>
          </a:p>
          <a:p>
            <a:pPr defTabSz="914608"/>
            <a:r>
              <a:rPr lang="en-US" sz="1100" b="1" dirty="0"/>
              <a:t>(thousands of barrels per day)</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35</a:t>
            </a:fld>
            <a:endParaRPr lang="en-US" dirty="0"/>
          </a:p>
        </p:txBody>
      </p:sp>
      <p:sp>
        <p:nvSpPr>
          <p:cNvPr id="11" name="Footer Placeholder 10"/>
          <p:cNvSpPr>
            <a:spLocks noGrp="1"/>
          </p:cNvSpPr>
          <p:nvPr>
            <p:ph type="ftr" sz="quarter" idx="10"/>
          </p:nvPr>
        </p:nvSpPr>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4595" name="Text Box 3"/>
          <p:cNvSpPr txBox="1">
            <a:spLocks noChangeArrowheads="1"/>
          </p:cNvSpPr>
          <p:nvPr/>
        </p:nvSpPr>
        <p:spPr bwMode="auto">
          <a:xfrm>
            <a:off x="0" y="14415"/>
            <a:ext cx="9144000"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b="1" dirty="0">
                <a:solidFill>
                  <a:srgbClr val="FF0000"/>
                </a:solidFill>
                <a:effectLst>
                  <a:outerShdw blurRad="38100" dist="38100" dir="2700000" algn="tl">
                    <a:srgbClr val="C0C0C0"/>
                  </a:outerShdw>
                </a:effectLst>
                <a:latin typeface="Arial" pitchFamily="34" charset="0"/>
              </a:rPr>
              <a:t> </a:t>
            </a:r>
            <a:r>
              <a:rPr lang="en-US" sz="2400" dirty="0">
                <a:solidFill>
                  <a:srgbClr val="106636"/>
                </a:solidFill>
                <a:ea typeface="+mj-ea"/>
                <a:cs typeface="Arial" charset="0"/>
              </a:rPr>
              <a:t>Fossil Fuel Supplies are Estimated using </a:t>
            </a:r>
            <a:r>
              <a:rPr lang="en-US" sz="2400" dirty="0" smtClean="0">
                <a:solidFill>
                  <a:srgbClr val="106636"/>
                </a:solidFill>
                <a:ea typeface="+mj-ea"/>
                <a:cs typeface="Arial" charset="0"/>
              </a:rPr>
              <a:t/>
            </a:r>
            <a:br>
              <a:rPr lang="en-US" sz="2400" dirty="0" smtClean="0">
                <a:solidFill>
                  <a:srgbClr val="106636"/>
                </a:solidFill>
                <a:ea typeface="+mj-ea"/>
                <a:cs typeface="Arial" charset="0"/>
              </a:rPr>
            </a:br>
            <a:r>
              <a:rPr lang="en-US" sz="2400" dirty="0" smtClean="0">
                <a:solidFill>
                  <a:srgbClr val="106636"/>
                </a:solidFill>
                <a:ea typeface="+mj-ea"/>
                <a:cs typeface="Arial" charset="0"/>
              </a:rPr>
              <a:t>Reserves-to-Production </a:t>
            </a:r>
            <a:r>
              <a:rPr lang="en-US" sz="2400" dirty="0">
                <a:solidFill>
                  <a:srgbClr val="106636"/>
                </a:solidFill>
                <a:ea typeface="+mj-ea"/>
                <a:cs typeface="Arial" charset="0"/>
              </a:rPr>
              <a:t>(R/P) Ratios</a:t>
            </a:r>
          </a:p>
        </p:txBody>
      </p:sp>
      <p:pic>
        <p:nvPicPr>
          <p:cNvPr id="494600" name="Picture 8"/>
          <p:cNvPicPr>
            <a:picLocks noChangeAspect="1" noChangeArrowheads="1"/>
          </p:cNvPicPr>
          <p:nvPr/>
        </p:nvPicPr>
        <p:blipFill>
          <a:blip r:embed="rId3" cstate="print"/>
          <a:srcRect/>
          <a:stretch>
            <a:fillRect/>
          </a:stretch>
        </p:blipFill>
        <p:spPr bwMode="auto">
          <a:xfrm>
            <a:off x="0" y="6437780"/>
            <a:ext cx="456045" cy="442632"/>
          </a:xfrm>
          <a:prstGeom prst="rect">
            <a:avLst/>
          </a:prstGeom>
          <a:noFill/>
          <a:ln w="9525">
            <a:noFill/>
            <a:miter lim="800000"/>
            <a:headEnd/>
            <a:tailEnd/>
          </a:ln>
          <a:effectLst/>
        </p:spPr>
      </p:pic>
      <p:sp>
        <p:nvSpPr>
          <p:cNvPr id="494620" name="Text Box 28"/>
          <p:cNvSpPr txBox="1">
            <a:spLocks noChangeArrowheads="1"/>
          </p:cNvSpPr>
          <p:nvPr/>
        </p:nvSpPr>
        <p:spPr bwMode="auto">
          <a:xfrm rot="16200000">
            <a:off x="-2046029" y="3128116"/>
            <a:ext cx="4763069" cy="553998"/>
          </a:xfrm>
          <a:prstGeom prst="rect">
            <a:avLst/>
          </a:prstGeom>
          <a:noFill/>
          <a:ln w="9525">
            <a:noFill/>
            <a:miter lim="800000"/>
            <a:headEnd/>
            <a:tailEnd/>
          </a:ln>
          <a:effectLst/>
        </p:spPr>
        <p:txBody>
          <a:bodyPr wrap="square" lIns="82058" tIns="0" rIns="82058" bIns="0">
            <a:spAutoFit/>
          </a:bodyPr>
          <a:lstStyle/>
          <a:p>
            <a:pPr algn="ctr" defTabSz="914608"/>
            <a:r>
              <a:rPr lang="en-US" dirty="0"/>
              <a:t>Proven World Reserves-to-Production Ratio at End </a:t>
            </a:r>
            <a:r>
              <a:rPr lang="en-US" dirty="0" smtClean="0"/>
              <a:t>2009 </a:t>
            </a:r>
            <a:r>
              <a:rPr lang="en-US" dirty="0"/>
              <a:t>(Years)</a:t>
            </a:r>
          </a:p>
        </p:txBody>
      </p:sp>
      <p:sp>
        <p:nvSpPr>
          <p:cNvPr id="65" name="Slide Number Placeholder 64"/>
          <p:cNvSpPr>
            <a:spLocks noGrp="1"/>
          </p:cNvSpPr>
          <p:nvPr>
            <p:ph type="sldNum" sz="quarter" idx="11"/>
          </p:nvPr>
        </p:nvSpPr>
        <p:spPr/>
        <p:txBody>
          <a:bodyPr/>
          <a:lstStyle/>
          <a:p>
            <a:pPr>
              <a:defRPr/>
            </a:pPr>
            <a:fld id="{6EEA275D-5A49-48A8-817D-44C3EA0A3A2F}" type="slidenum">
              <a:rPr lang="en-US" smtClean="0"/>
              <a:pPr>
                <a:defRPr/>
              </a:pPr>
              <a:t>36</a:t>
            </a:fld>
            <a:endParaRPr lang="en-US" dirty="0"/>
          </a:p>
        </p:txBody>
      </p:sp>
      <p:pic>
        <p:nvPicPr>
          <p:cNvPr id="1026" name="Picture 2"/>
          <p:cNvPicPr>
            <a:picLocks noChangeAspect="1" noChangeArrowheads="1"/>
          </p:cNvPicPr>
          <p:nvPr/>
        </p:nvPicPr>
        <p:blipFill>
          <a:blip r:embed="rId4" cstate="print"/>
          <a:srcRect r="4505" b="7888"/>
          <a:stretch>
            <a:fillRect/>
          </a:stretch>
        </p:blipFill>
        <p:spPr bwMode="auto">
          <a:xfrm>
            <a:off x="598914" y="777922"/>
            <a:ext cx="8299426" cy="5377219"/>
          </a:xfrm>
          <a:prstGeom prst="rect">
            <a:avLst/>
          </a:prstGeom>
          <a:noFill/>
          <a:ln w="9525">
            <a:noFill/>
            <a:miter lim="800000"/>
            <a:headEnd/>
            <a:tailEnd/>
          </a:ln>
          <a:effectLst/>
        </p:spPr>
      </p:pic>
      <p:sp>
        <p:nvSpPr>
          <p:cNvPr id="67" name="TextBox 66"/>
          <p:cNvSpPr txBox="1"/>
          <p:nvPr/>
        </p:nvSpPr>
        <p:spPr>
          <a:xfrm>
            <a:off x="1310188" y="5977720"/>
            <a:ext cx="851515" cy="369332"/>
          </a:xfrm>
          <a:prstGeom prst="rect">
            <a:avLst/>
          </a:prstGeom>
          <a:solidFill>
            <a:schemeClr val="bg1"/>
          </a:solidFill>
        </p:spPr>
        <p:txBody>
          <a:bodyPr wrap="none" rtlCol="0">
            <a:spAutoFit/>
          </a:bodyPr>
          <a:lstStyle/>
          <a:p>
            <a:r>
              <a:rPr lang="en-US" dirty="0" smtClean="0"/>
              <a:t>OECD</a:t>
            </a:r>
            <a:endParaRPr lang="en-US" dirty="0"/>
          </a:p>
        </p:txBody>
      </p:sp>
      <p:sp>
        <p:nvSpPr>
          <p:cNvPr id="68" name="TextBox 67"/>
          <p:cNvSpPr txBox="1"/>
          <p:nvPr/>
        </p:nvSpPr>
        <p:spPr>
          <a:xfrm>
            <a:off x="2883543" y="5952698"/>
            <a:ext cx="1812877" cy="553998"/>
          </a:xfrm>
          <a:prstGeom prst="rect">
            <a:avLst/>
          </a:prstGeom>
          <a:solidFill>
            <a:schemeClr val="bg1"/>
          </a:solidFill>
        </p:spPr>
        <p:txBody>
          <a:bodyPr wrap="square" rtlCol="0">
            <a:spAutoFit/>
          </a:bodyPr>
          <a:lstStyle/>
          <a:p>
            <a:pPr algn="ctr">
              <a:lnSpc>
                <a:spcPts val="1800"/>
              </a:lnSpc>
            </a:pPr>
            <a:r>
              <a:rPr lang="en-US" dirty="0" smtClean="0"/>
              <a:t>Former </a:t>
            </a:r>
            <a:br>
              <a:rPr lang="en-US" dirty="0" smtClean="0"/>
            </a:br>
            <a:r>
              <a:rPr lang="en-US" dirty="0" smtClean="0"/>
              <a:t>Soviet Union</a:t>
            </a:r>
            <a:endParaRPr lang="en-US" dirty="0"/>
          </a:p>
        </p:txBody>
      </p:sp>
      <p:sp>
        <p:nvSpPr>
          <p:cNvPr id="69" name="TextBox 68"/>
          <p:cNvSpPr txBox="1"/>
          <p:nvPr/>
        </p:nvSpPr>
        <p:spPr>
          <a:xfrm>
            <a:off x="4901140" y="5968621"/>
            <a:ext cx="1812877" cy="784830"/>
          </a:xfrm>
          <a:prstGeom prst="rect">
            <a:avLst/>
          </a:prstGeom>
          <a:solidFill>
            <a:schemeClr val="bg1"/>
          </a:solidFill>
        </p:spPr>
        <p:txBody>
          <a:bodyPr wrap="square" rtlCol="0">
            <a:spAutoFit/>
          </a:bodyPr>
          <a:lstStyle/>
          <a:p>
            <a:pPr algn="ctr">
              <a:lnSpc>
                <a:spcPts val="1800"/>
              </a:lnSpc>
            </a:pPr>
            <a:r>
              <a:rPr lang="en-US" dirty="0" smtClean="0"/>
              <a:t>Emerging</a:t>
            </a:r>
            <a:br>
              <a:rPr lang="en-US" dirty="0" smtClean="0"/>
            </a:br>
            <a:r>
              <a:rPr lang="en-US" dirty="0" smtClean="0"/>
              <a:t>Market</a:t>
            </a:r>
            <a:br>
              <a:rPr lang="en-US" dirty="0" smtClean="0"/>
            </a:br>
            <a:r>
              <a:rPr lang="en-US" dirty="0" smtClean="0"/>
              <a:t>Economies</a:t>
            </a:r>
            <a:endParaRPr lang="en-US" dirty="0"/>
          </a:p>
        </p:txBody>
      </p:sp>
      <p:sp>
        <p:nvSpPr>
          <p:cNvPr id="70" name="TextBox 69"/>
          <p:cNvSpPr txBox="1"/>
          <p:nvPr/>
        </p:nvSpPr>
        <p:spPr>
          <a:xfrm>
            <a:off x="6890077" y="5984542"/>
            <a:ext cx="1812877" cy="369332"/>
          </a:xfrm>
          <a:prstGeom prst="rect">
            <a:avLst/>
          </a:prstGeom>
          <a:solidFill>
            <a:schemeClr val="bg1"/>
          </a:solidFill>
        </p:spPr>
        <p:txBody>
          <a:bodyPr wrap="square" rtlCol="0">
            <a:spAutoFit/>
          </a:bodyPr>
          <a:lstStyle/>
          <a:p>
            <a:pPr algn="ctr"/>
            <a:r>
              <a:rPr lang="en-US" dirty="0" smtClean="0"/>
              <a:t>World</a:t>
            </a:r>
            <a:endParaRPr lang="en-US" dirty="0"/>
          </a:p>
        </p:txBody>
      </p:sp>
      <p:sp>
        <p:nvSpPr>
          <p:cNvPr id="494596" name="Text Box 4"/>
          <p:cNvSpPr txBox="1">
            <a:spLocks noChangeArrowheads="1"/>
          </p:cNvSpPr>
          <p:nvPr/>
        </p:nvSpPr>
        <p:spPr bwMode="auto">
          <a:xfrm>
            <a:off x="6127844" y="1139513"/>
            <a:ext cx="2456597" cy="1467854"/>
          </a:xfrm>
          <a:prstGeom prst="rect">
            <a:avLst/>
          </a:prstGeom>
          <a:solidFill>
            <a:srgbClr val="F5FF93"/>
          </a:solidFill>
          <a:ln w="19050" algn="ctr">
            <a:solidFill>
              <a:schemeClr val="tx1"/>
            </a:solidFill>
            <a:miter lim="800000"/>
            <a:headEnd/>
            <a:tailEnd/>
          </a:ln>
          <a:effectLst/>
        </p:spPr>
        <p:txBody>
          <a:bodyPr wrap="square" lIns="82058" tIns="41029" rIns="82058" bIns="41029">
            <a:spAutoFit/>
          </a:bodyPr>
          <a:lstStyle/>
          <a:p>
            <a:pPr marL="155284" indent="-155284" defTabSz="914608">
              <a:buFontTx/>
              <a:buChar char="•"/>
            </a:pPr>
            <a:r>
              <a:rPr lang="en-US" dirty="0">
                <a:latin typeface="Arial" pitchFamily="34" charset="0"/>
                <a:cs typeface="Arial" pitchFamily="34" charset="0"/>
              </a:rPr>
              <a:t>The R/P ratio is the number of years that proved reserves would last at current production rates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71" name="TextBox 70"/>
          <p:cNvSpPr txBox="1"/>
          <p:nvPr/>
        </p:nvSpPr>
        <p:spPr>
          <a:xfrm>
            <a:off x="581392" y="4785814"/>
            <a:ext cx="627797" cy="369332"/>
          </a:xfrm>
          <a:prstGeom prst="rect">
            <a:avLst/>
          </a:prstGeom>
          <a:solidFill>
            <a:schemeClr val="bg1"/>
          </a:solidFill>
        </p:spPr>
        <p:txBody>
          <a:bodyPr wrap="square" rtlCol="0">
            <a:spAutoFit/>
          </a:bodyPr>
          <a:lstStyle/>
          <a:p>
            <a:pPr algn="ctr"/>
            <a:r>
              <a:rPr lang="en-US" dirty="0" smtClean="0"/>
              <a:t>100</a:t>
            </a:r>
            <a:endParaRPr lang="en-US" dirty="0"/>
          </a:p>
        </p:txBody>
      </p:sp>
      <p:sp>
        <p:nvSpPr>
          <p:cNvPr id="72" name="TextBox 71"/>
          <p:cNvSpPr txBox="1"/>
          <p:nvPr/>
        </p:nvSpPr>
        <p:spPr>
          <a:xfrm>
            <a:off x="581392" y="3778154"/>
            <a:ext cx="627797" cy="369332"/>
          </a:xfrm>
          <a:prstGeom prst="rect">
            <a:avLst/>
          </a:prstGeom>
          <a:solidFill>
            <a:schemeClr val="bg1"/>
          </a:solidFill>
        </p:spPr>
        <p:txBody>
          <a:bodyPr wrap="square" rtlCol="0">
            <a:spAutoFit/>
          </a:bodyPr>
          <a:lstStyle/>
          <a:p>
            <a:pPr algn="ctr"/>
            <a:r>
              <a:rPr lang="en-US" dirty="0" smtClean="0"/>
              <a:t>200</a:t>
            </a:r>
            <a:endParaRPr lang="en-US" dirty="0"/>
          </a:p>
        </p:txBody>
      </p:sp>
      <p:sp>
        <p:nvSpPr>
          <p:cNvPr id="73" name="TextBox 72"/>
          <p:cNvSpPr txBox="1"/>
          <p:nvPr/>
        </p:nvSpPr>
        <p:spPr>
          <a:xfrm>
            <a:off x="581392" y="2770494"/>
            <a:ext cx="627797" cy="369332"/>
          </a:xfrm>
          <a:prstGeom prst="rect">
            <a:avLst/>
          </a:prstGeom>
          <a:solidFill>
            <a:schemeClr val="bg1"/>
          </a:solidFill>
        </p:spPr>
        <p:txBody>
          <a:bodyPr wrap="square" rtlCol="0">
            <a:spAutoFit/>
          </a:bodyPr>
          <a:lstStyle/>
          <a:p>
            <a:pPr algn="ctr"/>
            <a:r>
              <a:rPr lang="en-US" dirty="0" smtClean="0"/>
              <a:t>300</a:t>
            </a:r>
            <a:endParaRPr lang="en-US" dirty="0"/>
          </a:p>
        </p:txBody>
      </p:sp>
      <p:sp>
        <p:nvSpPr>
          <p:cNvPr id="74" name="TextBox 73"/>
          <p:cNvSpPr txBox="1"/>
          <p:nvPr/>
        </p:nvSpPr>
        <p:spPr>
          <a:xfrm>
            <a:off x="581392" y="1762834"/>
            <a:ext cx="627797" cy="369332"/>
          </a:xfrm>
          <a:prstGeom prst="rect">
            <a:avLst/>
          </a:prstGeom>
          <a:solidFill>
            <a:schemeClr val="bg1"/>
          </a:solidFill>
        </p:spPr>
        <p:txBody>
          <a:bodyPr wrap="square" rtlCol="0">
            <a:spAutoFit/>
          </a:bodyPr>
          <a:lstStyle/>
          <a:p>
            <a:pPr algn="ctr"/>
            <a:r>
              <a:rPr lang="en-US" dirty="0" smtClean="0"/>
              <a:t>400</a:t>
            </a:r>
            <a:endParaRPr lang="en-US" dirty="0"/>
          </a:p>
        </p:txBody>
      </p:sp>
      <p:sp>
        <p:nvSpPr>
          <p:cNvPr id="75" name="TextBox 74"/>
          <p:cNvSpPr txBox="1"/>
          <p:nvPr/>
        </p:nvSpPr>
        <p:spPr>
          <a:xfrm>
            <a:off x="581392" y="782470"/>
            <a:ext cx="627797" cy="369332"/>
          </a:xfrm>
          <a:prstGeom prst="rect">
            <a:avLst/>
          </a:prstGeom>
          <a:solidFill>
            <a:schemeClr val="bg1"/>
          </a:solidFill>
        </p:spPr>
        <p:txBody>
          <a:bodyPr wrap="square" rtlCol="0">
            <a:spAutoFit/>
          </a:bodyPr>
          <a:lstStyle/>
          <a:p>
            <a:pPr algn="ctr"/>
            <a:r>
              <a:rPr lang="en-US" dirty="0" smtClean="0"/>
              <a:t>500</a:t>
            </a:r>
            <a:endParaRPr lang="en-US" dirty="0"/>
          </a:p>
        </p:txBody>
      </p:sp>
      <p:sp>
        <p:nvSpPr>
          <p:cNvPr id="76" name="Rectangle 75"/>
          <p:cNvSpPr/>
          <p:nvPr/>
        </p:nvSpPr>
        <p:spPr>
          <a:xfrm>
            <a:off x="573206" y="1132764"/>
            <a:ext cx="1050878" cy="4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cstate="print"/>
          <a:srcRect l="8731"/>
          <a:stretch>
            <a:fillRect/>
          </a:stretch>
        </p:blipFill>
        <p:spPr bwMode="auto">
          <a:xfrm>
            <a:off x="1255595" y="1007450"/>
            <a:ext cx="2156346" cy="1858582"/>
          </a:xfrm>
          <a:prstGeom prst="rect">
            <a:avLst/>
          </a:prstGeom>
          <a:noFill/>
          <a:ln w="9525">
            <a:noFill/>
            <a:miter lim="800000"/>
            <a:headEnd/>
            <a:tailEnd/>
          </a:ln>
          <a:effectLst/>
        </p:spPr>
      </p:pic>
      <p:sp>
        <p:nvSpPr>
          <p:cNvPr id="20" name="Footer Placeholder 2"/>
          <p:cNvSpPr>
            <a:spLocks noGrp="1"/>
          </p:cNvSpPr>
          <p:nvPr>
            <p:ph type="ftr" sz="quarter" idx="10"/>
          </p:nvPr>
        </p:nvSpPr>
        <p:spPr>
          <a:xfrm>
            <a:off x="3124200" y="6353969"/>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458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Title 6"/>
          <p:cNvSpPr>
            <a:spLocks noGrp="1"/>
          </p:cNvSpPr>
          <p:nvPr>
            <p:ph type="title"/>
          </p:nvPr>
        </p:nvSpPr>
        <p:spPr/>
        <p:txBody>
          <a:bodyPr/>
          <a:lstStyle/>
          <a:p>
            <a:endParaRPr lang="en-US"/>
          </a:p>
        </p:txBody>
      </p:sp>
      <p:sp>
        <p:nvSpPr>
          <p:cNvPr id="9" name="Footer Placeholder 8"/>
          <p:cNvSpPr>
            <a:spLocks noGrp="1"/>
          </p:cNvSpPr>
          <p:nvPr>
            <p:ph type="ftr" sz="quarter" idx="10"/>
          </p:nvPr>
        </p:nvSpPr>
        <p:spPr/>
        <p:txBody>
          <a:bodyPr/>
          <a:lstStyle/>
          <a:p>
            <a:pPr>
              <a:defRPr/>
            </a:pPr>
            <a:r>
              <a:rPr lang="en-US" smtClean="0"/>
              <a:t>Energy Facts 2010</a:t>
            </a:r>
            <a:endParaRPr lang="en-US" dirty="0"/>
          </a:p>
        </p:txBody>
      </p:sp>
      <p:pic>
        <p:nvPicPr>
          <p:cNvPr id="1026" name="Picture 2"/>
          <p:cNvPicPr>
            <a:picLocks noChangeAspect="1" noChangeArrowheads="1"/>
          </p:cNvPicPr>
          <p:nvPr/>
        </p:nvPicPr>
        <p:blipFill>
          <a:blip r:embed="rId3" cstate="print"/>
          <a:srcRect t="5849" b="35185"/>
          <a:stretch>
            <a:fillRect/>
          </a:stretch>
        </p:blipFill>
        <p:spPr bwMode="auto">
          <a:xfrm>
            <a:off x="0" y="0"/>
            <a:ext cx="9144000" cy="688450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59808" t="73638" r="5552" b="4487"/>
          <a:stretch>
            <a:fillRect/>
          </a:stretch>
        </p:blipFill>
        <p:spPr bwMode="auto">
          <a:xfrm>
            <a:off x="3877384" y="2606241"/>
            <a:ext cx="5240112" cy="4225255"/>
          </a:xfrm>
          <a:prstGeom prst="rect">
            <a:avLst/>
          </a:prstGeom>
          <a:noFill/>
          <a:ln w="28575">
            <a:solidFill>
              <a:srgbClr val="0000FF"/>
            </a:solidFill>
            <a:miter lim="800000"/>
            <a:headEnd/>
            <a:tailEnd/>
          </a:ln>
          <a:effectLst/>
        </p:spPr>
      </p:pic>
      <p:sp>
        <p:nvSpPr>
          <p:cNvPr id="10" name="Slide Number Placeholder 7"/>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37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63019"/>
            <a:ext cx="9144000" cy="888066"/>
          </a:xfrm>
          <a:prstGeom prst="rect">
            <a:avLst/>
          </a:prstGeom>
        </p:spPr>
        <p:txBody>
          <a:bodyPr lIns="93503" tIns="46752" rIns="93503" bIns="46752"/>
          <a:lstStyle/>
          <a:p>
            <a:pPr algn="ctr">
              <a:lnSpc>
                <a:spcPct val="90000"/>
              </a:lnSpc>
              <a:spcBef>
                <a:spcPct val="0"/>
              </a:spcBef>
            </a:pPr>
            <a:r>
              <a:rPr lang="en-US" sz="2400" dirty="0" smtClean="0">
                <a:solidFill>
                  <a:srgbClr val="106636"/>
                </a:solidFill>
                <a:ea typeface="+mj-ea"/>
                <a:cs typeface="Arial" charset="0"/>
              </a:rPr>
              <a:t>U.S. Natural Gas Production Showing Increase in Shale Gas</a:t>
            </a:r>
          </a:p>
          <a:p>
            <a:pPr algn="ctr">
              <a:lnSpc>
                <a:spcPct val="90000"/>
              </a:lnSpc>
              <a:spcBef>
                <a:spcPct val="0"/>
              </a:spcBef>
            </a:pPr>
            <a:r>
              <a:rPr lang="en-US" dirty="0" smtClean="0">
                <a:solidFill>
                  <a:srgbClr val="106636"/>
                </a:solidFill>
                <a:ea typeface="+mj-ea"/>
                <a:cs typeface="Arial" charset="0"/>
              </a:rPr>
              <a:t>Trillion cubic feet per year</a:t>
            </a:r>
            <a:endParaRPr lang="en-US" dirty="0">
              <a:solidFill>
                <a:srgbClr val="106636"/>
              </a:solidFill>
              <a:ea typeface="+mj-ea"/>
              <a:cs typeface="Arial" charset="0"/>
            </a:endParaRP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38</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2012</a:t>
            </a:r>
            <a:endParaRPr lang="en-US" dirty="0"/>
          </a:p>
        </p:txBody>
      </p:sp>
      <p:pic>
        <p:nvPicPr>
          <p:cNvPr id="1024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07" b="2612"/>
          <a:stretch/>
        </p:blipFill>
        <p:spPr bwMode="auto">
          <a:xfrm>
            <a:off x="974947" y="890461"/>
            <a:ext cx="7575612" cy="51550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690" y="5181600"/>
            <a:ext cx="1303564" cy="16764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3448627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72203"/>
            <a:ext cx="9144000" cy="888066"/>
          </a:xfrm>
          <a:prstGeom prst="rect">
            <a:avLst/>
          </a:prstGeom>
        </p:spPr>
        <p:txBody>
          <a:bodyPr lIns="93503" tIns="46752" rIns="93503" bIns="46752"/>
          <a:lstStyle/>
          <a:p>
            <a:pPr algn="ctr">
              <a:lnSpc>
                <a:spcPct val="90000"/>
              </a:lnSpc>
              <a:spcBef>
                <a:spcPct val="0"/>
              </a:spcBef>
            </a:pPr>
            <a:r>
              <a:rPr lang="en-US" sz="2400" dirty="0" smtClean="0">
                <a:solidFill>
                  <a:srgbClr val="106636"/>
                </a:solidFill>
                <a:ea typeface="+mj-ea"/>
                <a:cs typeface="Arial" charset="0"/>
              </a:rPr>
              <a:t>Tight Gas vs. Shale Gas</a:t>
            </a: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39</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2012</a:t>
            </a:r>
            <a:endParaRPr lang="en-US" dirty="0"/>
          </a:p>
        </p:txBody>
      </p:sp>
      <p:pic>
        <p:nvPicPr>
          <p:cNvPr id="11266" name="Picture 2" descr="http://3.bp.blogspot.com/-jpwGudWBeXA/TdBzbb8XxwI/AAAAAAAAB00/GHW0MFFOPI0/s1600/ShaleGasDepositDiagram.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1444" y="866852"/>
            <a:ext cx="8159655" cy="53753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113663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title"/>
          </p:nvPr>
        </p:nvSpPr>
        <p:spPr/>
        <p:txBody>
          <a:bodyPr/>
          <a:lstStyle/>
          <a:p>
            <a:pPr eaLnBrk="1" hangingPunct="1"/>
            <a:r>
              <a:rPr lang="en-US" dirty="0" smtClean="0">
                <a:solidFill>
                  <a:srgbClr val="004B32"/>
                </a:solidFill>
                <a:latin typeface="Arial" charset="0"/>
                <a:cs typeface="Arial" charset="0"/>
              </a:rPr>
              <a:t>DOE Evolution - II</a:t>
            </a:r>
          </a:p>
        </p:txBody>
      </p:sp>
      <p:graphicFrame>
        <p:nvGraphicFramePr>
          <p:cNvPr id="11" name="Object 6"/>
          <p:cNvGraphicFramePr>
            <a:graphicFrameLocks noGrp="1" noChangeAspect="1"/>
          </p:cNvGraphicFramePr>
          <p:nvPr>
            <p:ph sz="half" idx="4294967295"/>
          </p:nvPr>
        </p:nvGraphicFramePr>
        <p:xfrm>
          <a:off x="388937" y="1219200"/>
          <a:ext cx="2201863" cy="2209800"/>
        </p:xfrm>
        <a:graphic>
          <a:graphicData uri="http://schemas.openxmlformats.org/presentationml/2006/ole">
            <p:oleObj spid="_x0000_s3130" name="Image" r:id="rId3" imgW="6590476" imgH="6615873" progId="">
              <p:embed/>
            </p:oleObj>
          </a:graphicData>
        </a:graphic>
      </p:graphicFrame>
      <p:sp>
        <p:nvSpPr>
          <p:cNvPr id="10" name="Rectangle 3"/>
          <p:cNvSpPr txBox="1">
            <a:spLocks/>
          </p:cNvSpPr>
          <p:nvPr/>
        </p:nvSpPr>
        <p:spPr bwMode="auto">
          <a:xfrm>
            <a:off x="2743200" y="1143000"/>
            <a:ext cx="601980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000" b="1" dirty="0">
                <a:solidFill>
                  <a:srgbClr val="004B32"/>
                </a:solidFill>
                <a:cs typeface="Arial" charset="0"/>
              </a:rPr>
              <a:t>1971 AEC charter expands to non-nuclear energy</a:t>
            </a:r>
          </a:p>
          <a:p>
            <a:pPr marL="342900" indent="-342900">
              <a:spcBef>
                <a:spcPct val="20000"/>
              </a:spcBef>
              <a:buFont typeface="Arial" charset="0"/>
              <a:buChar char="•"/>
            </a:pPr>
            <a:r>
              <a:rPr lang="en-US" sz="2000" b="1" dirty="0">
                <a:solidFill>
                  <a:srgbClr val="004B32"/>
                </a:solidFill>
                <a:cs typeface="Arial" charset="0"/>
              </a:rPr>
              <a:t>1974 Arab oil embargo motivates creation of new energy R&amp;D agency (P.L. 93-438)</a:t>
            </a:r>
          </a:p>
          <a:p>
            <a:pPr marL="342900" indent="-342900">
              <a:spcBef>
                <a:spcPct val="20000"/>
              </a:spcBef>
              <a:buFont typeface="Arial" charset="0"/>
              <a:buChar char="•"/>
            </a:pPr>
            <a:r>
              <a:rPr lang="en-US" sz="2000" b="1" dirty="0">
                <a:solidFill>
                  <a:srgbClr val="004B32"/>
                </a:solidFill>
                <a:cs typeface="Arial" charset="0"/>
              </a:rPr>
              <a:t>1974-1977 Energy Research and Development Administration</a:t>
            </a:r>
          </a:p>
          <a:p>
            <a:pPr marL="742950" lvl="1" indent="-285750">
              <a:spcBef>
                <a:spcPct val="20000"/>
              </a:spcBef>
              <a:buFont typeface="Arial" charset="0"/>
              <a:buChar char="–"/>
            </a:pPr>
            <a:r>
              <a:rPr lang="en-US" dirty="0">
                <a:cs typeface="Arial" charset="0"/>
              </a:rPr>
              <a:t>Nuclear, solar, fossil, geothermal, synthetic fuels, transmission, conservation, etc.</a:t>
            </a:r>
            <a:endParaRPr lang="en-US" sz="2000" dirty="0">
              <a:cs typeface="Arial" charset="0"/>
            </a:endParaRPr>
          </a:p>
          <a:p>
            <a:pPr marL="342900" indent="-342900">
              <a:spcBef>
                <a:spcPct val="20000"/>
              </a:spcBef>
              <a:buFont typeface="Arial" charset="0"/>
              <a:buChar char="•"/>
            </a:pPr>
            <a:endParaRPr lang="en-US" sz="2000" b="1" dirty="0">
              <a:solidFill>
                <a:srgbClr val="146737"/>
              </a:solidFill>
              <a:cs typeface="Arial" charset="0"/>
            </a:endParaRPr>
          </a:p>
          <a:p>
            <a:pPr marL="342900" indent="-342900">
              <a:spcBef>
                <a:spcPct val="20000"/>
              </a:spcBef>
              <a:buFont typeface="Arial" charset="0"/>
              <a:buChar char="•"/>
            </a:pPr>
            <a:r>
              <a:rPr lang="en-US" sz="2000" b="1" dirty="0">
                <a:solidFill>
                  <a:srgbClr val="004B32"/>
                </a:solidFill>
                <a:cs typeface="Arial" charset="0"/>
              </a:rPr>
              <a:t>1977 Consolidation of Federal energy activity into a new Department of Energy (P.L. 95-91)</a:t>
            </a:r>
          </a:p>
          <a:p>
            <a:pPr marL="742950" lvl="1" indent="-285750">
              <a:spcBef>
                <a:spcPct val="20000"/>
              </a:spcBef>
              <a:buFont typeface="Arial" charset="0"/>
              <a:buChar char="–"/>
            </a:pPr>
            <a:r>
              <a:rPr lang="en-US" dirty="0">
                <a:cs typeface="Arial" charset="0"/>
              </a:rPr>
              <a:t>Formal separation of management oversight of weapons and non-weapons labs</a:t>
            </a:r>
          </a:p>
          <a:p>
            <a:pPr marL="742950" lvl="1" indent="-285750">
              <a:spcBef>
                <a:spcPct val="20000"/>
              </a:spcBef>
              <a:buFont typeface="Arial" charset="0"/>
              <a:buChar char="–"/>
            </a:pPr>
            <a:r>
              <a:rPr lang="en-US" dirty="0">
                <a:cs typeface="Arial" charset="0"/>
              </a:rPr>
              <a:t>Formal separation of basic and applied research </a:t>
            </a:r>
            <a:r>
              <a:rPr lang="en-US" dirty="0" smtClean="0">
                <a:cs typeface="Arial" charset="0"/>
              </a:rPr>
              <a:t>programs</a:t>
            </a:r>
            <a:endParaRPr lang="en-US" dirty="0">
              <a:cs typeface="Arial" charset="0"/>
            </a:endParaRPr>
          </a:p>
        </p:txBody>
      </p:sp>
      <p:pic>
        <p:nvPicPr>
          <p:cNvPr id="3077" name="Picture 7" descr="New_DOE_Seal_Color"/>
          <p:cNvPicPr>
            <a:picLocks noChangeAspect="1" noChangeArrowheads="1"/>
          </p:cNvPicPr>
          <p:nvPr/>
        </p:nvPicPr>
        <p:blipFill>
          <a:blip r:embed="rId4" cstate="print"/>
          <a:srcRect/>
          <a:stretch>
            <a:fillRect/>
          </a:stretch>
        </p:blipFill>
        <p:spPr bwMode="auto">
          <a:xfrm>
            <a:off x="381000" y="3733800"/>
            <a:ext cx="2209800" cy="2209800"/>
          </a:xfrm>
          <a:prstGeom prst="rect">
            <a:avLst/>
          </a:prstGeom>
          <a:noFill/>
          <a:ln w="9525">
            <a:noFill/>
            <a:miter lim="800000"/>
            <a:headEnd/>
            <a:tailEnd/>
          </a:ln>
        </p:spPr>
      </p:pic>
      <p:sp>
        <p:nvSpPr>
          <p:cNvPr id="13" name="Footer Placeholder 7"/>
          <p:cNvSpPr>
            <a:spLocks noGrp="1"/>
          </p:cNvSpPr>
          <p:nvPr>
            <p:ph type="ftr" sz="quarter" idx="10"/>
          </p:nvPr>
        </p:nvSpPr>
        <p:spPr bwMode="auto">
          <a:xfrm>
            <a:off x="3124200" y="6353969"/>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2012</a:t>
            </a:r>
          </a:p>
        </p:txBody>
      </p:sp>
      <p:sp>
        <p:nvSpPr>
          <p:cNvPr id="14" name="Slide Number Placeholder 39"/>
          <p:cNvSpPr>
            <a:spLocks noGrp="1"/>
          </p:cNvSpPr>
          <p:nvPr>
            <p:ph type="sldNum" sz="quarter" idx="11"/>
          </p:nvPr>
        </p:nvSpPr>
        <p:spPr bwMode="auto">
          <a:xfrm>
            <a:off x="8413750" y="6353969"/>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a:t>
            </a:fld>
            <a:endParaRPr lang="en-US" dirty="0" smtClean="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585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40</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2010</a:t>
            </a:r>
            <a:endParaRPr lang="en-US" dirty="0"/>
          </a:p>
        </p:txBody>
      </p:sp>
      <p:pic>
        <p:nvPicPr>
          <p:cNvPr id="1026" name="Picture 2"/>
          <p:cNvPicPr>
            <a:picLocks noChangeAspect="1" noChangeArrowheads="1"/>
          </p:cNvPicPr>
          <p:nvPr/>
        </p:nvPicPr>
        <p:blipFill>
          <a:blip r:embed="rId3" cstate="print"/>
          <a:srcRect t="1141" r="3803" b="11025"/>
          <a:stretch>
            <a:fillRect/>
          </a:stretch>
        </p:blipFill>
        <p:spPr bwMode="auto">
          <a:xfrm>
            <a:off x="0" y="773406"/>
            <a:ext cx="9144000" cy="6084593"/>
          </a:xfrm>
          <a:prstGeom prst="rect">
            <a:avLst/>
          </a:prstGeom>
          <a:noFill/>
          <a:ln w="9525">
            <a:noFill/>
            <a:miter lim="800000"/>
            <a:headEnd/>
            <a:tailEnd/>
          </a:ln>
          <a:effectLst/>
        </p:spPr>
      </p:pic>
      <p:sp>
        <p:nvSpPr>
          <p:cNvPr id="9" name="Slide Number Placeholder 7"/>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10" name="Footer Placeholder 7"/>
          <p:cNvSpPr txBox="1">
            <a:spLocks/>
          </p:cNvSpPr>
          <p:nvPr/>
        </p:nvSpPr>
        <p:spPr bwMode="auto">
          <a:xfrm>
            <a:off x="3276600" y="6506369"/>
            <a:ext cx="5334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rPr>
              <a:t>Energy Facts 2012</a:t>
            </a:r>
          </a:p>
        </p:txBody>
      </p:sp>
    </p:spTree>
    <p:extLst>
      <p:ext uri="{BB962C8B-B14F-4D97-AF65-F5344CB8AC3E}">
        <p14:creationId xmlns="" xmlns:p14="http://schemas.microsoft.com/office/powerpoint/2010/main" val="256585513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89" y="1689287"/>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a:solidFill>
                  <a:srgbClr val="FF0000"/>
                </a:solidFill>
                <a:effectLst>
                  <a:outerShdw blurRad="38100" dist="38100" dir="2700000" algn="tl">
                    <a:srgbClr val="C0C0C0"/>
                  </a:outerShdw>
                </a:effectLst>
                <a:latin typeface="Arial" pitchFamily="34" charset="0"/>
              </a:rPr>
              <a:t>Fuels: Nuclear </a:t>
            </a:r>
            <a:r>
              <a:rPr lang="en-US" sz="3600" b="1" dirty="0" smtClean="0">
                <a:solidFill>
                  <a:srgbClr val="FF0000"/>
                </a:solidFill>
                <a:effectLst>
                  <a:outerShdw blurRad="38100" dist="38100" dir="2700000" algn="tl">
                    <a:srgbClr val="C0C0C0"/>
                  </a:outerShdw>
                </a:effectLst>
                <a:latin typeface="Arial" pitchFamily="34" charset="0"/>
              </a:rPr>
              <a:t>energy</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508940" name="Freeform 12"/>
          <p:cNvSpPr>
            <a:spLocks/>
          </p:cNvSpPr>
          <p:nvPr/>
        </p:nvSpPr>
        <p:spPr bwMode="auto">
          <a:xfrm rot="10800000">
            <a:off x="2856058" y="3461218"/>
            <a:ext cx="1675534" cy="2933139"/>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a:lstStyle/>
          <a:p>
            <a:endParaRPr lang="en-US"/>
          </a:p>
        </p:txBody>
      </p:sp>
      <p:sp>
        <p:nvSpPr>
          <p:cNvPr id="508941" name="Freeform 13"/>
          <p:cNvSpPr>
            <a:spLocks/>
          </p:cNvSpPr>
          <p:nvPr/>
        </p:nvSpPr>
        <p:spPr bwMode="auto">
          <a:xfrm rot="10800000">
            <a:off x="3557444" y="3153056"/>
            <a:ext cx="2208068" cy="1615048"/>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508942" name="Freeform 14"/>
          <p:cNvSpPr>
            <a:spLocks/>
          </p:cNvSpPr>
          <p:nvPr/>
        </p:nvSpPr>
        <p:spPr bwMode="auto">
          <a:xfrm rot="10800000">
            <a:off x="4702804" y="3575798"/>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a:lstStyle/>
          <a:p>
            <a:endParaRPr lang="en-US"/>
          </a:p>
        </p:txBody>
      </p:sp>
      <p:sp>
        <p:nvSpPr>
          <p:cNvPr id="508943" name="Freeform 15"/>
          <p:cNvSpPr>
            <a:spLocks/>
          </p:cNvSpPr>
          <p:nvPr/>
        </p:nvSpPr>
        <p:spPr bwMode="auto">
          <a:xfrm rot="10800000">
            <a:off x="4524376" y="4768104"/>
            <a:ext cx="1652443" cy="1626253"/>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508944" name="Text Box 16"/>
          <p:cNvSpPr txBox="1">
            <a:spLocks noChangeArrowheads="1"/>
          </p:cNvSpPr>
          <p:nvPr/>
        </p:nvSpPr>
        <p:spPr bwMode="auto">
          <a:xfrm>
            <a:off x="2922444" y="4656045"/>
            <a:ext cx="1411432" cy="645739"/>
          </a:xfrm>
          <a:prstGeom prst="rect">
            <a:avLst/>
          </a:prstGeom>
          <a:noFill/>
          <a:ln w="9525" algn="ctr">
            <a:noFill/>
            <a:miter lim="800000"/>
            <a:headEnd/>
            <a:tailEnd/>
          </a:ln>
          <a:effectLst/>
        </p:spPr>
        <p:txBody>
          <a:bodyPr>
            <a:spAutoFit/>
          </a:bodyPr>
          <a:lstStyle/>
          <a:p>
            <a:pPr defTabSz="914608"/>
            <a:r>
              <a:rPr lang="en-US" b="1" dirty="0">
                <a:solidFill>
                  <a:schemeClr val="bg1"/>
                </a:solidFill>
              </a:rPr>
              <a:t>Petroleum 37%</a:t>
            </a:r>
          </a:p>
        </p:txBody>
      </p:sp>
      <p:sp>
        <p:nvSpPr>
          <p:cNvPr id="508945" name="Text Box 17"/>
          <p:cNvSpPr txBox="1">
            <a:spLocks noChangeArrowheads="1"/>
          </p:cNvSpPr>
          <p:nvPr/>
        </p:nvSpPr>
        <p:spPr bwMode="auto">
          <a:xfrm>
            <a:off x="3898035" y="3597089"/>
            <a:ext cx="1411432" cy="369794"/>
          </a:xfrm>
          <a:prstGeom prst="rect">
            <a:avLst/>
          </a:prstGeom>
          <a:noFill/>
          <a:ln w="9525" algn="ctr">
            <a:noFill/>
            <a:miter lim="800000"/>
            <a:headEnd/>
            <a:tailEnd/>
          </a:ln>
          <a:effectLst/>
        </p:spPr>
        <p:txBody>
          <a:bodyPr>
            <a:spAutoFit/>
          </a:bodyPr>
          <a:lstStyle/>
          <a:p>
            <a:pPr defTabSz="914608"/>
            <a:r>
              <a:rPr lang="en-US" b="1" dirty="0">
                <a:solidFill>
                  <a:schemeClr val="bg1"/>
                </a:solidFill>
              </a:rPr>
              <a:t>Coal </a:t>
            </a:r>
            <a:r>
              <a:rPr lang="en-US" b="1" dirty="0" smtClean="0">
                <a:solidFill>
                  <a:schemeClr val="bg1"/>
                </a:solidFill>
              </a:rPr>
              <a:t>21%</a:t>
            </a:r>
            <a:endParaRPr lang="en-US" b="1" dirty="0">
              <a:solidFill>
                <a:schemeClr val="bg1"/>
              </a:solidFill>
            </a:endParaRPr>
          </a:p>
        </p:txBody>
      </p:sp>
      <p:sp>
        <p:nvSpPr>
          <p:cNvPr id="508946" name="Text Box 18"/>
          <p:cNvSpPr txBox="1">
            <a:spLocks noChangeArrowheads="1"/>
          </p:cNvSpPr>
          <p:nvPr/>
        </p:nvSpPr>
        <p:spPr bwMode="auto">
          <a:xfrm>
            <a:off x="4608081" y="5272368"/>
            <a:ext cx="1411432" cy="645739"/>
          </a:xfrm>
          <a:prstGeom prst="rect">
            <a:avLst/>
          </a:prstGeom>
          <a:noFill/>
          <a:ln w="9525" algn="ctr">
            <a:noFill/>
            <a:miter lim="800000"/>
            <a:headEnd/>
            <a:tailEnd/>
          </a:ln>
          <a:effectLst/>
        </p:spPr>
        <p:txBody>
          <a:bodyPr>
            <a:spAutoFit/>
          </a:bodyPr>
          <a:lstStyle/>
          <a:p>
            <a:pPr defTabSz="914608"/>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508948" name="Freeform 20"/>
          <p:cNvSpPr>
            <a:spLocks/>
          </p:cNvSpPr>
          <p:nvPr/>
        </p:nvSpPr>
        <p:spPr bwMode="auto">
          <a:xfrm rot="10800000">
            <a:off x="4505429" y="4394387"/>
            <a:ext cx="1687079"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a:lstStyle/>
          <a:p>
            <a:endParaRPr lang="en-US"/>
          </a:p>
        </p:txBody>
      </p:sp>
      <p:sp>
        <p:nvSpPr>
          <p:cNvPr id="15" name="Text Box 14"/>
          <p:cNvSpPr txBox="1">
            <a:spLocks noChangeArrowheads="1"/>
          </p:cNvSpPr>
          <p:nvPr/>
        </p:nvSpPr>
        <p:spPr bwMode="auto">
          <a:xfrm rot="20130486">
            <a:off x="4765976" y="4084540"/>
            <a:ext cx="1630795" cy="338554"/>
          </a:xfrm>
          <a:prstGeom prst="rect">
            <a:avLst/>
          </a:prstGeom>
          <a:noFill/>
          <a:ln w="9525" algn="ctr">
            <a:noFill/>
            <a:miter lim="800000"/>
            <a:headEnd/>
            <a:tailEnd/>
          </a:ln>
          <a:effectLst/>
        </p:spPr>
        <p:txBody>
          <a:bodyPr>
            <a:spAutoFit/>
          </a:bodyPr>
          <a:lstStyle/>
          <a:p>
            <a:pPr defTabSz="914608"/>
            <a:r>
              <a:rPr lang="en-US" sz="1600" b="1" dirty="0"/>
              <a:t>Nuclear 9%</a:t>
            </a:r>
          </a:p>
        </p:txBody>
      </p:sp>
      <p:sp>
        <p:nvSpPr>
          <p:cNvPr id="16" name="Text Box 16"/>
          <p:cNvSpPr txBox="1">
            <a:spLocks noChangeArrowheads="1"/>
          </p:cNvSpPr>
          <p:nvPr/>
        </p:nvSpPr>
        <p:spPr bwMode="auto">
          <a:xfrm>
            <a:off x="4673804" y="4633457"/>
            <a:ext cx="1749136" cy="307777"/>
          </a:xfrm>
          <a:prstGeom prst="rect">
            <a:avLst/>
          </a:prstGeom>
          <a:noFill/>
          <a:ln w="9525" algn="ctr">
            <a:noFill/>
            <a:miter lim="800000"/>
            <a:headEnd/>
            <a:tailEnd/>
          </a:ln>
          <a:effectLst/>
        </p:spPr>
        <p:txBody>
          <a:bodyPr>
            <a:spAutoFit/>
          </a:bodyPr>
          <a:lstStyle/>
          <a:p>
            <a:pPr defTabSz="914608"/>
            <a:r>
              <a:rPr lang="en-US" sz="1400" b="1" dirty="0" err="1"/>
              <a:t>Renewables</a:t>
            </a:r>
            <a:r>
              <a:rPr lang="en-US" sz="1400" b="1" dirty="0"/>
              <a:t> </a:t>
            </a:r>
            <a:r>
              <a:rPr lang="en-US" sz="1400" b="1" dirty="0" smtClean="0"/>
              <a:t>8%</a:t>
            </a:r>
            <a:endParaRPr lang="en-US" sz="1400" b="1" dirty="0"/>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41</a:t>
            </a:fld>
            <a:endParaRPr lang="en-US" dirty="0"/>
          </a:p>
        </p:txBody>
      </p:sp>
    </p:spTree>
    <p:extLst>
      <p:ext uri="{BB962C8B-B14F-4D97-AF65-F5344CB8AC3E}">
        <p14:creationId xmlns="" xmlns:p14="http://schemas.microsoft.com/office/powerpoint/2010/main" val="3141184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8933" name="Text Box 5"/>
          <p:cNvSpPr txBox="1">
            <a:spLocks noChangeArrowheads="1"/>
          </p:cNvSpPr>
          <p:nvPr/>
        </p:nvSpPr>
        <p:spPr bwMode="auto">
          <a:xfrm>
            <a:off x="8970818" y="6649291"/>
            <a:ext cx="57708" cy="221359"/>
          </a:xfrm>
          <a:prstGeom prst="rect">
            <a:avLst/>
          </a:prstGeom>
          <a:noFill/>
          <a:ln w="9525" algn="ctr">
            <a:noFill/>
            <a:miter lim="800000"/>
            <a:headEnd/>
            <a:tailEnd/>
          </a:ln>
          <a:effectLst/>
        </p:spPr>
        <p:txBody>
          <a:bodyPr wrap="none" lIns="0" tIns="41029" rIns="0" bIns="41029">
            <a:spAutoFit/>
          </a:bodyPr>
          <a:lstStyle/>
          <a:p>
            <a:pPr defTabSz="914608"/>
            <a:fld id="{6C7D256E-42D5-429B-A0BF-4F23EA4DCDB6}" type="slidenum">
              <a:rPr lang="en-US" sz="900">
                <a:latin typeface="Times New Roman" pitchFamily="18" charset="0"/>
              </a:rPr>
              <a:pPr defTabSz="914608"/>
              <a:t>42</a:t>
            </a:fld>
            <a:endParaRPr lang="en-US" sz="900" dirty="0">
              <a:latin typeface="Times New Roman" pitchFamily="18" charset="0"/>
            </a:endParaRPr>
          </a:p>
        </p:txBody>
      </p:sp>
      <p:grpSp>
        <p:nvGrpSpPr>
          <p:cNvPr id="16" name="Group 2"/>
          <p:cNvGrpSpPr>
            <a:grpSpLocks/>
          </p:cNvGrpSpPr>
          <p:nvPr/>
        </p:nvGrpSpPr>
        <p:grpSpPr bwMode="auto">
          <a:xfrm>
            <a:off x="0" y="757642"/>
            <a:ext cx="9144000" cy="6100357"/>
            <a:chOff x="0" y="543"/>
            <a:chExt cx="6336" cy="4353"/>
          </a:xfrm>
        </p:grpSpPr>
        <p:pic>
          <p:nvPicPr>
            <p:cNvPr id="17" name="Picture 3"/>
            <p:cNvPicPr>
              <a:picLocks noChangeAspect="1" noChangeArrowheads="1"/>
            </p:cNvPicPr>
            <p:nvPr/>
          </p:nvPicPr>
          <p:blipFill>
            <a:blip r:embed="rId3" cstate="print"/>
            <a:srcRect r="2319"/>
            <a:stretch>
              <a:fillRect/>
            </a:stretch>
          </p:blipFill>
          <p:spPr bwMode="auto">
            <a:xfrm>
              <a:off x="0" y="543"/>
              <a:ext cx="6336" cy="4353"/>
            </a:xfrm>
            <a:prstGeom prst="rect">
              <a:avLst/>
            </a:prstGeom>
            <a:noFill/>
            <a:ln w="9525">
              <a:noFill/>
              <a:miter lim="800000"/>
              <a:headEnd/>
              <a:tailEnd/>
            </a:ln>
            <a:effectLst/>
          </p:spPr>
        </p:pic>
        <p:pic>
          <p:nvPicPr>
            <p:cNvPr id="18" name="Picture 4"/>
            <p:cNvPicPr>
              <a:picLocks noChangeAspect="1" noChangeArrowheads="1"/>
            </p:cNvPicPr>
            <p:nvPr/>
          </p:nvPicPr>
          <p:blipFill>
            <a:blip r:embed="rId4" cstate="print"/>
            <a:srcRect/>
            <a:stretch>
              <a:fillRect/>
            </a:stretch>
          </p:blipFill>
          <p:spPr bwMode="auto">
            <a:xfrm>
              <a:off x="4005" y="543"/>
              <a:ext cx="2331" cy="672"/>
            </a:xfrm>
            <a:prstGeom prst="rect">
              <a:avLst/>
            </a:prstGeom>
            <a:noFill/>
            <a:ln w="9525">
              <a:noFill/>
              <a:miter lim="800000"/>
              <a:headEnd/>
              <a:tailEnd/>
            </a:ln>
            <a:effectLst/>
          </p:spPr>
        </p:pic>
        <p:pic>
          <p:nvPicPr>
            <p:cNvPr id="19" name="Picture 5"/>
            <p:cNvPicPr>
              <a:picLocks noChangeAspect="1" noChangeArrowheads="1"/>
            </p:cNvPicPr>
            <p:nvPr/>
          </p:nvPicPr>
          <p:blipFill>
            <a:blip r:embed="rId5" cstate="print"/>
            <a:srcRect/>
            <a:stretch>
              <a:fillRect/>
            </a:stretch>
          </p:blipFill>
          <p:spPr bwMode="auto">
            <a:xfrm>
              <a:off x="5323" y="1172"/>
              <a:ext cx="1013" cy="673"/>
            </a:xfrm>
            <a:prstGeom prst="rect">
              <a:avLst/>
            </a:prstGeom>
            <a:noFill/>
            <a:ln w="9525">
              <a:noFill/>
              <a:miter lim="800000"/>
              <a:headEnd/>
              <a:tailEnd/>
            </a:ln>
            <a:effectLst/>
          </p:spPr>
        </p:pic>
      </p:grpSp>
      <p:sp>
        <p:nvSpPr>
          <p:cNvPr id="20" name="Rectangle 6"/>
          <p:cNvSpPr>
            <a:spLocks noChangeArrowheads="1"/>
          </p:cNvSpPr>
          <p:nvPr/>
        </p:nvSpPr>
        <p:spPr bwMode="auto">
          <a:xfrm>
            <a:off x="1474932" y="3101445"/>
            <a:ext cx="1845830" cy="131669"/>
          </a:xfrm>
          <a:prstGeom prst="rect">
            <a:avLst/>
          </a:prstGeom>
          <a:solidFill>
            <a:srgbClr val="FF0000"/>
          </a:solidFill>
          <a:ln w="9525">
            <a:noFill/>
            <a:miter lim="800000"/>
            <a:headEnd/>
            <a:tailEnd/>
          </a:ln>
          <a:effectLst/>
        </p:spPr>
        <p:txBody>
          <a:bodyPr wrap="none" lIns="82058" tIns="41029" rIns="82058" bIns="41029" anchor="ctr"/>
          <a:lstStyle/>
          <a:p>
            <a:endParaRPr lang="en-US"/>
          </a:p>
        </p:txBody>
      </p:sp>
      <p:pic>
        <p:nvPicPr>
          <p:cNvPr id="21" name="Picture 7" descr="Sciencecover1"/>
          <p:cNvPicPr>
            <a:picLocks noChangeAspect="1" noChangeArrowheads="1"/>
          </p:cNvPicPr>
          <p:nvPr/>
        </p:nvPicPr>
        <p:blipFill>
          <a:blip r:embed="rId6" cstate="print"/>
          <a:srcRect/>
          <a:stretch>
            <a:fillRect/>
          </a:stretch>
        </p:blipFill>
        <p:spPr bwMode="auto">
          <a:xfrm>
            <a:off x="1" y="5850872"/>
            <a:ext cx="764886" cy="1007128"/>
          </a:xfrm>
          <a:prstGeom prst="rect">
            <a:avLst/>
          </a:prstGeom>
          <a:noFill/>
        </p:spPr>
      </p:pic>
      <p:sp>
        <p:nvSpPr>
          <p:cNvPr id="22" name="Text Box 8"/>
          <p:cNvSpPr txBox="1">
            <a:spLocks noChangeArrowheads="1"/>
          </p:cNvSpPr>
          <p:nvPr/>
        </p:nvSpPr>
        <p:spPr bwMode="auto">
          <a:xfrm>
            <a:off x="1" y="106955"/>
            <a:ext cx="9126680" cy="888066"/>
          </a:xfrm>
          <a:prstGeom prst="rect">
            <a:avLst/>
          </a:prstGeom>
          <a:noFill/>
          <a:ln w="9525" algn="ctr">
            <a:noFill/>
            <a:miter lim="800000"/>
            <a:headEnd/>
            <a:tailEnd/>
          </a:ln>
          <a:effectLst/>
        </p:spPr>
        <p:txBody>
          <a:bodyPr lIns="93503" tIns="46752" rIns="93503" bIns="46752"/>
          <a:lstStyle/>
          <a:p>
            <a:pPr marL="342900" indent="-342900" algn="ctr" defTabSz="820583">
              <a:lnSpc>
                <a:spcPct val="80000"/>
              </a:lnSpc>
              <a:defRPr/>
            </a:pPr>
            <a:r>
              <a:rPr lang="en-US" sz="2400" dirty="0">
                <a:solidFill>
                  <a:srgbClr val="146737"/>
                </a:solidFill>
                <a:ea typeface="+mj-ea"/>
                <a:cs typeface="Arial" charset="0"/>
              </a:rPr>
              <a:t> Nuclear Energy Provides 20% of U.S. Electricity</a:t>
            </a:r>
          </a:p>
          <a:p>
            <a:pPr algn="ctr">
              <a:lnSpc>
                <a:spcPct val="80000"/>
              </a:lnSpc>
              <a:spcBef>
                <a:spcPct val="0"/>
              </a:spcBef>
            </a:pPr>
            <a:r>
              <a:rPr lang="en-US" dirty="0">
                <a:solidFill>
                  <a:srgbClr val="146737"/>
                </a:solidFill>
              </a:rPr>
              <a:t>Europe and Japan rely much more heavily on nuclear energy for electricity generation</a:t>
            </a:r>
            <a:endParaRPr lang="en-US" u="sng" dirty="0">
              <a:solidFill>
                <a:srgbClr val="146737"/>
              </a:solidFill>
            </a:endParaRPr>
          </a:p>
        </p:txBody>
      </p:sp>
      <p:sp>
        <p:nvSpPr>
          <p:cNvPr id="14" name="Slide Number Placeholder 13"/>
          <p:cNvSpPr>
            <a:spLocks noGrp="1"/>
          </p:cNvSpPr>
          <p:nvPr>
            <p:ph type="sldNum" sz="quarter" idx="11"/>
          </p:nvPr>
        </p:nvSpPr>
        <p:spPr/>
        <p:txBody>
          <a:bodyPr/>
          <a:lstStyle/>
          <a:p>
            <a:pPr>
              <a:defRPr/>
            </a:pPr>
            <a:fld id="{6EEA275D-5A49-48A8-817D-44C3EA0A3A2F}" type="slidenum">
              <a:rPr lang="en-US" smtClean="0"/>
              <a:pPr>
                <a:defRPr/>
              </a:pPr>
              <a:t>42</a:t>
            </a:fld>
            <a:endParaRPr lang="en-US" dirty="0"/>
          </a:p>
        </p:txBody>
      </p:sp>
    </p:spTree>
    <p:extLst>
      <p:ext uri="{BB962C8B-B14F-4D97-AF65-F5344CB8AC3E}">
        <p14:creationId xmlns="" xmlns:p14="http://schemas.microsoft.com/office/powerpoint/2010/main" val="226430328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749887" y="1842613"/>
            <a:ext cx="8319943" cy="3894044"/>
          </a:xfrm>
          <a:prstGeom prst="rect">
            <a:avLst/>
          </a:prstGeom>
          <a:noFill/>
          <a:ln w="9525">
            <a:noFill/>
            <a:miter lim="800000"/>
            <a:headEnd/>
            <a:tailEnd/>
          </a:ln>
          <a:effectLst/>
        </p:spPr>
      </p:pic>
      <p:sp>
        <p:nvSpPr>
          <p:cNvPr id="4" name="Text Box 4"/>
          <p:cNvSpPr txBox="1">
            <a:spLocks noChangeArrowheads="1"/>
          </p:cNvSpPr>
          <p:nvPr/>
        </p:nvSpPr>
        <p:spPr bwMode="auto">
          <a:xfrm>
            <a:off x="7554434" y="2142370"/>
            <a:ext cx="1368965"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Units Ordered</a:t>
            </a:r>
          </a:p>
        </p:txBody>
      </p:sp>
      <p:sp>
        <p:nvSpPr>
          <p:cNvPr id="5" name="Text Box 5"/>
          <p:cNvSpPr txBox="1">
            <a:spLocks noChangeArrowheads="1"/>
          </p:cNvSpPr>
          <p:nvPr/>
        </p:nvSpPr>
        <p:spPr bwMode="auto">
          <a:xfrm>
            <a:off x="6129364" y="3059852"/>
            <a:ext cx="2794035"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Construction Permits Issued</a:t>
            </a:r>
          </a:p>
        </p:txBody>
      </p:sp>
      <p:sp>
        <p:nvSpPr>
          <p:cNvPr id="6" name="Text Box 6"/>
          <p:cNvSpPr txBox="1">
            <a:spLocks noChangeArrowheads="1"/>
          </p:cNvSpPr>
          <p:nvPr/>
        </p:nvSpPr>
        <p:spPr bwMode="auto">
          <a:xfrm>
            <a:off x="5922578" y="3564117"/>
            <a:ext cx="3000821"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Full-power Operating Licenses</a:t>
            </a:r>
          </a:p>
        </p:txBody>
      </p:sp>
      <p:sp>
        <p:nvSpPr>
          <p:cNvPr id="7" name="Rectangle 7"/>
          <p:cNvSpPr>
            <a:spLocks noChangeArrowheads="1"/>
          </p:cNvSpPr>
          <p:nvPr/>
        </p:nvSpPr>
        <p:spPr bwMode="auto">
          <a:xfrm>
            <a:off x="7981001" y="3921304"/>
            <a:ext cx="942398" cy="189100"/>
          </a:xfrm>
          <a:prstGeom prst="rect">
            <a:avLst/>
          </a:prstGeom>
          <a:solidFill>
            <a:schemeClr val="bg1"/>
          </a:solidFill>
          <a:ln w="9525">
            <a:noFill/>
            <a:miter lim="800000"/>
            <a:headEnd/>
            <a:tailEnd/>
          </a:ln>
          <a:effectLst/>
        </p:spPr>
        <p:txBody>
          <a:bodyPr wrap="none" lIns="82058" tIns="41029" rIns="82058" bIns="41029" anchor="ctr"/>
          <a:lstStyle/>
          <a:p>
            <a:endParaRPr lang="en-US" sz="1600"/>
          </a:p>
        </p:txBody>
      </p:sp>
      <p:sp>
        <p:nvSpPr>
          <p:cNvPr id="8" name="Text Box 8"/>
          <p:cNvSpPr txBox="1">
            <a:spLocks noChangeArrowheads="1"/>
          </p:cNvSpPr>
          <p:nvPr/>
        </p:nvSpPr>
        <p:spPr bwMode="auto">
          <a:xfrm>
            <a:off x="7380203" y="4200051"/>
            <a:ext cx="1543196" cy="287651"/>
          </a:xfrm>
          <a:prstGeom prst="rect">
            <a:avLst/>
          </a:prstGeom>
          <a:solidFill>
            <a:srgbClr val="FFFF00"/>
          </a:solidFill>
          <a:ln w="9525">
            <a:noFill/>
            <a:miter lim="800000"/>
            <a:headEnd/>
            <a:tailEnd/>
          </a:ln>
          <a:effectLst/>
        </p:spPr>
        <p:txBody>
          <a:bodyPr wrap="none" lIns="41029" tIns="41029" rIns="41029" bIns="0">
            <a:spAutoFit/>
          </a:bodyPr>
          <a:lstStyle/>
          <a:p>
            <a:pPr defTabSz="914608"/>
            <a:r>
              <a:rPr lang="en-US" sz="1600" b="1" dirty="0">
                <a:solidFill>
                  <a:srgbClr val="FF0000"/>
                </a:solidFill>
              </a:rPr>
              <a:t>Operable Units</a:t>
            </a:r>
          </a:p>
        </p:txBody>
      </p:sp>
      <p:sp>
        <p:nvSpPr>
          <p:cNvPr id="9" name="Text Box 9"/>
          <p:cNvSpPr txBox="1">
            <a:spLocks noChangeArrowheads="1"/>
          </p:cNvSpPr>
          <p:nvPr/>
        </p:nvSpPr>
        <p:spPr bwMode="auto">
          <a:xfrm>
            <a:off x="7818929" y="4721124"/>
            <a:ext cx="1104470"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Shutdowns</a:t>
            </a:r>
          </a:p>
        </p:txBody>
      </p:sp>
      <p:sp>
        <p:nvSpPr>
          <p:cNvPr id="10" name="Text Box 10"/>
          <p:cNvSpPr txBox="1">
            <a:spLocks noChangeArrowheads="1"/>
          </p:cNvSpPr>
          <p:nvPr/>
        </p:nvSpPr>
        <p:spPr bwMode="auto">
          <a:xfrm>
            <a:off x="915852"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1955</a:t>
            </a:r>
          </a:p>
        </p:txBody>
      </p:sp>
      <p:sp>
        <p:nvSpPr>
          <p:cNvPr id="11" name="Text Box 11"/>
          <p:cNvSpPr txBox="1">
            <a:spLocks noChangeArrowheads="1"/>
          </p:cNvSpPr>
          <p:nvPr/>
        </p:nvSpPr>
        <p:spPr bwMode="auto">
          <a:xfrm>
            <a:off x="170815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1960</a:t>
            </a:r>
          </a:p>
        </p:txBody>
      </p:sp>
      <p:sp>
        <p:nvSpPr>
          <p:cNvPr id="12" name="Text Box 12"/>
          <p:cNvSpPr txBox="1">
            <a:spLocks noChangeArrowheads="1"/>
          </p:cNvSpPr>
          <p:nvPr/>
        </p:nvSpPr>
        <p:spPr bwMode="auto">
          <a:xfrm>
            <a:off x="2500466"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1965</a:t>
            </a:r>
          </a:p>
        </p:txBody>
      </p:sp>
      <p:sp>
        <p:nvSpPr>
          <p:cNvPr id="13" name="Text Box 13"/>
          <p:cNvSpPr txBox="1">
            <a:spLocks noChangeArrowheads="1"/>
          </p:cNvSpPr>
          <p:nvPr/>
        </p:nvSpPr>
        <p:spPr bwMode="auto">
          <a:xfrm>
            <a:off x="3294216"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1970</a:t>
            </a:r>
          </a:p>
        </p:txBody>
      </p:sp>
      <p:sp>
        <p:nvSpPr>
          <p:cNvPr id="14" name="Text Box 14"/>
          <p:cNvSpPr txBox="1">
            <a:spLocks noChangeArrowheads="1"/>
          </p:cNvSpPr>
          <p:nvPr/>
        </p:nvSpPr>
        <p:spPr bwMode="auto">
          <a:xfrm>
            <a:off x="4086523"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1975</a:t>
            </a:r>
          </a:p>
        </p:txBody>
      </p:sp>
      <p:sp>
        <p:nvSpPr>
          <p:cNvPr id="15" name="Text Box 15"/>
          <p:cNvSpPr txBox="1">
            <a:spLocks noChangeArrowheads="1"/>
          </p:cNvSpPr>
          <p:nvPr/>
        </p:nvSpPr>
        <p:spPr bwMode="auto">
          <a:xfrm>
            <a:off x="4880273"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1980</a:t>
            </a:r>
          </a:p>
        </p:txBody>
      </p:sp>
      <p:sp>
        <p:nvSpPr>
          <p:cNvPr id="16" name="Text Box 16"/>
          <p:cNvSpPr txBox="1">
            <a:spLocks noChangeArrowheads="1"/>
          </p:cNvSpPr>
          <p:nvPr/>
        </p:nvSpPr>
        <p:spPr bwMode="auto">
          <a:xfrm>
            <a:off x="567257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1985</a:t>
            </a:r>
          </a:p>
        </p:txBody>
      </p:sp>
      <p:sp>
        <p:nvSpPr>
          <p:cNvPr id="17" name="Text Box 17"/>
          <p:cNvSpPr txBox="1">
            <a:spLocks noChangeArrowheads="1"/>
          </p:cNvSpPr>
          <p:nvPr/>
        </p:nvSpPr>
        <p:spPr bwMode="auto">
          <a:xfrm>
            <a:off x="646632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1990</a:t>
            </a:r>
          </a:p>
        </p:txBody>
      </p:sp>
      <p:sp>
        <p:nvSpPr>
          <p:cNvPr id="18" name="Text Box 18"/>
          <p:cNvSpPr txBox="1">
            <a:spLocks noChangeArrowheads="1"/>
          </p:cNvSpPr>
          <p:nvPr/>
        </p:nvSpPr>
        <p:spPr bwMode="auto">
          <a:xfrm>
            <a:off x="7258637"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1995</a:t>
            </a:r>
          </a:p>
        </p:txBody>
      </p:sp>
      <p:sp>
        <p:nvSpPr>
          <p:cNvPr id="19" name="Text Box 19"/>
          <p:cNvSpPr txBox="1">
            <a:spLocks noChangeArrowheads="1"/>
          </p:cNvSpPr>
          <p:nvPr/>
        </p:nvSpPr>
        <p:spPr bwMode="auto">
          <a:xfrm>
            <a:off x="8052387"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2000</a:t>
            </a:r>
          </a:p>
        </p:txBody>
      </p:sp>
      <p:sp>
        <p:nvSpPr>
          <p:cNvPr id="20" name="Text Box 20"/>
          <p:cNvSpPr txBox="1">
            <a:spLocks noChangeArrowheads="1"/>
          </p:cNvSpPr>
          <p:nvPr/>
        </p:nvSpPr>
        <p:spPr bwMode="auto">
          <a:xfrm>
            <a:off x="644534" y="5191771"/>
            <a:ext cx="128240"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0</a:t>
            </a:r>
          </a:p>
        </p:txBody>
      </p:sp>
      <p:sp>
        <p:nvSpPr>
          <p:cNvPr id="21" name="Text Box 21"/>
          <p:cNvSpPr txBox="1">
            <a:spLocks noChangeArrowheads="1"/>
          </p:cNvSpPr>
          <p:nvPr/>
        </p:nvSpPr>
        <p:spPr bwMode="auto">
          <a:xfrm>
            <a:off x="539182" y="4632878"/>
            <a:ext cx="256480"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50</a:t>
            </a:r>
          </a:p>
        </p:txBody>
      </p:sp>
      <p:sp>
        <p:nvSpPr>
          <p:cNvPr id="22" name="Text Box 22"/>
          <p:cNvSpPr txBox="1">
            <a:spLocks noChangeArrowheads="1"/>
          </p:cNvSpPr>
          <p:nvPr/>
        </p:nvSpPr>
        <p:spPr bwMode="auto">
          <a:xfrm>
            <a:off x="433830" y="4073985"/>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100</a:t>
            </a:r>
          </a:p>
        </p:txBody>
      </p:sp>
      <p:sp>
        <p:nvSpPr>
          <p:cNvPr id="23" name="Text Box 23"/>
          <p:cNvSpPr txBox="1">
            <a:spLocks noChangeArrowheads="1"/>
          </p:cNvSpPr>
          <p:nvPr/>
        </p:nvSpPr>
        <p:spPr bwMode="auto">
          <a:xfrm>
            <a:off x="433830" y="3515091"/>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150</a:t>
            </a:r>
          </a:p>
        </p:txBody>
      </p:sp>
      <p:sp>
        <p:nvSpPr>
          <p:cNvPr id="24" name="Text Box 24"/>
          <p:cNvSpPr txBox="1">
            <a:spLocks noChangeArrowheads="1"/>
          </p:cNvSpPr>
          <p:nvPr/>
        </p:nvSpPr>
        <p:spPr bwMode="auto">
          <a:xfrm>
            <a:off x="433830" y="2956198"/>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200</a:t>
            </a:r>
          </a:p>
        </p:txBody>
      </p:sp>
      <p:sp>
        <p:nvSpPr>
          <p:cNvPr id="25" name="Text Box 25"/>
          <p:cNvSpPr txBox="1">
            <a:spLocks noChangeArrowheads="1"/>
          </p:cNvSpPr>
          <p:nvPr/>
        </p:nvSpPr>
        <p:spPr bwMode="auto">
          <a:xfrm>
            <a:off x="433830" y="2397304"/>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250</a:t>
            </a:r>
          </a:p>
        </p:txBody>
      </p:sp>
      <p:sp>
        <p:nvSpPr>
          <p:cNvPr id="26" name="Text Box 26"/>
          <p:cNvSpPr txBox="1">
            <a:spLocks noChangeArrowheads="1"/>
          </p:cNvSpPr>
          <p:nvPr/>
        </p:nvSpPr>
        <p:spPr bwMode="auto">
          <a:xfrm>
            <a:off x="433830" y="1838411"/>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300</a:t>
            </a:r>
          </a:p>
        </p:txBody>
      </p:sp>
      <p:sp>
        <p:nvSpPr>
          <p:cNvPr id="27" name="Text Box 27"/>
          <p:cNvSpPr txBox="1">
            <a:spLocks noChangeArrowheads="1"/>
          </p:cNvSpPr>
          <p:nvPr/>
        </p:nvSpPr>
        <p:spPr bwMode="auto">
          <a:xfrm rot="16200000">
            <a:off x="-691874" y="3498456"/>
            <a:ext cx="1795363"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Number of Units</a:t>
            </a:r>
          </a:p>
        </p:txBody>
      </p:sp>
      <p:sp>
        <p:nvSpPr>
          <p:cNvPr id="28" name="Line 28"/>
          <p:cNvSpPr>
            <a:spLocks noChangeShapeType="1"/>
          </p:cNvSpPr>
          <p:nvPr/>
        </p:nvSpPr>
        <p:spPr bwMode="auto">
          <a:xfrm flipV="1">
            <a:off x="820602" y="1958875"/>
            <a:ext cx="0" cy="3370169"/>
          </a:xfrm>
          <a:prstGeom prst="line">
            <a:avLst/>
          </a:prstGeom>
          <a:noFill/>
          <a:ln w="12700">
            <a:solidFill>
              <a:schemeClr val="tx1"/>
            </a:solidFill>
            <a:round/>
            <a:headEnd/>
            <a:tailEnd/>
          </a:ln>
          <a:effectLst/>
        </p:spPr>
        <p:txBody>
          <a:bodyPr lIns="82058" tIns="41029" rIns="82058" bIns="41029"/>
          <a:lstStyle/>
          <a:p>
            <a:endParaRPr lang="en-US"/>
          </a:p>
        </p:txBody>
      </p:sp>
      <p:grpSp>
        <p:nvGrpSpPr>
          <p:cNvPr id="29" name="Group 30"/>
          <p:cNvGrpSpPr>
            <a:grpSpLocks/>
          </p:cNvGrpSpPr>
          <p:nvPr/>
        </p:nvGrpSpPr>
        <p:grpSpPr bwMode="auto">
          <a:xfrm>
            <a:off x="1188614" y="762646"/>
            <a:ext cx="2695864" cy="2211761"/>
            <a:chOff x="1165" y="890"/>
            <a:chExt cx="1308" cy="1106"/>
          </a:xfrm>
        </p:grpSpPr>
        <p:pic>
          <p:nvPicPr>
            <p:cNvPr id="30" name="Picture 31"/>
            <p:cNvPicPr>
              <a:picLocks noChangeAspect="1" noChangeArrowheads="1"/>
            </p:cNvPicPr>
            <p:nvPr/>
          </p:nvPicPr>
          <p:blipFill>
            <a:blip r:embed="rId4" cstate="print"/>
            <a:srcRect/>
            <a:stretch>
              <a:fillRect/>
            </a:stretch>
          </p:blipFill>
          <p:spPr bwMode="auto">
            <a:xfrm>
              <a:off x="1165" y="890"/>
              <a:ext cx="1308" cy="1106"/>
            </a:xfrm>
            <a:prstGeom prst="rect">
              <a:avLst/>
            </a:prstGeom>
            <a:noFill/>
            <a:ln w="9525">
              <a:noFill/>
              <a:miter lim="800000"/>
              <a:headEnd/>
              <a:tailEnd/>
            </a:ln>
            <a:effectLst/>
          </p:spPr>
        </p:pic>
        <p:pic>
          <p:nvPicPr>
            <p:cNvPr id="31" name="Picture 32"/>
            <p:cNvPicPr>
              <a:picLocks noChangeAspect="1" noChangeArrowheads="1"/>
            </p:cNvPicPr>
            <p:nvPr/>
          </p:nvPicPr>
          <p:blipFill>
            <a:blip r:embed="rId5" cstate="print"/>
            <a:srcRect t="65990" r="59494"/>
            <a:stretch>
              <a:fillRect/>
            </a:stretch>
          </p:blipFill>
          <p:spPr bwMode="auto">
            <a:xfrm>
              <a:off x="1646" y="1495"/>
              <a:ext cx="64" cy="67"/>
            </a:xfrm>
            <a:prstGeom prst="rect">
              <a:avLst/>
            </a:prstGeom>
            <a:noFill/>
            <a:ln w="9525">
              <a:noFill/>
              <a:miter lim="800000"/>
              <a:headEnd/>
              <a:tailEnd/>
            </a:ln>
            <a:effectLst/>
          </p:spPr>
        </p:pic>
        <p:sp>
          <p:nvSpPr>
            <p:cNvPr id="32" name="Rectangle 33"/>
            <p:cNvSpPr>
              <a:spLocks noChangeArrowheads="1"/>
            </p:cNvSpPr>
            <p:nvPr/>
          </p:nvSpPr>
          <p:spPr bwMode="auto">
            <a:xfrm>
              <a:off x="2410" y="1339"/>
              <a:ext cx="56" cy="56"/>
            </a:xfrm>
            <a:prstGeom prst="rect">
              <a:avLst/>
            </a:prstGeom>
            <a:solidFill>
              <a:schemeClr val="bg1"/>
            </a:solidFill>
            <a:ln w="9525">
              <a:noFill/>
              <a:miter lim="800000"/>
              <a:headEnd/>
              <a:tailEnd/>
            </a:ln>
            <a:effectLst/>
          </p:spPr>
          <p:txBody>
            <a:bodyPr wrap="none" anchor="ctr"/>
            <a:lstStyle/>
            <a:p>
              <a:endParaRPr lang="en-US"/>
            </a:p>
          </p:txBody>
        </p:sp>
        <p:sp>
          <p:nvSpPr>
            <p:cNvPr id="33" name="Rectangle 34"/>
            <p:cNvSpPr>
              <a:spLocks noChangeArrowheads="1"/>
            </p:cNvSpPr>
            <p:nvPr/>
          </p:nvSpPr>
          <p:spPr bwMode="auto">
            <a:xfrm>
              <a:off x="2405" y="1533"/>
              <a:ext cx="56" cy="56"/>
            </a:xfrm>
            <a:prstGeom prst="rect">
              <a:avLst/>
            </a:prstGeom>
            <a:solidFill>
              <a:schemeClr val="bg1"/>
            </a:solidFill>
            <a:ln w="9525">
              <a:noFill/>
              <a:miter lim="800000"/>
              <a:headEnd/>
              <a:tailEnd/>
            </a:ln>
            <a:effectLst/>
          </p:spPr>
          <p:txBody>
            <a:bodyPr wrap="none" anchor="ctr"/>
            <a:lstStyle/>
            <a:p>
              <a:endParaRPr lang="en-US"/>
            </a:p>
          </p:txBody>
        </p:sp>
        <p:pic>
          <p:nvPicPr>
            <p:cNvPr id="34" name="Picture 35"/>
            <p:cNvPicPr>
              <a:picLocks noChangeAspect="1" noChangeArrowheads="1"/>
            </p:cNvPicPr>
            <p:nvPr/>
          </p:nvPicPr>
          <p:blipFill>
            <a:blip r:embed="rId6" cstate="print"/>
            <a:srcRect/>
            <a:stretch>
              <a:fillRect/>
            </a:stretch>
          </p:blipFill>
          <p:spPr bwMode="auto">
            <a:xfrm>
              <a:off x="1890" y="1070"/>
              <a:ext cx="50" cy="59"/>
            </a:xfrm>
            <a:prstGeom prst="rect">
              <a:avLst/>
            </a:prstGeom>
            <a:noFill/>
            <a:ln w="9525">
              <a:noFill/>
              <a:miter lim="800000"/>
              <a:headEnd/>
              <a:tailEnd/>
            </a:ln>
            <a:effectLst/>
          </p:spPr>
        </p:pic>
      </p:grpSp>
      <p:sp>
        <p:nvSpPr>
          <p:cNvPr id="35" name="Oval 36"/>
          <p:cNvSpPr>
            <a:spLocks noChangeArrowheads="1"/>
          </p:cNvSpPr>
          <p:nvPr/>
        </p:nvSpPr>
        <p:spPr bwMode="auto">
          <a:xfrm>
            <a:off x="1278091" y="829881"/>
            <a:ext cx="1905000" cy="1848971"/>
          </a:xfrm>
          <a:prstGeom prst="ellipse">
            <a:avLst/>
          </a:prstGeom>
          <a:noFill/>
          <a:ln w="12700">
            <a:solidFill>
              <a:schemeClr val="tx1"/>
            </a:solidFill>
            <a:round/>
            <a:headEnd/>
            <a:tailEnd/>
          </a:ln>
          <a:effectLst/>
        </p:spPr>
        <p:txBody>
          <a:bodyPr wrap="none" lIns="82058" tIns="41029" rIns="82058" bIns="41029" anchor="ctr"/>
          <a:lstStyle/>
          <a:p>
            <a:endParaRPr lang="en-US"/>
          </a:p>
        </p:txBody>
      </p:sp>
      <p:sp>
        <p:nvSpPr>
          <p:cNvPr id="36" name="Line 37"/>
          <p:cNvSpPr>
            <a:spLocks noChangeShapeType="1"/>
          </p:cNvSpPr>
          <p:nvPr/>
        </p:nvSpPr>
        <p:spPr bwMode="auto">
          <a:xfrm>
            <a:off x="4943773" y="1964477"/>
            <a:ext cx="0" cy="3343555"/>
          </a:xfrm>
          <a:prstGeom prst="line">
            <a:avLst/>
          </a:prstGeom>
          <a:noFill/>
          <a:ln w="19050">
            <a:solidFill>
              <a:schemeClr val="tx1"/>
            </a:solidFill>
            <a:prstDash val="lgDash"/>
            <a:round/>
            <a:headEnd/>
            <a:tailEnd/>
          </a:ln>
          <a:effectLst/>
        </p:spPr>
        <p:txBody>
          <a:bodyPr lIns="82058" tIns="41029" rIns="82058" bIns="41029"/>
          <a:lstStyle/>
          <a:p>
            <a:endParaRPr lang="en-US"/>
          </a:p>
        </p:txBody>
      </p:sp>
      <p:sp>
        <p:nvSpPr>
          <p:cNvPr id="37" name="Text Box 38"/>
          <p:cNvSpPr txBox="1">
            <a:spLocks noChangeArrowheads="1"/>
          </p:cNvSpPr>
          <p:nvPr/>
        </p:nvSpPr>
        <p:spPr bwMode="auto">
          <a:xfrm>
            <a:off x="4363614" y="5864124"/>
            <a:ext cx="487378"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Year</a:t>
            </a:r>
          </a:p>
        </p:txBody>
      </p:sp>
      <p:pic>
        <p:nvPicPr>
          <p:cNvPr id="38" name="Picture 40"/>
          <p:cNvPicPr>
            <a:picLocks noChangeAspect="1" noChangeArrowheads="1"/>
          </p:cNvPicPr>
          <p:nvPr/>
        </p:nvPicPr>
        <p:blipFill>
          <a:blip r:embed="rId7" cstate="print"/>
          <a:srcRect/>
          <a:stretch>
            <a:fillRect/>
          </a:stretch>
        </p:blipFill>
        <p:spPr bwMode="auto">
          <a:xfrm>
            <a:off x="0" y="6028765"/>
            <a:ext cx="1108364" cy="829235"/>
          </a:xfrm>
          <a:prstGeom prst="rect">
            <a:avLst/>
          </a:prstGeom>
          <a:noFill/>
          <a:ln w="9525">
            <a:noFill/>
            <a:miter lim="800000"/>
            <a:headEnd/>
            <a:tailEnd/>
          </a:ln>
          <a:effectLst/>
        </p:spPr>
      </p:pic>
      <p:sp>
        <p:nvSpPr>
          <p:cNvPr id="39" name="Text Box 49"/>
          <p:cNvSpPr txBox="1">
            <a:spLocks noChangeArrowheads="1"/>
          </p:cNvSpPr>
          <p:nvPr/>
        </p:nvSpPr>
        <p:spPr bwMode="auto">
          <a:xfrm>
            <a:off x="-10522" y="94929"/>
            <a:ext cx="9144000" cy="660726"/>
          </a:xfrm>
          <a:prstGeom prst="rect">
            <a:avLst/>
          </a:prstGeom>
          <a:noFill/>
          <a:ln w="9525" algn="ctr">
            <a:noFill/>
            <a:miter lim="800000"/>
            <a:headEnd/>
            <a:tailEnd/>
          </a:ln>
          <a:effectLst/>
        </p:spPr>
        <p:txBody>
          <a:bodyPr lIns="93503" tIns="46752" rIns="93503" bIns="46752">
            <a:spAutoFit/>
          </a:bodyPr>
          <a:lstStyle/>
          <a:p>
            <a:pPr algn="ctr">
              <a:lnSpc>
                <a:spcPct val="80000"/>
              </a:lnSpc>
              <a:spcBef>
                <a:spcPct val="0"/>
              </a:spcBef>
            </a:pPr>
            <a:r>
              <a:rPr lang="en-US" sz="2400" dirty="0">
                <a:solidFill>
                  <a:srgbClr val="146737"/>
                </a:solidFill>
                <a:ea typeface="+mj-ea"/>
                <a:cs typeface="Arial" charset="0"/>
              </a:rPr>
              <a:t>Permits for U.S. Reactors Issued Only Until 1979</a:t>
            </a:r>
            <a:r>
              <a:rPr lang="en-US" sz="2200" b="1" dirty="0">
                <a:solidFill>
                  <a:srgbClr val="146737"/>
                </a:solidFill>
                <a:effectLst>
                  <a:outerShdw blurRad="38100" dist="38100" dir="2700000" algn="tl">
                    <a:srgbClr val="C0C0C0"/>
                  </a:outerShdw>
                </a:effectLst>
              </a:rPr>
              <a:t/>
            </a:r>
            <a:br>
              <a:rPr lang="en-US" sz="2200" b="1" dirty="0">
                <a:solidFill>
                  <a:srgbClr val="146737"/>
                </a:solidFill>
                <a:effectLst>
                  <a:outerShdw blurRad="38100" dist="38100" dir="2700000" algn="tl">
                    <a:srgbClr val="C0C0C0"/>
                  </a:outerShdw>
                </a:effectLst>
              </a:rPr>
            </a:br>
            <a:r>
              <a:rPr lang="en-US" dirty="0">
                <a:solidFill>
                  <a:srgbClr val="146737"/>
                </a:solidFill>
              </a:rPr>
              <a:t>8.4 quads of nuclear energy produced by 104 operable nuclear power plants</a:t>
            </a:r>
            <a:endParaRPr lang="en-US" sz="2200" dirty="0">
              <a:solidFill>
                <a:srgbClr val="146737"/>
              </a:solidFill>
            </a:endParaRPr>
          </a:p>
        </p:txBody>
      </p:sp>
      <p:sp>
        <p:nvSpPr>
          <p:cNvPr id="48" name="Slide Number Placeholder 47"/>
          <p:cNvSpPr>
            <a:spLocks noGrp="1"/>
          </p:cNvSpPr>
          <p:nvPr>
            <p:ph type="sldNum" sz="quarter" idx="11"/>
          </p:nvPr>
        </p:nvSpPr>
        <p:spPr/>
        <p:txBody>
          <a:bodyPr/>
          <a:lstStyle/>
          <a:p>
            <a:pPr>
              <a:defRPr/>
            </a:pPr>
            <a:fld id="{6EEA275D-5A49-48A8-817D-44C3EA0A3A2F}" type="slidenum">
              <a:rPr lang="en-US" smtClean="0"/>
              <a:pPr>
                <a:defRPr/>
              </a:pPr>
              <a:t>43</a:t>
            </a:fld>
            <a:endParaRPr lang="en-US" dirty="0"/>
          </a:p>
        </p:txBody>
      </p:sp>
      <p:sp>
        <p:nvSpPr>
          <p:cNvPr id="49" name="Footer Placeholder 48"/>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375149975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90" y="1689288"/>
            <a:ext cx="8151091" cy="61859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Fuels:  </a:t>
            </a:r>
            <a:r>
              <a:rPr lang="en-US" sz="3600" b="1" dirty="0" err="1" smtClean="0">
                <a:solidFill>
                  <a:srgbClr val="FF0000"/>
                </a:solidFill>
                <a:effectLst>
                  <a:outerShdw blurRad="38100" dist="38100" dir="2700000" algn="tl">
                    <a:srgbClr val="C0C0C0"/>
                  </a:outerShdw>
                </a:effectLst>
                <a:latin typeface="Arial" pitchFamily="34" charset="0"/>
              </a:rPr>
              <a:t>Renewables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508940" name="Freeform 12"/>
          <p:cNvSpPr>
            <a:spLocks/>
          </p:cNvSpPr>
          <p:nvPr/>
        </p:nvSpPr>
        <p:spPr bwMode="auto">
          <a:xfrm rot="10800000">
            <a:off x="2856059" y="3461218"/>
            <a:ext cx="1675534" cy="2933139"/>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a:lstStyle/>
          <a:p>
            <a:endParaRPr lang="en-US"/>
          </a:p>
        </p:txBody>
      </p:sp>
      <p:sp>
        <p:nvSpPr>
          <p:cNvPr id="508941" name="Freeform 13"/>
          <p:cNvSpPr>
            <a:spLocks/>
          </p:cNvSpPr>
          <p:nvPr/>
        </p:nvSpPr>
        <p:spPr bwMode="auto">
          <a:xfrm rot="10800000">
            <a:off x="3557445" y="3153056"/>
            <a:ext cx="2208068" cy="1615048"/>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508942" name="Freeform 14"/>
          <p:cNvSpPr>
            <a:spLocks/>
          </p:cNvSpPr>
          <p:nvPr/>
        </p:nvSpPr>
        <p:spPr bwMode="auto">
          <a:xfrm rot="10800000">
            <a:off x="4532793" y="3658349"/>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a:lstStyle/>
          <a:p>
            <a:endParaRPr lang="en-US"/>
          </a:p>
        </p:txBody>
      </p:sp>
      <p:sp>
        <p:nvSpPr>
          <p:cNvPr id="508943" name="Freeform 15"/>
          <p:cNvSpPr>
            <a:spLocks/>
          </p:cNvSpPr>
          <p:nvPr/>
        </p:nvSpPr>
        <p:spPr bwMode="auto">
          <a:xfrm rot="10800000">
            <a:off x="4524377" y="4768104"/>
            <a:ext cx="1652443" cy="1626253"/>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508944" name="Text Box 16"/>
          <p:cNvSpPr txBox="1">
            <a:spLocks noChangeArrowheads="1"/>
          </p:cNvSpPr>
          <p:nvPr/>
        </p:nvSpPr>
        <p:spPr bwMode="auto">
          <a:xfrm>
            <a:off x="2922445" y="4656045"/>
            <a:ext cx="1411432" cy="645739"/>
          </a:xfrm>
          <a:prstGeom prst="rect">
            <a:avLst/>
          </a:prstGeom>
          <a:noFill/>
          <a:ln w="9525" algn="ctr">
            <a:noFill/>
            <a:miter lim="800000"/>
            <a:headEnd/>
            <a:tailEnd/>
          </a:ln>
          <a:effectLst/>
        </p:spPr>
        <p:txBody>
          <a:bodyPr>
            <a:spAutoFit/>
          </a:bodyPr>
          <a:lstStyle/>
          <a:p>
            <a:pPr defTabSz="914501"/>
            <a:r>
              <a:rPr lang="en-US" b="1" dirty="0">
                <a:solidFill>
                  <a:schemeClr val="bg1"/>
                </a:solidFill>
              </a:rPr>
              <a:t>Petroleum 37%</a:t>
            </a:r>
          </a:p>
        </p:txBody>
      </p:sp>
      <p:sp>
        <p:nvSpPr>
          <p:cNvPr id="508945" name="Text Box 17"/>
          <p:cNvSpPr txBox="1">
            <a:spLocks noChangeArrowheads="1"/>
          </p:cNvSpPr>
          <p:nvPr/>
        </p:nvSpPr>
        <p:spPr bwMode="auto">
          <a:xfrm>
            <a:off x="3898036" y="3597089"/>
            <a:ext cx="1411432" cy="369794"/>
          </a:xfrm>
          <a:prstGeom prst="rect">
            <a:avLst/>
          </a:prstGeom>
          <a:noFill/>
          <a:ln w="9525" algn="ctr">
            <a:noFill/>
            <a:miter lim="800000"/>
            <a:headEnd/>
            <a:tailEnd/>
          </a:ln>
          <a:effectLst/>
        </p:spPr>
        <p:txBody>
          <a:bodyPr>
            <a:spAutoFit/>
          </a:bodyPr>
          <a:lstStyle/>
          <a:p>
            <a:pPr defTabSz="914501"/>
            <a:r>
              <a:rPr lang="en-US" b="1" dirty="0">
                <a:solidFill>
                  <a:schemeClr val="bg1"/>
                </a:solidFill>
              </a:rPr>
              <a:t>Coal </a:t>
            </a:r>
            <a:r>
              <a:rPr lang="en-US" b="1" dirty="0" smtClean="0">
                <a:solidFill>
                  <a:schemeClr val="bg1"/>
                </a:solidFill>
              </a:rPr>
              <a:t>21%</a:t>
            </a:r>
            <a:endParaRPr lang="en-US" b="1" dirty="0">
              <a:solidFill>
                <a:schemeClr val="bg1"/>
              </a:solidFill>
            </a:endParaRPr>
          </a:p>
        </p:txBody>
      </p:sp>
      <p:sp>
        <p:nvSpPr>
          <p:cNvPr id="508946" name="Text Box 18"/>
          <p:cNvSpPr txBox="1">
            <a:spLocks noChangeArrowheads="1"/>
          </p:cNvSpPr>
          <p:nvPr/>
        </p:nvSpPr>
        <p:spPr bwMode="auto">
          <a:xfrm>
            <a:off x="4608082" y="5272368"/>
            <a:ext cx="1411432" cy="645739"/>
          </a:xfrm>
          <a:prstGeom prst="rect">
            <a:avLst/>
          </a:prstGeom>
          <a:noFill/>
          <a:ln w="9525" algn="ctr">
            <a:noFill/>
            <a:miter lim="800000"/>
            <a:headEnd/>
            <a:tailEnd/>
          </a:ln>
          <a:effectLst/>
        </p:spPr>
        <p:txBody>
          <a:bodyPr>
            <a:spAutoFit/>
          </a:bodyPr>
          <a:lstStyle/>
          <a:p>
            <a:pPr defTabSz="914501"/>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508948" name="Freeform 20"/>
          <p:cNvSpPr>
            <a:spLocks/>
          </p:cNvSpPr>
          <p:nvPr/>
        </p:nvSpPr>
        <p:spPr bwMode="auto">
          <a:xfrm rot="10800000">
            <a:off x="4704094" y="4383395"/>
            <a:ext cx="1687079"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a:lstStyle/>
          <a:p>
            <a:endParaRPr lang="en-US"/>
          </a:p>
        </p:txBody>
      </p:sp>
      <p:sp>
        <p:nvSpPr>
          <p:cNvPr id="15" name="Text Box 14"/>
          <p:cNvSpPr txBox="1">
            <a:spLocks noChangeArrowheads="1"/>
          </p:cNvSpPr>
          <p:nvPr/>
        </p:nvSpPr>
        <p:spPr bwMode="auto">
          <a:xfrm rot="20130486">
            <a:off x="4595965" y="4151708"/>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9%</a:t>
            </a:r>
          </a:p>
        </p:txBody>
      </p:sp>
      <p:sp>
        <p:nvSpPr>
          <p:cNvPr id="16" name="Text Box 16"/>
          <p:cNvSpPr txBox="1">
            <a:spLocks noChangeArrowheads="1"/>
          </p:cNvSpPr>
          <p:nvPr/>
        </p:nvSpPr>
        <p:spPr bwMode="auto">
          <a:xfrm>
            <a:off x="4872468" y="4622466"/>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err="1"/>
              <a:t>Renewables</a:t>
            </a:r>
            <a:r>
              <a:rPr lang="en-US" sz="1400" b="1" dirty="0"/>
              <a:t> </a:t>
            </a:r>
            <a:r>
              <a:rPr lang="en-US" sz="1400" b="1" dirty="0" smtClean="0"/>
              <a:t>8%</a:t>
            </a:r>
            <a:endParaRPr lang="en-US" sz="1400" b="1" dirty="0"/>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44</a:t>
            </a:fld>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30589"/>
            <a:ext cx="9144000" cy="731502"/>
          </a:xfrm>
          <a:prstGeom prst="rect">
            <a:avLst/>
          </a:prstGeom>
          <a:noFill/>
          <a:ln w="9525" algn="ctr">
            <a:noFill/>
            <a:miter lim="800000"/>
            <a:headEnd/>
            <a:tailEnd/>
          </a:ln>
          <a:effectLst/>
        </p:spPr>
        <p:txBody>
          <a:bodyPr lIns="93492" tIns="46746" rIns="93492" bIns="46746">
            <a:spAutoFit/>
          </a:bodyPr>
          <a:lstStyle/>
          <a:p>
            <a:pPr algn="ctr">
              <a:lnSpc>
                <a:spcPct val="90000"/>
              </a:lnSpc>
              <a:spcBef>
                <a:spcPct val="0"/>
              </a:spcBef>
            </a:pPr>
            <a:r>
              <a:rPr lang="en-US" sz="2400" dirty="0">
                <a:solidFill>
                  <a:srgbClr val="146737"/>
                </a:solidFill>
                <a:ea typeface="+mj-ea"/>
                <a:cs typeface="Arial" charset="0"/>
              </a:rPr>
              <a:t>Nuclear and Renewable are ~</a:t>
            </a:r>
            <a:r>
              <a:rPr lang="en-US" sz="2400" dirty="0" smtClean="0">
                <a:solidFill>
                  <a:srgbClr val="146737"/>
                </a:solidFill>
                <a:ea typeface="+mj-ea"/>
                <a:cs typeface="Arial" charset="0"/>
              </a:rPr>
              <a:t>17% </a:t>
            </a:r>
            <a:r>
              <a:rPr lang="en-US" sz="2400" dirty="0">
                <a:solidFill>
                  <a:srgbClr val="146737"/>
                </a:solidFill>
                <a:ea typeface="+mj-ea"/>
                <a:cs typeface="Arial" charset="0"/>
              </a:rPr>
              <a:t>of Energy Supply</a:t>
            </a:r>
            <a:br>
              <a:rPr lang="en-US" sz="2400" dirty="0">
                <a:solidFill>
                  <a:srgbClr val="146737"/>
                </a:solidFill>
                <a:ea typeface="+mj-ea"/>
                <a:cs typeface="Arial" charset="0"/>
              </a:rPr>
            </a:br>
            <a:r>
              <a:rPr lang="en-US" dirty="0">
                <a:solidFill>
                  <a:srgbClr val="146737"/>
                </a:solidFill>
              </a:rPr>
              <a:t>Hydroelectric and wood still dominate the renewable energies</a:t>
            </a:r>
            <a:endParaRPr lang="en-US" sz="2200" dirty="0">
              <a:solidFill>
                <a:srgbClr val="146737"/>
              </a:solidFill>
            </a:endParaRPr>
          </a:p>
        </p:txBody>
      </p:sp>
      <p:sp>
        <p:nvSpPr>
          <p:cNvPr id="4" name="Freeform 3"/>
          <p:cNvSpPr>
            <a:spLocks/>
          </p:cNvSpPr>
          <p:nvPr/>
        </p:nvSpPr>
        <p:spPr bwMode="auto">
          <a:xfrm rot="10800000">
            <a:off x="340592" y="2284601"/>
            <a:ext cx="1675535" cy="2933140"/>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lIns="82048" tIns="41025" rIns="82048" bIns="41025"/>
          <a:lstStyle/>
          <a:p>
            <a:endParaRPr lang="en-US"/>
          </a:p>
        </p:txBody>
      </p:sp>
      <p:sp>
        <p:nvSpPr>
          <p:cNvPr id="5" name="Freeform 4"/>
          <p:cNvSpPr>
            <a:spLocks/>
          </p:cNvSpPr>
          <p:nvPr/>
        </p:nvSpPr>
        <p:spPr bwMode="auto">
          <a:xfrm rot="10800000">
            <a:off x="1041979" y="1976440"/>
            <a:ext cx="2208068" cy="1615047"/>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lIns="82048" tIns="41025" rIns="82048" bIns="41025"/>
          <a:lstStyle/>
          <a:p>
            <a:endParaRPr lang="en-US"/>
          </a:p>
        </p:txBody>
      </p:sp>
      <p:sp>
        <p:nvSpPr>
          <p:cNvPr id="6" name="Freeform 5"/>
          <p:cNvSpPr>
            <a:spLocks/>
          </p:cNvSpPr>
          <p:nvPr/>
        </p:nvSpPr>
        <p:spPr bwMode="auto">
          <a:xfrm rot="10800000">
            <a:off x="2019012" y="2482103"/>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lIns="82048" tIns="41025" rIns="82048" bIns="41025"/>
          <a:lstStyle/>
          <a:p>
            <a:endParaRPr lang="en-US"/>
          </a:p>
        </p:txBody>
      </p:sp>
      <p:sp>
        <p:nvSpPr>
          <p:cNvPr id="7" name="Freeform 6"/>
          <p:cNvSpPr>
            <a:spLocks/>
          </p:cNvSpPr>
          <p:nvPr/>
        </p:nvSpPr>
        <p:spPr bwMode="auto">
          <a:xfrm rot="10800000">
            <a:off x="2008909" y="3591485"/>
            <a:ext cx="1652444" cy="1626254"/>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lIns="82048" tIns="41025" rIns="82048" bIns="41025"/>
          <a:lstStyle/>
          <a:p>
            <a:endParaRPr lang="en-US"/>
          </a:p>
        </p:txBody>
      </p:sp>
      <p:sp>
        <p:nvSpPr>
          <p:cNvPr id="8" name="Text Box 7"/>
          <p:cNvSpPr txBox="1">
            <a:spLocks noChangeArrowheads="1"/>
          </p:cNvSpPr>
          <p:nvPr/>
        </p:nvSpPr>
        <p:spPr bwMode="auto">
          <a:xfrm>
            <a:off x="406979" y="3479428"/>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a:solidFill>
                  <a:schemeClr val="bg1"/>
                </a:solidFill>
              </a:rPr>
              <a:t>Petroleum 37%</a:t>
            </a:r>
          </a:p>
        </p:txBody>
      </p:sp>
      <p:sp>
        <p:nvSpPr>
          <p:cNvPr id="9" name="Text Box 8"/>
          <p:cNvSpPr txBox="1">
            <a:spLocks noChangeArrowheads="1"/>
          </p:cNvSpPr>
          <p:nvPr/>
        </p:nvSpPr>
        <p:spPr bwMode="auto">
          <a:xfrm>
            <a:off x="1382569" y="2304561"/>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smtClean="0">
                <a:solidFill>
                  <a:schemeClr val="bg1"/>
                </a:solidFill>
              </a:rPr>
              <a:t>Coal</a:t>
            </a:r>
          </a:p>
          <a:p>
            <a:pPr algn="ctr" defTabSz="914501"/>
            <a:r>
              <a:rPr lang="en-US" b="1" dirty="0" smtClean="0">
                <a:solidFill>
                  <a:schemeClr val="bg1"/>
                </a:solidFill>
              </a:rPr>
              <a:t>21%</a:t>
            </a:r>
            <a:endParaRPr lang="en-US" b="1" dirty="0">
              <a:solidFill>
                <a:schemeClr val="bg1"/>
              </a:solidFill>
            </a:endParaRPr>
          </a:p>
        </p:txBody>
      </p:sp>
      <p:sp>
        <p:nvSpPr>
          <p:cNvPr id="10" name="Text Box 9"/>
          <p:cNvSpPr txBox="1">
            <a:spLocks noChangeArrowheads="1"/>
          </p:cNvSpPr>
          <p:nvPr/>
        </p:nvSpPr>
        <p:spPr bwMode="auto">
          <a:xfrm>
            <a:off x="2092615" y="4095751"/>
            <a:ext cx="1411432" cy="636849"/>
          </a:xfrm>
          <a:prstGeom prst="rect">
            <a:avLst/>
          </a:prstGeom>
          <a:noFill/>
          <a:ln w="9525" algn="ctr">
            <a:noFill/>
            <a:miter lim="800000"/>
            <a:headEnd/>
            <a:tailEnd/>
          </a:ln>
          <a:effectLst/>
        </p:spPr>
        <p:txBody>
          <a:bodyPr lIns="82048" tIns="41025" rIns="82048" bIns="41025">
            <a:spAutoFit/>
          </a:bodyPr>
          <a:lstStyle/>
          <a:p>
            <a:pPr defTabSz="914501"/>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12" name="Rectangle 11"/>
          <p:cNvSpPr>
            <a:spLocks noChangeArrowheads="1"/>
          </p:cNvSpPr>
          <p:nvPr/>
        </p:nvSpPr>
        <p:spPr bwMode="auto">
          <a:xfrm>
            <a:off x="3724854" y="3434605"/>
            <a:ext cx="851477" cy="383801"/>
          </a:xfrm>
          <a:prstGeom prst="rect">
            <a:avLst/>
          </a:prstGeom>
          <a:solidFill>
            <a:schemeClr val="bg1"/>
          </a:solidFill>
          <a:ln w="9525" algn="ctr">
            <a:noFill/>
            <a:miter lim="800000"/>
            <a:headEnd/>
            <a:tailEnd/>
          </a:ln>
          <a:effectLst/>
        </p:spPr>
        <p:txBody>
          <a:bodyPr wrap="none" lIns="82048" tIns="41025" rIns="82048" bIns="41025" anchor="ctr"/>
          <a:lstStyle/>
          <a:p>
            <a:endParaRPr lang="en-US"/>
          </a:p>
        </p:txBody>
      </p:sp>
      <p:sp>
        <p:nvSpPr>
          <p:cNvPr id="13" name="Freeform 12"/>
          <p:cNvSpPr>
            <a:spLocks/>
          </p:cNvSpPr>
          <p:nvPr/>
        </p:nvSpPr>
        <p:spPr bwMode="auto">
          <a:xfrm rot="10800000">
            <a:off x="2164773" y="3204884"/>
            <a:ext cx="1687080"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lIns="82048" tIns="41025" rIns="82048" bIns="41025"/>
          <a:lstStyle/>
          <a:p>
            <a:endParaRPr lang="en-US"/>
          </a:p>
        </p:txBody>
      </p:sp>
      <p:sp>
        <p:nvSpPr>
          <p:cNvPr id="15" name="Line 14"/>
          <p:cNvSpPr>
            <a:spLocks noChangeShapeType="1"/>
          </p:cNvSpPr>
          <p:nvPr/>
        </p:nvSpPr>
        <p:spPr bwMode="auto">
          <a:xfrm flipV="1">
            <a:off x="3835977" y="1285877"/>
            <a:ext cx="1207944" cy="2054879"/>
          </a:xfrm>
          <a:prstGeom prst="line">
            <a:avLst/>
          </a:prstGeom>
          <a:noFill/>
          <a:ln w="19050">
            <a:solidFill>
              <a:schemeClr val="bg1"/>
            </a:solidFill>
            <a:round/>
            <a:headEnd/>
            <a:tailEnd/>
          </a:ln>
          <a:effectLst/>
        </p:spPr>
        <p:txBody>
          <a:bodyPr lIns="82048" tIns="41025" rIns="82048" bIns="41025"/>
          <a:lstStyle/>
          <a:p>
            <a:endParaRPr lang="en-US"/>
          </a:p>
        </p:txBody>
      </p:sp>
      <p:sp>
        <p:nvSpPr>
          <p:cNvPr id="16" name="Line 15"/>
          <p:cNvSpPr>
            <a:spLocks noChangeShapeType="1"/>
          </p:cNvSpPr>
          <p:nvPr/>
        </p:nvSpPr>
        <p:spPr bwMode="auto">
          <a:xfrm flipH="1" flipV="1">
            <a:off x="3812885" y="3908051"/>
            <a:ext cx="983401" cy="2311594"/>
          </a:xfrm>
          <a:prstGeom prst="line">
            <a:avLst/>
          </a:prstGeom>
          <a:noFill/>
          <a:ln w="19050">
            <a:solidFill>
              <a:srgbClr val="0000CC"/>
            </a:solidFill>
            <a:round/>
            <a:headEnd type="stealth" w="lg" len="lg"/>
            <a:tailEnd type="none" w="lg" len="lg"/>
          </a:ln>
          <a:effectLst/>
        </p:spPr>
        <p:txBody>
          <a:bodyPr lIns="82048" tIns="41025" rIns="82048" bIns="41025"/>
          <a:lstStyle/>
          <a:p>
            <a:endParaRPr lang="en-US"/>
          </a:p>
        </p:txBody>
      </p:sp>
      <p:sp>
        <p:nvSpPr>
          <p:cNvPr id="17" name="Line 16"/>
          <p:cNvSpPr>
            <a:spLocks noChangeShapeType="1"/>
          </p:cNvSpPr>
          <p:nvPr/>
        </p:nvSpPr>
        <p:spPr bwMode="auto">
          <a:xfrm flipV="1">
            <a:off x="3786911" y="992038"/>
            <a:ext cx="992123" cy="2217047"/>
          </a:xfrm>
          <a:prstGeom prst="line">
            <a:avLst/>
          </a:prstGeom>
          <a:noFill/>
          <a:ln w="19050">
            <a:solidFill>
              <a:srgbClr val="0000CC"/>
            </a:solidFill>
            <a:round/>
            <a:headEnd/>
            <a:tailEnd type="stealth" w="lg" len="lg"/>
          </a:ln>
          <a:effectLst/>
        </p:spPr>
        <p:txBody>
          <a:bodyPr lIns="82048" tIns="41025" rIns="82048" bIns="41025"/>
          <a:lstStyle/>
          <a:p>
            <a:endParaRPr lang="en-US"/>
          </a:p>
        </p:txBody>
      </p:sp>
      <p:pic>
        <p:nvPicPr>
          <p:cNvPr id="21" name="Picture 22" descr="10470"/>
          <p:cNvPicPr preferRelativeResize="0">
            <a:picLocks noChangeAspect="1" noChangeArrowheads="1"/>
          </p:cNvPicPr>
          <p:nvPr/>
        </p:nvPicPr>
        <p:blipFill>
          <a:blip r:embed="rId3" cstate="print"/>
          <a:srcRect/>
          <a:stretch>
            <a:fillRect/>
          </a:stretch>
        </p:blipFill>
        <p:spPr bwMode="auto">
          <a:xfrm>
            <a:off x="6654513" y="2262189"/>
            <a:ext cx="2223943" cy="1722904"/>
          </a:xfrm>
          <a:prstGeom prst="rect">
            <a:avLst/>
          </a:prstGeom>
          <a:noFill/>
          <a:ln w="12700">
            <a:solidFill>
              <a:schemeClr val="tx1"/>
            </a:solidFill>
            <a:miter lim="800000"/>
            <a:headEnd/>
            <a:tailEnd/>
          </a:ln>
        </p:spPr>
      </p:pic>
      <p:pic>
        <p:nvPicPr>
          <p:cNvPr id="22" name="Picture 25" descr="800px-Forest_Osaka_Japan"/>
          <p:cNvPicPr>
            <a:picLocks noChangeAspect="1" noChangeArrowheads="1"/>
          </p:cNvPicPr>
          <p:nvPr/>
        </p:nvPicPr>
        <p:blipFill>
          <a:blip r:embed="rId4" cstate="print"/>
          <a:srcRect/>
          <a:stretch>
            <a:fillRect/>
          </a:stretch>
        </p:blipFill>
        <p:spPr bwMode="auto">
          <a:xfrm>
            <a:off x="6653070" y="3776384"/>
            <a:ext cx="2225386" cy="1554816"/>
          </a:xfrm>
          <a:prstGeom prst="rect">
            <a:avLst/>
          </a:prstGeom>
          <a:noFill/>
          <a:ln w="12700">
            <a:solidFill>
              <a:srgbClr val="000000"/>
            </a:solidFill>
            <a:miter lim="800000"/>
            <a:headEnd/>
            <a:tailEnd/>
          </a:ln>
        </p:spPr>
      </p:pic>
      <p:pic>
        <p:nvPicPr>
          <p:cNvPr id="23" name="Picture 19" descr="Wind Farm, Palm Springs, California"/>
          <p:cNvPicPr preferRelativeResize="0">
            <a:picLocks noChangeAspect="1" noChangeArrowheads="1"/>
          </p:cNvPicPr>
          <p:nvPr/>
        </p:nvPicPr>
        <p:blipFill>
          <a:blip r:embed="rId5" cstate="print"/>
          <a:srcRect/>
          <a:stretch>
            <a:fillRect/>
          </a:stretch>
        </p:blipFill>
        <p:spPr bwMode="auto">
          <a:xfrm>
            <a:off x="6652395" y="1703764"/>
            <a:ext cx="2235048" cy="1662381"/>
          </a:xfrm>
          <a:prstGeom prst="rect">
            <a:avLst/>
          </a:prstGeom>
          <a:noFill/>
          <a:ln w="12700">
            <a:solidFill>
              <a:schemeClr val="tx1"/>
            </a:solidFill>
            <a:miter lim="800000"/>
            <a:headEnd/>
            <a:tailEnd/>
          </a:ln>
        </p:spPr>
      </p:pic>
      <p:pic>
        <p:nvPicPr>
          <p:cNvPr id="25" name="Picture 24" descr="geothermal%20power%20plant"/>
          <p:cNvPicPr preferRelativeResize="0">
            <a:picLocks noChangeAspect="1" noChangeArrowheads="1"/>
          </p:cNvPicPr>
          <p:nvPr/>
        </p:nvPicPr>
        <p:blipFill>
          <a:blip r:embed="rId6" cstate="print"/>
          <a:srcRect/>
          <a:stretch>
            <a:fillRect/>
          </a:stretch>
        </p:blipFill>
        <p:spPr bwMode="auto">
          <a:xfrm>
            <a:off x="6939409" y="980862"/>
            <a:ext cx="2178468" cy="1553328"/>
          </a:xfrm>
          <a:prstGeom prst="rect">
            <a:avLst/>
          </a:prstGeom>
          <a:noFill/>
          <a:ln w="12700">
            <a:solidFill>
              <a:schemeClr val="tx1"/>
            </a:solidFill>
            <a:miter lim="800000"/>
            <a:headEnd/>
            <a:tailEnd/>
          </a:ln>
        </p:spPr>
      </p:pic>
      <p:sp>
        <p:nvSpPr>
          <p:cNvPr id="27" name="Text Box 14"/>
          <p:cNvSpPr txBox="1">
            <a:spLocks noChangeArrowheads="1"/>
          </p:cNvSpPr>
          <p:nvPr/>
        </p:nvSpPr>
        <p:spPr bwMode="auto">
          <a:xfrm rot="20130486">
            <a:off x="2283267" y="2920395"/>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9%</a:t>
            </a:r>
          </a:p>
        </p:txBody>
      </p:sp>
      <p:sp>
        <p:nvSpPr>
          <p:cNvPr id="28" name="Text Box 16"/>
          <p:cNvSpPr txBox="1">
            <a:spLocks noChangeArrowheads="1"/>
          </p:cNvSpPr>
          <p:nvPr/>
        </p:nvSpPr>
        <p:spPr bwMode="auto">
          <a:xfrm>
            <a:off x="2405862" y="3443969"/>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err="1"/>
              <a:t>Renewables</a:t>
            </a:r>
            <a:r>
              <a:rPr lang="en-US" sz="1400" b="1" dirty="0"/>
              <a:t> </a:t>
            </a:r>
            <a:r>
              <a:rPr lang="en-US" sz="1400" b="1" dirty="0" smtClean="0"/>
              <a:t>8%</a:t>
            </a:r>
            <a:endParaRPr lang="en-US" sz="1400" b="1" dirty="0"/>
          </a:p>
        </p:txBody>
      </p:sp>
      <p:sp>
        <p:nvSpPr>
          <p:cNvPr id="35" name="Slide Number Placeholder 34"/>
          <p:cNvSpPr>
            <a:spLocks noGrp="1"/>
          </p:cNvSpPr>
          <p:nvPr>
            <p:ph type="sldNum" sz="quarter" idx="11"/>
          </p:nvPr>
        </p:nvSpPr>
        <p:spPr/>
        <p:txBody>
          <a:bodyPr/>
          <a:lstStyle/>
          <a:p>
            <a:pPr>
              <a:defRPr/>
            </a:pPr>
            <a:fld id="{6EEA275D-5A49-48A8-817D-44C3EA0A3A2F}" type="slidenum">
              <a:rPr lang="en-US" smtClean="0"/>
              <a:pPr>
                <a:defRPr/>
              </a:pPr>
              <a:t>45</a:t>
            </a:fld>
            <a:endParaRPr lang="en-US" dirty="0"/>
          </a:p>
        </p:txBody>
      </p:sp>
      <p:sp>
        <p:nvSpPr>
          <p:cNvPr id="36" name="Footer Placeholder 35"/>
          <p:cNvSpPr>
            <a:spLocks noGrp="1"/>
          </p:cNvSpPr>
          <p:nvPr>
            <p:ph type="ftr" sz="quarter" idx="10"/>
          </p:nvPr>
        </p:nvSpPr>
        <p:spPr/>
        <p:txBody>
          <a:bodyPr/>
          <a:lstStyle/>
          <a:p>
            <a:pPr>
              <a:defRPr/>
            </a:pPr>
            <a:r>
              <a:rPr lang="en-US" smtClean="0"/>
              <a:t>Energy Facts 2010</a:t>
            </a:r>
            <a:endParaRPr lang="en-US" dirty="0"/>
          </a:p>
        </p:txBody>
      </p:sp>
      <p:pic>
        <p:nvPicPr>
          <p:cNvPr id="20" name="Picture 20" descr="hydro"/>
          <p:cNvPicPr preferRelativeResize="0">
            <a:picLocks noChangeAspect="1" noChangeArrowheads="1"/>
          </p:cNvPicPr>
          <p:nvPr/>
        </p:nvPicPr>
        <p:blipFill>
          <a:blip r:embed="rId7" cstate="print"/>
          <a:srcRect/>
          <a:stretch>
            <a:fillRect/>
          </a:stretch>
        </p:blipFill>
        <p:spPr bwMode="auto">
          <a:xfrm>
            <a:off x="6663170" y="5150506"/>
            <a:ext cx="2215285" cy="1453963"/>
          </a:xfrm>
          <a:prstGeom prst="rect">
            <a:avLst/>
          </a:prstGeom>
          <a:noFill/>
          <a:ln w="12700">
            <a:solidFill>
              <a:schemeClr val="tx1"/>
            </a:solidFill>
            <a:miter lim="800000"/>
            <a:headEnd/>
            <a:tailEnd/>
          </a:ln>
        </p:spPr>
      </p:pic>
      <p:sp>
        <p:nvSpPr>
          <p:cNvPr id="29" name="Slide Number Placeholder 7"/>
          <p:cNvSpPr txBox="1">
            <a:spLocks/>
          </p:cNvSpPr>
          <p:nvPr/>
        </p:nvSpPr>
        <p:spPr>
          <a:xfrm>
            <a:off x="8566150" y="6506370"/>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45</a:t>
            </a:fld>
            <a:endParaRPr lang="en-US" sz="1100" dirty="0">
              <a:solidFill>
                <a:srgbClr val="106636"/>
              </a:solidFill>
              <a:latin typeface="Arial" pitchFamily="34" charset="0"/>
              <a:cs typeface="Arial" pitchFamily="34" charset="0"/>
            </a:endParaRPr>
          </a:p>
        </p:txBody>
      </p:sp>
      <p:sp>
        <p:nvSpPr>
          <p:cNvPr id="32" name="Footer Placeholder 7"/>
          <p:cNvSpPr txBox="1">
            <a:spLocks/>
          </p:cNvSpPr>
          <p:nvPr/>
        </p:nvSpPr>
        <p:spPr>
          <a:xfrm>
            <a:off x="3276600" y="6506370"/>
            <a:ext cx="5334000" cy="365125"/>
          </a:xfrm>
          <a:prstGeom prst="rect">
            <a:avLst/>
          </a:prstGeom>
        </p:spPr>
        <p:txBody>
          <a:bodyPr vert="horz" lIns="91429" tIns="45714" rIns="91429" bIns="45714"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Energy Facts 2012</a:t>
            </a:r>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pic>
        <p:nvPicPr>
          <p:cNvPr id="17410" name="Picture 2"/>
          <p:cNvPicPr>
            <a:picLocks noChangeAspect="1" noChangeArrowheads="1"/>
          </p:cNvPicPr>
          <p:nvPr/>
        </p:nvPicPr>
        <p:blipFill>
          <a:blip r:embed="rId8" cstate="print"/>
          <a:srcRect l="2630" r="12788" b="1276"/>
          <a:stretch>
            <a:fillRect/>
          </a:stretch>
        </p:blipFill>
        <p:spPr bwMode="auto">
          <a:xfrm>
            <a:off x="4810126" y="887542"/>
            <a:ext cx="1635919" cy="5340730"/>
          </a:xfrm>
          <a:prstGeom prst="rect">
            <a:avLst/>
          </a:prstGeom>
          <a:noFill/>
          <a:ln w="9525">
            <a:noFill/>
            <a:miter lim="800000"/>
            <a:headEnd/>
            <a:tailEnd/>
          </a:ln>
        </p:spPr>
      </p:pic>
      <p:pic>
        <p:nvPicPr>
          <p:cNvPr id="31"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Line 26"/>
          <p:cNvSpPr>
            <a:spLocks noChangeShapeType="1"/>
          </p:cNvSpPr>
          <p:nvPr/>
        </p:nvSpPr>
        <p:spPr bwMode="auto">
          <a:xfrm flipH="1">
            <a:off x="6400799" y="913282"/>
            <a:ext cx="914689" cy="26998"/>
          </a:xfrm>
          <a:prstGeom prst="line">
            <a:avLst/>
          </a:prstGeom>
          <a:noFill/>
          <a:ln w="15875">
            <a:solidFill>
              <a:schemeClr val="tx1"/>
            </a:solidFill>
            <a:round/>
            <a:headEnd/>
            <a:tailEnd type="stealth" w="lg" len="lg"/>
          </a:ln>
          <a:effectLst/>
        </p:spPr>
        <p:txBody>
          <a:bodyPr wrap="none" lIns="82048" tIns="41025" rIns="82048" bIns="41025" anchor="ctr"/>
          <a:lstStyle/>
          <a:p>
            <a:endParaRPr lang="en-US"/>
          </a:p>
        </p:txBody>
      </p:sp>
      <p:pic>
        <p:nvPicPr>
          <p:cNvPr id="26" name="Picture 23" descr="group%208%20solar%20panel"/>
          <p:cNvPicPr preferRelativeResize="0">
            <a:picLocks noChangeAspect="1" noChangeArrowheads="1"/>
          </p:cNvPicPr>
          <p:nvPr/>
        </p:nvPicPr>
        <p:blipFill>
          <a:blip r:embed="rId10" cstate="print"/>
          <a:srcRect r="5440"/>
          <a:stretch>
            <a:fillRect/>
          </a:stretch>
        </p:blipFill>
        <p:spPr bwMode="auto">
          <a:xfrm>
            <a:off x="6934054" y="823634"/>
            <a:ext cx="2183822" cy="1411330"/>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93" t="20921" r="-1493" b="-2602"/>
          <a:stretch/>
        </p:blipFill>
        <p:spPr bwMode="auto">
          <a:xfrm>
            <a:off x="982636" y="968993"/>
            <a:ext cx="7315200" cy="494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 Box 2"/>
          <p:cNvSpPr txBox="1">
            <a:spLocks noChangeArrowheads="1"/>
          </p:cNvSpPr>
          <p:nvPr/>
        </p:nvSpPr>
        <p:spPr bwMode="auto">
          <a:xfrm>
            <a:off x="0" y="17142"/>
            <a:ext cx="9144000" cy="731515"/>
          </a:xfrm>
          <a:prstGeom prst="rect">
            <a:avLst/>
          </a:prstGeom>
          <a:noFill/>
          <a:ln w="9525" algn="ctr">
            <a:noFill/>
            <a:miter lim="800000"/>
            <a:headEnd/>
            <a:tailEnd/>
          </a:ln>
          <a:effectLst/>
        </p:spPr>
        <p:txBody>
          <a:bodyPr lIns="93503" tIns="46752" rIns="93503" bIns="46752">
            <a:spAutoFit/>
          </a:bodyPr>
          <a:lstStyle/>
          <a:p>
            <a:pPr algn="ctr">
              <a:lnSpc>
                <a:spcPct val="90000"/>
              </a:lnSpc>
              <a:spcBef>
                <a:spcPct val="0"/>
              </a:spcBef>
            </a:pPr>
            <a:r>
              <a:rPr lang="en-US" sz="2400" dirty="0" smtClean="0">
                <a:solidFill>
                  <a:srgbClr val="146737"/>
                </a:solidFill>
                <a:ea typeface="+mj-ea"/>
                <a:cs typeface="Arial" charset="0"/>
              </a:rPr>
              <a:t>Renewable Energy Consumption and Major Sources</a:t>
            </a:r>
            <a:r>
              <a:rPr lang="en-US" sz="2400" dirty="0">
                <a:solidFill>
                  <a:srgbClr val="146737"/>
                </a:solidFill>
                <a:ea typeface="+mj-ea"/>
                <a:cs typeface="Arial" charset="0"/>
              </a:rPr>
              <a:t/>
            </a:r>
            <a:br>
              <a:rPr lang="en-US" sz="2400" dirty="0">
                <a:solidFill>
                  <a:srgbClr val="146737"/>
                </a:solidFill>
                <a:ea typeface="+mj-ea"/>
                <a:cs typeface="Arial" charset="0"/>
              </a:rPr>
            </a:br>
            <a:r>
              <a:rPr lang="en-US" dirty="0" smtClean="0">
                <a:solidFill>
                  <a:srgbClr val="146737"/>
                </a:solidFill>
              </a:rPr>
              <a:t>Total renewable energy tracked hydroelectric power for the last half century</a:t>
            </a:r>
            <a:endParaRPr lang="en-US" sz="2200" dirty="0">
              <a:solidFill>
                <a:srgbClr val="146737"/>
              </a:solidFill>
            </a:endParaRPr>
          </a:p>
        </p:txBody>
      </p:sp>
      <p:sp>
        <p:nvSpPr>
          <p:cNvPr id="35" name="Slide Number Placeholder 34"/>
          <p:cNvSpPr>
            <a:spLocks noGrp="1"/>
          </p:cNvSpPr>
          <p:nvPr>
            <p:ph type="sldNum" sz="quarter" idx="11"/>
          </p:nvPr>
        </p:nvSpPr>
        <p:spPr/>
        <p:txBody>
          <a:bodyPr/>
          <a:lstStyle/>
          <a:p>
            <a:pPr>
              <a:defRPr/>
            </a:pPr>
            <a:fld id="{6EEA275D-5A49-48A8-817D-44C3EA0A3A2F}" type="slidenum">
              <a:rPr lang="en-US" smtClean="0"/>
              <a:pPr>
                <a:defRPr/>
              </a:pPr>
              <a:t>46</a:t>
            </a:fld>
            <a:endParaRPr lang="en-US" dirty="0"/>
          </a:p>
        </p:txBody>
      </p:sp>
      <p:sp>
        <p:nvSpPr>
          <p:cNvPr id="36" name="Footer Placeholder 35"/>
          <p:cNvSpPr>
            <a:spLocks noGrp="1"/>
          </p:cNvSpPr>
          <p:nvPr>
            <p:ph type="ftr" sz="quarter" idx="10"/>
          </p:nvPr>
        </p:nvSpPr>
        <p:spPr/>
        <p:txBody>
          <a:bodyPr/>
          <a:lstStyle/>
          <a:p>
            <a:pPr>
              <a:defRPr/>
            </a:pPr>
            <a:r>
              <a:rPr lang="en-US" dirty="0" smtClean="0"/>
              <a:t>Energy Facts 2012</a:t>
            </a:r>
            <a:endParaRPr lang="en-US" dirty="0"/>
          </a:p>
        </p:txBody>
      </p:sp>
      <p:sp>
        <p:nvSpPr>
          <p:cNvPr id="31" name="Line 4"/>
          <p:cNvSpPr>
            <a:spLocks noChangeShapeType="1"/>
          </p:cNvSpPr>
          <p:nvPr/>
        </p:nvSpPr>
        <p:spPr bwMode="auto">
          <a:xfrm flipV="1">
            <a:off x="1516001" y="1186270"/>
            <a:ext cx="0" cy="4014507"/>
          </a:xfrm>
          <a:prstGeom prst="line">
            <a:avLst/>
          </a:prstGeom>
          <a:noFill/>
          <a:ln w="25400">
            <a:solidFill>
              <a:schemeClr val="tx1"/>
            </a:solidFill>
            <a:miter lim="800000"/>
            <a:headEnd/>
            <a:tailEnd/>
          </a:ln>
          <a:effectLst/>
        </p:spPr>
        <p:txBody>
          <a:bodyPr wrap="none" lIns="82058" tIns="41029" rIns="82058" bIns="41029"/>
          <a:lstStyle/>
          <a:p>
            <a:endParaRPr lang="en-US"/>
          </a:p>
        </p:txBody>
      </p:sp>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806252"/>
            <a:ext cx="1323975" cy="10619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7479013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arth_lights_4800"/>
          <p:cNvPicPr>
            <a:picLocks noChangeAspect="1" noChangeArrowheads="1"/>
          </p:cNvPicPr>
          <p:nvPr/>
        </p:nvPicPr>
        <p:blipFill>
          <a:blip r:embed="rId2" cstate="print"/>
          <a:srcRect l="13713" t="22607" r="22043" b="33044"/>
          <a:stretch>
            <a:fillRect/>
          </a:stretch>
        </p:blipFill>
        <p:spPr bwMode="auto">
          <a:xfrm>
            <a:off x="0" y="771805"/>
            <a:ext cx="9141324" cy="5482923"/>
          </a:xfrm>
          <a:prstGeom prst="rect">
            <a:avLst/>
          </a:prstGeom>
          <a:noFill/>
        </p:spPr>
      </p:pic>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47</a:t>
            </a:fld>
            <a:endParaRPr lang="en-US" dirty="0"/>
          </a:p>
        </p:txBody>
      </p:sp>
      <p:sp>
        <p:nvSpPr>
          <p:cNvPr id="7" name="Oval 6"/>
          <p:cNvSpPr/>
          <p:nvPr/>
        </p:nvSpPr>
        <p:spPr>
          <a:xfrm rot="20892561">
            <a:off x="255304" y="1884161"/>
            <a:ext cx="862642" cy="3202590"/>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9" name="Oval 8"/>
          <p:cNvSpPr/>
          <p:nvPr/>
        </p:nvSpPr>
        <p:spPr>
          <a:xfrm rot="2853553">
            <a:off x="6018427" y="1870036"/>
            <a:ext cx="2404743" cy="3956762"/>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10" name="Oval 9"/>
          <p:cNvSpPr/>
          <p:nvPr/>
        </p:nvSpPr>
        <p:spPr>
          <a:xfrm>
            <a:off x="2769079" y="1690777"/>
            <a:ext cx="1699404" cy="2268748"/>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1" name="Oval 10"/>
          <p:cNvSpPr/>
          <p:nvPr/>
        </p:nvSpPr>
        <p:spPr>
          <a:xfrm>
            <a:off x="3114136" y="4537495"/>
            <a:ext cx="1224951" cy="1337095"/>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4" rIns="0"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2" name="Oval 11"/>
          <p:cNvSpPr/>
          <p:nvPr/>
        </p:nvSpPr>
        <p:spPr>
          <a:xfrm>
            <a:off x="1250831" y="3856009"/>
            <a:ext cx="2009955" cy="1492369"/>
          </a:xfrm>
          <a:prstGeom prst="ellipse">
            <a:avLst/>
          </a:prstGeom>
          <a:solidFill>
            <a:srgbClr val="D0CB00">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Sun</a:t>
            </a:r>
            <a:endParaRPr lang="en-US" sz="2800" dirty="0">
              <a:solidFill>
                <a:schemeClr val="bg1"/>
              </a:solidFill>
              <a:latin typeface="Comic Sans MS" pitchFamily="66" charset="0"/>
            </a:endParaRPr>
          </a:p>
        </p:txBody>
      </p:sp>
      <p:sp>
        <p:nvSpPr>
          <p:cNvPr id="15"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dirty="0">
                <a:solidFill>
                  <a:srgbClr val="146737"/>
                </a:solidFill>
                <a:latin typeface="Arial Narrow" pitchFamily="34" charset="0"/>
              </a:rPr>
              <a:t> </a:t>
            </a:r>
            <a:r>
              <a:rPr lang="en-US" sz="2400" dirty="0" smtClean="0">
                <a:solidFill>
                  <a:srgbClr val="146737"/>
                </a:solidFill>
                <a:ea typeface="+mj-ea"/>
                <a:cs typeface="Arial" charset="0"/>
              </a:rPr>
              <a:t>Generation and Use of Wind and Solar Energy</a:t>
            </a:r>
            <a:endParaRPr lang="en-US" sz="2400" dirty="0">
              <a:solidFill>
                <a:srgbClr val="146737"/>
              </a:solidFill>
              <a:ea typeface="+mj-ea"/>
              <a:cs typeface="Arial" charset="0"/>
            </a:endParaRPr>
          </a:p>
          <a:p>
            <a:pPr algn="ctr"/>
            <a:r>
              <a:rPr lang="en-US" sz="1400" dirty="0" smtClean="0">
                <a:solidFill>
                  <a:srgbClr val="146737"/>
                </a:solidFill>
              </a:rPr>
              <a:t>The separation between renewable sources and demand centers requires new long distance transmission lines.</a:t>
            </a:r>
            <a:endParaRPr lang="en-US" dirty="0" smtClean="0">
              <a:solidFill>
                <a:srgbClr val="146737"/>
              </a:solidFill>
            </a:endParaRPr>
          </a:p>
        </p:txBody>
      </p:sp>
      <p:sp>
        <p:nvSpPr>
          <p:cNvPr id="16" name="Text Box 4"/>
          <p:cNvSpPr txBox="1">
            <a:spLocks noChangeArrowheads="1"/>
          </p:cNvSpPr>
          <p:nvPr/>
        </p:nvSpPr>
        <p:spPr bwMode="auto">
          <a:xfrm>
            <a:off x="0" y="6461127"/>
            <a:ext cx="5400136" cy="298295"/>
          </a:xfrm>
          <a:prstGeom prst="rect">
            <a:avLst/>
          </a:prstGeom>
          <a:noFill/>
          <a:ln w="9525">
            <a:noFill/>
            <a:miter lim="800000"/>
            <a:headEnd/>
            <a:tailEnd/>
          </a:ln>
          <a:effectLst/>
        </p:spPr>
        <p:txBody>
          <a:bodyPr wrap="square" lIns="82048" tIns="41025" rIns="82048" bIns="41025">
            <a:spAutoFit/>
          </a:bodyPr>
          <a:lstStyle/>
          <a:p>
            <a:pPr defTabSz="914501"/>
            <a:r>
              <a:rPr lang="en-US" sz="700" dirty="0">
                <a:hlinkClick r:id="rId3"/>
              </a:rPr>
              <a:t>http://</a:t>
            </a:r>
            <a:r>
              <a:rPr lang="en-US" sz="700" dirty="0" smtClean="0">
                <a:hlinkClick r:id="rId3"/>
              </a:rPr>
              <a:t>visibleearth.nasa.gov/view_rec.php?id=1438l</a:t>
            </a:r>
            <a:endParaRPr lang="en-US" sz="700" dirty="0" smtClean="0"/>
          </a:p>
          <a:p>
            <a:pPr defTabSz="914501"/>
            <a:r>
              <a:rPr lang="en-US" sz="700" dirty="0" smtClean="0"/>
              <a:t>Chart adapted from the American Physical Society report, Integrating Renewable Energy on the Grid  </a:t>
            </a:r>
            <a:endParaRPr lang="en-US" sz="700" dirty="0"/>
          </a:p>
        </p:txBody>
      </p:sp>
      <p:sp>
        <p:nvSpPr>
          <p:cNvPr id="14"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137185"/>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90000"/>
              </a:lnSpc>
              <a:buClrTx/>
              <a:buSzTx/>
              <a:tabLst/>
              <a:defRPr/>
            </a:pPr>
            <a:r>
              <a:rPr lang="en-US" sz="2400" dirty="0" err="1" smtClean="0">
                <a:solidFill>
                  <a:srgbClr val="146737"/>
                </a:solidFill>
                <a:ea typeface="+mj-ea"/>
                <a:cs typeface="Arial" charset="0"/>
              </a:rPr>
              <a:t>Renewables</a:t>
            </a:r>
            <a:r>
              <a:rPr lang="en-US" sz="2400" dirty="0" smtClean="0">
                <a:solidFill>
                  <a:srgbClr val="146737"/>
                </a:solidFill>
                <a:ea typeface="+mj-ea"/>
                <a:cs typeface="Arial" charset="0"/>
              </a:rPr>
              <a:t> – Fastest Growing Energy Source </a:t>
            </a:r>
            <a:br>
              <a:rPr lang="en-US" sz="2400" dirty="0" smtClean="0">
                <a:solidFill>
                  <a:srgbClr val="146737"/>
                </a:solidFill>
                <a:ea typeface="+mj-ea"/>
                <a:cs typeface="Arial" charset="0"/>
              </a:rPr>
            </a:br>
            <a:r>
              <a:rPr lang="en-US" dirty="0" smtClean="0">
                <a:solidFill>
                  <a:srgbClr val="146737"/>
                </a:solidFill>
                <a:ea typeface="+mj-ea"/>
                <a:cs typeface="Arial" charset="0"/>
              </a:rPr>
              <a:t>(But from a Small Base)</a:t>
            </a:r>
            <a:endParaRPr lang="en-US" dirty="0">
              <a:solidFill>
                <a:srgbClr val="146737"/>
              </a:solidFill>
              <a:ea typeface="+mj-ea"/>
              <a:cs typeface="Arial" charset="0"/>
            </a:endParaRPr>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48</a:t>
            </a:fld>
            <a:endParaRPr lang="en-US" dirty="0"/>
          </a:p>
        </p:txBody>
      </p:sp>
      <p:sp>
        <p:nvSpPr>
          <p:cNvPr id="12" name="Footer Placeholder 11"/>
          <p:cNvSpPr>
            <a:spLocks noGrp="1"/>
          </p:cNvSpPr>
          <p:nvPr>
            <p:ph type="ftr" sz="quarter" idx="10"/>
          </p:nvPr>
        </p:nvSpPr>
        <p:spPr/>
        <p:txBody>
          <a:bodyPr/>
          <a:lstStyle/>
          <a:p>
            <a:pPr>
              <a:defRPr/>
            </a:pPr>
            <a:r>
              <a:rPr lang="en-US" dirty="0" smtClean="0"/>
              <a:t>Energy Facts 2012</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4162" b="3748"/>
          <a:stretch/>
        </p:blipFill>
        <p:spPr bwMode="auto">
          <a:xfrm>
            <a:off x="914400" y="1005815"/>
            <a:ext cx="7315200" cy="5063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6687" y="6371900"/>
            <a:ext cx="3054185" cy="297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0574783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38636" y="3724932"/>
            <a:ext cx="2039152" cy="2619349"/>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1747236" y="4016289"/>
            <a:ext cx="2039152" cy="2614248"/>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5" cstate="print"/>
          <a:srcRect/>
          <a:stretch>
            <a:fillRect/>
          </a:stretch>
        </p:blipFill>
        <p:spPr bwMode="auto">
          <a:xfrm>
            <a:off x="3620689" y="3723193"/>
            <a:ext cx="2039152" cy="2632102"/>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49</a:t>
            </a:fld>
            <a:endParaRPr lang="en-US" dirty="0"/>
          </a:p>
        </p:txBody>
      </p:sp>
      <p:pic>
        <p:nvPicPr>
          <p:cNvPr id="523280" name="Picture 16" descr="globalwarmingisahoaxnewsweek"/>
          <p:cNvPicPr preferRelativeResize="0">
            <a:picLocks noChangeAspect="1" noChangeArrowheads="1"/>
          </p:cNvPicPr>
          <p:nvPr/>
        </p:nvPicPr>
        <p:blipFill>
          <a:blip r:embed="rId6" cstate="print"/>
          <a:srcRect/>
          <a:stretch>
            <a:fillRect/>
          </a:stretch>
        </p:blipFill>
        <p:spPr bwMode="auto">
          <a:xfrm>
            <a:off x="5506128" y="3976353"/>
            <a:ext cx="2039152" cy="2662707"/>
          </a:xfrm>
          <a:prstGeom prst="rect">
            <a:avLst/>
          </a:prstGeom>
          <a:noFill/>
          <a:ln w="9525">
            <a:noFill/>
            <a:miter lim="800000"/>
            <a:headEnd/>
            <a:tailEnd/>
          </a:ln>
        </p:spPr>
      </p:pic>
      <p:pic>
        <p:nvPicPr>
          <p:cNvPr id="8" name="Picture 8" descr="TV_week_16APR06"/>
          <p:cNvPicPr>
            <a:picLocks noChangeAspect="1" noChangeArrowheads="1"/>
          </p:cNvPicPr>
          <p:nvPr/>
        </p:nvPicPr>
        <p:blipFill>
          <a:blip r:embed="rId7" cstate="print"/>
          <a:srcRect/>
          <a:stretch>
            <a:fillRect/>
          </a:stretch>
        </p:blipFill>
        <p:spPr bwMode="auto">
          <a:xfrm>
            <a:off x="7093867" y="3738530"/>
            <a:ext cx="2050134" cy="2654645"/>
          </a:xfrm>
          <a:prstGeom prst="rect">
            <a:avLst/>
          </a:prstGeom>
          <a:noFill/>
          <a:ln w="19050">
            <a:solidFill>
              <a:schemeClr val="fo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56"/>
            <a:ext cx="9144000" cy="762000"/>
          </a:xfrm>
        </p:spPr>
        <p:txBody>
          <a:bodyPr/>
          <a:lstStyle/>
          <a:p>
            <a:pPr>
              <a:lnSpc>
                <a:spcPct val="90000"/>
              </a:lnSpc>
            </a:pPr>
            <a:r>
              <a:rPr lang="en-US" sz="2400" dirty="0" smtClean="0">
                <a:solidFill>
                  <a:srgbClr val="004B32"/>
                </a:solidFill>
                <a:latin typeface="Arial" pitchFamily="34" charset="0"/>
              </a:rPr>
              <a:t>The DOE Portfolio Today</a:t>
            </a:r>
            <a:r>
              <a:rPr lang="en-US" dirty="0" smtClean="0">
                <a:solidFill>
                  <a:srgbClr val="004B32"/>
                </a:solidFill>
                <a:latin typeface="Arial" pitchFamily="34" charset="0"/>
              </a:rPr>
              <a:t/>
            </a:r>
            <a:br>
              <a:rPr lang="en-US" dirty="0" smtClean="0">
                <a:solidFill>
                  <a:srgbClr val="004B32"/>
                </a:solidFill>
                <a:latin typeface="Arial" pitchFamily="34" charset="0"/>
              </a:rPr>
            </a:br>
            <a:r>
              <a:rPr lang="en-US" sz="1800" dirty="0">
                <a:solidFill>
                  <a:srgbClr val="004B32"/>
                </a:solidFill>
                <a:latin typeface="Arial" pitchFamily="34" charset="0"/>
              </a:rPr>
              <a:t>Area map of the FY 2013 budget request to </a:t>
            </a:r>
            <a:r>
              <a:rPr lang="en-US" sz="1800" dirty="0" smtClean="0">
                <a:solidFill>
                  <a:srgbClr val="004B32"/>
                </a:solidFill>
                <a:latin typeface="Arial" pitchFamily="34" charset="0"/>
              </a:rPr>
              <a:t>Congress ($27.2B)</a:t>
            </a:r>
            <a:endParaRPr lang="en-US" sz="2000" dirty="0">
              <a:solidFill>
                <a:srgbClr val="004B32"/>
              </a:solidFill>
              <a:latin typeface="Arial" pitchFamily="34" charset="0"/>
            </a:endParaRPr>
          </a:p>
        </p:txBody>
      </p:sp>
      <p:pic>
        <p:nvPicPr>
          <p:cNvPr id="3074" name="Picture 2"/>
          <p:cNvPicPr>
            <a:picLocks noChangeAspect="1" noChangeArrowheads="1"/>
          </p:cNvPicPr>
          <p:nvPr/>
        </p:nvPicPr>
        <p:blipFill rotWithShape="1">
          <a:blip r:embed="rId3" cstate="print"/>
          <a:srcRect t="4527"/>
          <a:stretch/>
        </p:blipFill>
        <p:spPr bwMode="auto">
          <a:xfrm>
            <a:off x="-39829" y="805218"/>
            <a:ext cx="9224773" cy="5459105"/>
          </a:xfrm>
          <a:prstGeom prst="rect">
            <a:avLst/>
          </a:prstGeom>
          <a:noFill/>
          <a:ln w="9525">
            <a:noFill/>
            <a:miter lim="800000"/>
            <a:headEnd/>
            <a:tailEnd/>
          </a:ln>
        </p:spPr>
      </p:pic>
      <p:sp>
        <p:nvSpPr>
          <p:cNvPr id="5" name="Footer Placeholder 7"/>
          <p:cNvSpPr>
            <a:spLocks noGrp="1"/>
          </p:cNvSpPr>
          <p:nvPr>
            <p:ph type="ftr" sz="quarter" idx="4294967295"/>
          </p:nvPr>
        </p:nvSpPr>
        <p:spPr bwMode="auto">
          <a:xfrm>
            <a:off x="3124200" y="6353969"/>
            <a:ext cx="53340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r>
              <a:rPr lang="en-US" sz="1200" dirty="0" smtClean="0">
                <a:solidFill>
                  <a:srgbClr val="004B32"/>
                </a:solidFill>
                <a:latin typeface="Arial" charset="0"/>
                <a:cs typeface="Arial" charset="0"/>
              </a:rPr>
              <a:t>Energy Facts 2012</a:t>
            </a:r>
          </a:p>
        </p:txBody>
      </p:sp>
      <p:sp>
        <p:nvSpPr>
          <p:cNvPr id="6" name="Slide Number Placeholder 39"/>
          <p:cNvSpPr>
            <a:spLocks noGrp="1"/>
          </p:cNvSpPr>
          <p:nvPr>
            <p:ph type="sldNum" sz="quarter" idx="4294967295"/>
          </p:nvPr>
        </p:nvSpPr>
        <p:spPr bwMode="auto">
          <a:xfrm>
            <a:off x="8413750" y="6353969"/>
            <a:ext cx="3810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5</a:t>
            </a:fld>
            <a:endParaRPr lang="en-US" sz="1200" dirty="0" smtClean="0">
              <a:solidFill>
                <a:srgbClr val="004B32"/>
              </a:solidFill>
              <a:latin typeface="Arial" charset="0"/>
              <a:cs typeface="Arial" charset="0"/>
            </a:endParaRPr>
          </a:p>
        </p:txBody>
      </p:sp>
    </p:spTree>
    <p:extLst>
      <p:ext uri="{BB962C8B-B14F-4D97-AF65-F5344CB8AC3E}">
        <p14:creationId xmlns="" xmlns:p14="http://schemas.microsoft.com/office/powerpoint/2010/main" val="210082616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5410" name="Picture 2"/>
          <p:cNvPicPr>
            <a:picLocks noChangeAspect="1" noChangeArrowheads="1"/>
          </p:cNvPicPr>
          <p:nvPr/>
        </p:nvPicPr>
        <p:blipFill>
          <a:blip r:embed="rId3" cstate="print"/>
          <a:srcRect/>
          <a:stretch>
            <a:fillRect/>
          </a:stretch>
        </p:blipFill>
        <p:spPr bwMode="auto">
          <a:xfrm>
            <a:off x="0" y="746687"/>
            <a:ext cx="9144000" cy="6038569"/>
          </a:xfrm>
          <a:prstGeom prst="rect">
            <a:avLst/>
          </a:prstGeom>
          <a:noFill/>
          <a:ln w="9525">
            <a:noFill/>
            <a:miter lim="800000"/>
            <a:headEnd/>
            <a:tailEnd/>
          </a:ln>
          <a:effectLst/>
        </p:spPr>
      </p:pic>
      <p:pic>
        <p:nvPicPr>
          <p:cNvPr id="785411" name="Picture 3" descr="nn_ss_planets1_m"/>
          <p:cNvPicPr>
            <a:picLocks noChangeAspect="1" noChangeArrowheads="1"/>
          </p:cNvPicPr>
          <p:nvPr/>
        </p:nvPicPr>
        <p:blipFill>
          <a:blip r:embed="rId4" cstate="print"/>
          <a:srcRect/>
          <a:stretch>
            <a:fillRect/>
          </a:stretch>
        </p:blipFill>
        <p:spPr bwMode="auto">
          <a:xfrm>
            <a:off x="1" y="5201057"/>
            <a:ext cx="3635375" cy="1287275"/>
          </a:xfrm>
          <a:prstGeom prst="rect">
            <a:avLst/>
          </a:prstGeom>
          <a:noFill/>
          <a:ln w="12700">
            <a:noFill/>
            <a:miter lim="800000"/>
            <a:headEnd/>
            <a:tailEnd/>
          </a:ln>
        </p:spPr>
      </p:pic>
      <p:sp>
        <p:nvSpPr>
          <p:cNvPr id="785412" name="Rectangle 4"/>
          <p:cNvSpPr>
            <a:spLocks noGrp="1" noChangeArrowheads="1"/>
          </p:cNvSpPr>
          <p:nvPr>
            <p:ph type="title"/>
          </p:nvPr>
        </p:nvSpPr>
        <p:spPr bwMode="auto">
          <a:xfrm>
            <a:off x="0" y="122947"/>
            <a:ext cx="9144000" cy="598714"/>
          </a:xfrm>
        </p:spPr>
        <p:txBody>
          <a:bodyPr vert="horz" wrap="square" lIns="93503" tIns="46752" rIns="93503" bIns="46752" numCol="1" anchor="t" anchorCtr="0" compatLnSpc="1">
            <a:prstTxWarp prst="textNoShape">
              <a:avLst/>
            </a:prstTxWarp>
          </a:bodyPr>
          <a:lstStyle/>
          <a:p>
            <a:pPr marL="342900" indent="-342900" defTabSz="820583">
              <a:defRPr/>
            </a:pPr>
            <a:r>
              <a:rPr lang="en-US" dirty="0">
                <a:latin typeface="Arial" charset="0"/>
                <a:cs typeface="Arial" charset="0"/>
              </a:rPr>
              <a:t>Planets, Atmospheres, and Climate</a:t>
            </a:r>
          </a:p>
        </p:txBody>
      </p:sp>
      <p:sp>
        <p:nvSpPr>
          <p:cNvPr id="785413" name="Text Box 5"/>
          <p:cNvSpPr txBox="1">
            <a:spLocks noChangeArrowheads="1"/>
          </p:cNvSpPr>
          <p:nvPr/>
        </p:nvSpPr>
        <p:spPr bwMode="auto">
          <a:xfrm>
            <a:off x="839932" y="1213037"/>
            <a:ext cx="165783" cy="359858"/>
          </a:xfrm>
          <a:prstGeom prst="rect">
            <a:avLst/>
          </a:prstGeom>
          <a:noFill/>
          <a:ln w="9525">
            <a:noFill/>
            <a:miter lim="800000"/>
            <a:headEnd/>
            <a:tailEnd/>
          </a:ln>
          <a:effectLst/>
        </p:spPr>
        <p:txBody>
          <a:bodyPr wrap="none" lIns="82058" tIns="41029" rIns="82058" bIns="41029">
            <a:spAutoFit/>
          </a:bodyPr>
          <a:lstStyle/>
          <a:p>
            <a:pPr defTabSz="914608"/>
            <a:endParaRPr lang="en-US" b="1" dirty="0">
              <a:latin typeface="Arial" pitchFamily="34" charset="0"/>
            </a:endParaRPr>
          </a:p>
        </p:txBody>
      </p:sp>
      <p:sp>
        <p:nvSpPr>
          <p:cNvPr id="785414" name="Text Box 6"/>
          <p:cNvSpPr txBox="1">
            <a:spLocks noChangeArrowheads="1"/>
          </p:cNvSpPr>
          <p:nvPr/>
        </p:nvSpPr>
        <p:spPr bwMode="auto">
          <a:xfrm>
            <a:off x="2545773" y="1550923"/>
            <a:ext cx="721961"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-58</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5" name="Text Box 7"/>
          <p:cNvSpPr txBox="1">
            <a:spLocks noChangeArrowheads="1"/>
          </p:cNvSpPr>
          <p:nvPr/>
        </p:nvSpPr>
        <p:spPr bwMode="auto">
          <a:xfrm>
            <a:off x="5600989" y="2573460"/>
            <a:ext cx="665856"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59</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6" name="Text Box 8"/>
          <p:cNvSpPr txBox="1">
            <a:spLocks noChangeArrowheads="1"/>
          </p:cNvSpPr>
          <p:nvPr/>
        </p:nvSpPr>
        <p:spPr bwMode="auto">
          <a:xfrm>
            <a:off x="8205932" y="3975595"/>
            <a:ext cx="784478"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788</a:t>
            </a:r>
            <a:r>
              <a:rPr lang="en-US" sz="700" b="1" dirty="0">
                <a:solidFill>
                  <a:schemeClr val="bg1"/>
                </a:solidFill>
                <a:latin typeface="Arial" pitchFamily="34" charset="0"/>
              </a:rPr>
              <a:t> </a:t>
            </a:r>
            <a:r>
              <a:rPr lang="en-US" sz="1300" b="1" baseline="40000" dirty="0" err="1">
                <a:solidFill>
                  <a:schemeClr val="bg1"/>
                </a:solidFill>
                <a:latin typeface="Arial" pitchFamily="34" charset="0"/>
              </a:rPr>
              <a:t>o</a:t>
            </a:r>
            <a:r>
              <a:rPr lang="en-US" sz="1300" b="1" dirty="0" err="1">
                <a:solidFill>
                  <a:schemeClr val="bg1"/>
                </a:solidFill>
                <a:latin typeface="Arial" pitchFamily="34" charset="0"/>
              </a:rPr>
              <a:t>F</a:t>
            </a:r>
            <a:endParaRPr lang="en-US" sz="1300" b="1" dirty="0">
              <a:solidFill>
                <a:schemeClr val="bg1"/>
              </a:solidFill>
              <a:latin typeface="Arial" pitchFamily="34" charset="0"/>
            </a:endParaRPr>
          </a:p>
        </p:txBody>
      </p:sp>
      <p:sp>
        <p:nvSpPr>
          <p:cNvPr id="785417" name="Text Box 9"/>
          <p:cNvSpPr txBox="1">
            <a:spLocks noChangeArrowheads="1"/>
          </p:cNvSpPr>
          <p:nvPr/>
        </p:nvSpPr>
        <p:spPr bwMode="auto">
          <a:xfrm>
            <a:off x="3612284" y="5909829"/>
            <a:ext cx="462275" cy="282914"/>
          </a:xfrm>
          <a:prstGeom prst="rect">
            <a:avLst/>
          </a:prstGeom>
          <a:noFill/>
          <a:ln w="9525">
            <a:noFill/>
            <a:miter lim="800000"/>
            <a:headEnd/>
            <a:tailEnd/>
          </a:ln>
          <a:effectLst/>
        </p:spPr>
        <p:txBody>
          <a:bodyPr wrap="none" lIns="82058" tIns="41029" rIns="82058" bIns="41029">
            <a:spAutoFit/>
          </a:bodyPr>
          <a:lstStyle/>
          <a:p>
            <a:pPr defTabSz="914608"/>
            <a:r>
              <a:rPr lang="en-US" sz="1300" dirty="0">
                <a:solidFill>
                  <a:schemeClr val="bg1"/>
                </a:solidFill>
                <a:latin typeface="Arial" pitchFamily="34" charset="0"/>
              </a:rPr>
              <a:t>Sun</a:t>
            </a:r>
          </a:p>
        </p:txBody>
      </p:sp>
      <p:sp>
        <p:nvSpPr>
          <p:cNvPr id="785418" name="Text Box 10"/>
          <p:cNvSpPr txBox="1">
            <a:spLocks noChangeArrowheads="1"/>
          </p:cNvSpPr>
          <p:nvPr/>
        </p:nvSpPr>
        <p:spPr bwMode="auto">
          <a:xfrm>
            <a:off x="3338080" y="752290"/>
            <a:ext cx="5762625" cy="1267799"/>
          </a:xfrm>
          <a:prstGeom prst="rect">
            <a:avLst/>
          </a:prstGeom>
          <a:solidFill>
            <a:srgbClr val="CCECFF"/>
          </a:solidFill>
          <a:ln w="12700" algn="ctr">
            <a:noFill/>
            <a:miter lim="800000"/>
            <a:headEnd/>
            <a:tailEnd/>
          </a:ln>
          <a:effectLst/>
        </p:spPr>
        <p:txBody>
          <a:bodyPr lIns="82058" tIns="41029" rIns="82058" bIns="41029">
            <a:spAutoFit/>
          </a:bodyPr>
          <a:lstStyle/>
          <a:p>
            <a:pPr defTabSz="914608"/>
            <a:r>
              <a:rPr lang="en-US" sz="1100" dirty="0">
                <a:latin typeface="Comic Sans MS" pitchFamily="66" charset="0"/>
              </a:rPr>
              <a:t>A planet's climate is determined by its mass, its distance from the sun, and the composition of its atmosphere.  Earth's atmosphere is 78% nitrogen, 21% oxygen, and 1% other gases. Carbon dioxide accounts for 0.03 - 0.04%. Water vapor, carbon dioxide, and other minor gases absorb thermal radiation leaving the surface. These greenhouse gases act as a partial blanket for the thermal radiation from the surface and enable it to be substantially warmer than it would otherwise be. Without the greenhouse gases, Earth's average temperature would be roughly -20°C = -4 °F.</a:t>
            </a:r>
          </a:p>
        </p:txBody>
      </p:sp>
      <p:sp>
        <p:nvSpPr>
          <p:cNvPr id="785419" name="Line 11"/>
          <p:cNvSpPr>
            <a:spLocks noChangeShapeType="1"/>
          </p:cNvSpPr>
          <p:nvPr/>
        </p:nvSpPr>
        <p:spPr bwMode="auto">
          <a:xfrm flipV="1">
            <a:off x="2535671" y="4720605"/>
            <a:ext cx="774988" cy="925886"/>
          </a:xfrm>
          <a:prstGeom prst="line">
            <a:avLst/>
          </a:prstGeom>
          <a:noFill/>
          <a:ln w="28575">
            <a:solidFill>
              <a:srgbClr val="FF0000"/>
            </a:solidFill>
            <a:round/>
            <a:headEnd/>
            <a:tailEnd type="stealth" w="lg" len="lg"/>
          </a:ln>
          <a:effectLst/>
        </p:spPr>
        <p:txBody>
          <a:bodyPr lIns="82058" tIns="41029" rIns="82058" bIns="41029"/>
          <a:lstStyle/>
          <a:p>
            <a:endParaRPr lang="en-US"/>
          </a:p>
        </p:txBody>
      </p:sp>
      <p:sp>
        <p:nvSpPr>
          <p:cNvPr id="785420" name="Oval 12"/>
          <p:cNvSpPr>
            <a:spLocks noChangeArrowheads="1"/>
          </p:cNvSpPr>
          <p:nvPr/>
        </p:nvSpPr>
        <p:spPr bwMode="auto">
          <a:xfrm rot="258789">
            <a:off x="1790989" y="5643690"/>
            <a:ext cx="1127125" cy="483253"/>
          </a:xfrm>
          <a:prstGeom prst="ellipse">
            <a:avLst/>
          </a:prstGeom>
          <a:noFill/>
          <a:ln w="25400">
            <a:solidFill>
              <a:srgbClr val="FF0000"/>
            </a:solidFill>
            <a:round/>
            <a:headEnd/>
            <a:tailEnd/>
          </a:ln>
          <a:effectLst/>
        </p:spPr>
        <p:txBody>
          <a:bodyPr wrap="none" lIns="82058" tIns="41029" rIns="82058" bIns="41029" anchor="ctr"/>
          <a:lstStyle/>
          <a:p>
            <a:pPr defTabSz="914608"/>
            <a:endParaRPr lang="en-US" b="1" dirty="0">
              <a:solidFill>
                <a:srgbClr val="FF0000"/>
              </a:solidFill>
              <a:latin typeface="Arial" pitchFamily="34" charset="0"/>
            </a:endParaRPr>
          </a:p>
        </p:txBody>
      </p:sp>
      <p:sp>
        <p:nvSpPr>
          <p:cNvPr id="23" name="Slide Number Placeholder 22"/>
          <p:cNvSpPr>
            <a:spLocks noGrp="1"/>
          </p:cNvSpPr>
          <p:nvPr>
            <p:ph type="sldNum" sz="quarter" idx="11"/>
          </p:nvPr>
        </p:nvSpPr>
        <p:spPr>
          <a:xfrm>
            <a:off x="8413750" y="6558689"/>
            <a:ext cx="381000" cy="365125"/>
          </a:xfrm>
        </p:spPr>
        <p:txBody>
          <a:bodyPr/>
          <a:lstStyle/>
          <a:p>
            <a:pPr>
              <a:defRPr/>
            </a:pPr>
            <a:fld id="{6EEA275D-5A49-48A8-817D-44C3EA0A3A2F}" type="slidenum">
              <a:rPr lang="en-US" smtClean="0"/>
              <a:pPr>
                <a:defRPr/>
              </a:pPr>
              <a:t>50</a:t>
            </a:fld>
            <a:endParaRPr lang="en-US" dirty="0"/>
          </a:p>
        </p:txBody>
      </p:sp>
      <p:sp>
        <p:nvSpPr>
          <p:cNvPr id="24" name="Footer Placeholder 23"/>
          <p:cNvSpPr>
            <a:spLocks noGrp="1"/>
          </p:cNvSpPr>
          <p:nvPr>
            <p:ph type="ftr" sz="quarter" idx="10"/>
          </p:nvPr>
        </p:nvSpPr>
        <p:spPr>
          <a:xfrm>
            <a:off x="3124200" y="6558689"/>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89" t="14424" r="1418"/>
          <a:stretch/>
        </p:blipFill>
        <p:spPr bwMode="auto">
          <a:xfrm>
            <a:off x="723331" y="933450"/>
            <a:ext cx="7451678" cy="53078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0" y="122169"/>
            <a:ext cx="9144000" cy="731838"/>
          </a:xfrm>
          <a:prstGeom prst="rect">
            <a:avLst/>
          </a:prstGeom>
          <a:noFill/>
          <a:ln w="9525" algn="ctr">
            <a:noFill/>
            <a:miter lim="800000"/>
            <a:headEnd/>
            <a:tailEnd/>
          </a:ln>
          <a:effectLst/>
        </p:spPr>
        <p:txBody>
          <a:bodyPr lIns="93459" tIns="46729" rIns="93459" bIns="46729"/>
          <a:lstStyle/>
          <a:p>
            <a:pPr algn="ctr">
              <a:lnSpc>
                <a:spcPct val="80000"/>
              </a:lnSpc>
              <a:defRPr/>
            </a:pPr>
            <a:r>
              <a:rPr lang="en-US" sz="2400" dirty="0">
                <a:solidFill>
                  <a:srgbClr val="146737"/>
                </a:solidFill>
                <a:ea typeface="+mj-ea"/>
                <a:cs typeface="Arial" charset="0"/>
              </a:rPr>
              <a:t>Modern CO</a:t>
            </a:r>
            <a:r>
              <a:rPr lang="en-US" sz="2400" baseline="-25000" dirty="0">
                <a:solidFill>
                  <a:srgbClr val="146737"/>
                </a:solidFill>
                <a:ea typeface="+mj-ea"/>
                <a:cs typeface="Arial" charset="0"/>
              </a:rPr>
              <a:t>2</a:t>
            </a:r>
            <a:r>
              <a:rPr lang="en-US" sz="2400" dirty="0">
                <a:solidFill>
                  <a:srgbClr val="146737"/>
                </a:solidFill>
                <a:ea typeface="+mj-ea"/>
                <a:cs typeface="Arial" charset="0"/>
              </a:rPr>
              <a:t> Concentrations are Increasing </a:t>
            </a:r>
          </a:p>
          <a:p>
            <a:pPr algn="ctr">
              <a:lnSpc>
                <a:spcPct val="80000"/>
              </a:lnSpc>
              <a:defRPr/>
            </a:pPr>
            <a:r>
              <a:rPr lang="en-US" sz="1600" dirty="0">
                <a:solidFill>
                  <a:srgbClr val="146737"/>
                </a:solidFill>
              </a:rPr>
              <a:t>The current concentration is the highest in 800,000 years, as determined by ice core data</a:t>
            </a:r>
            <a:endParaRPr lang="en-US" dirty="0">
              <a:solidFill>
                <a:srgbClr val="146737"/>
              </a:solidFill>
            </a:endParaRPr>
          </a:p>
        </p:txBody>
      </p:sp>
      <p:sp>
        <p:nvSpPr>
          <p:cNvPr id="33796" name="Text Box 5"/>
          <p:cNvSpPr txBox="1">
            <a:spLocks noChangeArrowheads="1"/>
          </p:cNvSpPr>
          <p:nvPr/>
        </p:nvSpPr>
        <p:spPr bwMode="auto">
          <a:xfrm>
            <a:off x="263525" y="5248276"/>
            <a:ext cx="1365250" cy="728663"/>
          </a:xfrm>
          <a:prstGeom prst="rect">
            <a:avLst/>
          </a:prstGeom>
          <a:solidFill>
            <a:srgbClr val="FFFF99"/>
          </a:solidFill>
          <a:ln w="38100" cmpd="dbl" algn="ctr">
            <a:solidFill>
              <a:schemeClr val="tx1"/>
            </a:solidFill>
            <a:miter lim="800000"/>
            <a:headEnd/>
            <a:tailEnd/>
          </a:ln>
        </p:spPr>
        <p:txBody>
          <a:bodyPr lIns="41025" tIns="41025" rIns="41025" bIns="41025">
            <a:spAutoFit/>
          </a:bodyPr>
          <a:lstStyle/>
          <a:p>
            <a:r>
              <a:rPr lang="en-US" sz="1400" dirty="0">
                <a:solidFill>
                  <a:srgbClr val="FF0000"/>
                </a:solidFill>
                <a:latin typeface="Comic Sans MS" pitchFamily="66" charset="0"/>
              </a:rPr>
              <a:t>Concentration prior to 1800 was ~280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33797" name="Text Box 6"/>
          <p:cNvSpPr txBox="1">
            <a:spLocks noChangeArrowheads="1"/>
          </p:cNvSpPr>
          <p:nvPr/>
        </p:nvSpPr>
        <p:spPr bwMode="auto">
          <a:xfrm>
            <a:off x="6837529" y="2138475"/>
            <a:ext cx="2306472" cy="1190847"/>
          </a:xfrm>
          <a:prstGeom prst="rect">
            <a:avLst/>
          </a:prstGeom>
          <a:solidFill>
            <a:srgbClr val="FFFF99"/>
          </a:solidFill>
          <a:ln w="38100" cmpd="dbl" algn="ctr">
            <a:solidFill>
              <a:schemeClr val="tx1"/>
            </a:solidFill>
            <a:miter lim="800000"/>
            <a:headEnd/>
            <a:tailEnd/>
          </a:ln>
        </p:spPr>
        <p:txBody>
          <a:bodyPr wrap="square" lIns="41025" tIns="41025" rIns="41025" bIns="41025">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395 ppm.  Under a “business-as-usual” scenario, concentration could rise to 1,000 </a:t>
            </a:r>
            <a:r>
              <a:rPr lang="en-US" sz="1400" dirty="0" err="1" smtClean="0">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51</a:t>
            </a:fld>
            <a:endParaRPr lang="en-US" dirty="0"/>
          </a:p>
        </p:txBody>
      </p:sp>
      <p:sp>
        <p:nvSpPr>
          <p:cNvPr id="7"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40831621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52</a:t>
            </a:fld>
            <a:endParaRPr lang="en-US" dirty="0"/>
          </a:p>
        </p:txBody>
      </p:sp>
      <p:pic>
        <p:nvPicPr>
          <p:cNvPr id="5" name="Picture 4" descr="BioComponents_CenterImage.jpg"/>
          <p:cNvPicPr>
            <a:picLocks noChangeAspect="1"/>
          </p:cNvPicPr>
          <p:nvPr/>
        </p:nvPicPr>
        <p:blipFill>
          <a:blip r:embed="rId2" cstate="print"/>
          <a:srcRect t="6452"/>
          <a:stretch>
            <a:fillRect/>
          </a:stretch>
        </p:blipFill>
        <p:spPr>
          <a:xfrm>
            <a:off x="1588" y="0"/>
            <a:ext cx="9144000" cy="6858000"/>
          </a:xfrm>
          <a:prstGeom prst="rect">
            <a:avLst/>
          </a:prstGeom>
        </p:spPr>
      </p:pic>
      <p:sp>
        <p:nvSpPr>
          <p:cNvPr id="9" name="Slide Number Placeholder 7"/>
          <p:cNvSpPr txBox="1">
            <a:spLocks/>
          </p:cNvSpPr>
          <p:nvPr/>
        </p:nvSpPr>
        <p:spPr>
          <a:xfrm>
            <a:off x="8566150" y="6426859"/>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52</a:t>
            </a:fld>
            <a:endParaRPr lang="en-US" sz="1100" dirty="0">
              <a:solidFill>
                <a:srgbClr val="106636"/>
              </a:solidFill>
              <a:latin typeface="Arial" pitchFamily="34" charset="0"/>
              <a:cs typeface="Arial" pitchFamily="34" charset="0"/>
            </a:endParaRPr>
          </a:p>
        </p:txBody>
      </p:sp>
      <p:pic>
        <p:nvPicPr>
          <p:cNvPr id="11" name="Picture 10" descr="BioComponents_CenterImage.jpg"/>
          <p:cNvPicPr>
            <a:picLocks noChangeAspect="1"/>
          </p:cNvPicPr>
          <p:nvPr/>
        </p:nvPicPr>
        <p:blipFill>
          <a:blip r:embed="rId2" cstate="print"/>
          <a:srcRect l="76510" t="6452" b="82977"/>
          <a:stretch>
            <a:fillRect/>
          </a:stretch>
        </p:blipFill>
        <p:spPr>
          <a:xfrm>
            <a:off x="0" y="48931"/>
            <a:ext cx="3021330" cy="994865"/>
          </a:xfrm>
          <a:prstGeom prst="rect">
            <a:avLst/>
          </a:prstGeom>
        </p:spPr>
      </p:pic>
      <p:sp>
        <p:nvSpPr>
          <p:cNvPr id="7" name="Rectangle 5"/>
          <p:cNvSpPr>
            <a:spLocks noChangeArrowheads="1"/>
          </p:cNvSpPr>
          <p:nvPr/>
        </p:nvSpPr>
        <p:spPr bwMode="auto">
          <a:xfrm>
            <a:off x="-164890" y="69850"/>
            <a:ext cx="3212890" cy="952380"/>
          </a:xfrm>
          <a:prstGeom prst="rect">
            <a:avLst/>
          </a:prstGeom>
          <a:noFill/>
          <a:ln w="9525" cap="flat" cmpd="sng" algn="ctr">
            <a:noFill/>
            <a:prstDash val="solid"/>
            <a:miter lim="800000"/>
            <a:headEnd/>
            <a:tailEnd/>
          </a:ln>
          <a:effectLst/>
        </p:spPr>
        <p:txBody>
          <a:bodyPr lIns="93492" tIns="46746" rIns="93492" bIns="46746">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smtClean="0">
                <a:ln w="11430"/>
                <a:solidFill>
                  <a:schemeClr val="bg1"/>
                </a:solidFill>
                <a:effectLst>
                  <a:outerShdw blurRad="76200" dist="50800" dir="5400000" algn="tl" rotWithShape="0">
                    <a:srgbClr val="000000">
                      <a:alpha val="65000"/>
                    </a:srgbClr>
                  </a:outerShdw>
                </a:effectLst>
                <a:ea typeface="+mj-ea"/>
                <a:cs typeface="Arial" charset="0"/>
              </a:rPr>
              <a:t>Carbon Cycle</a:t>
            </a:r>
          </a:p>
          <a:p>
            <a:pPr algn="ctr">
              <a:defRPr/>
            </a:pPr>
            <a:endParaRPr lang="en-US" sz="400" b="1" spc="50" dirty="0" smtClean="0">
              <a:ln w="11430"/>
              <a:solidFill>
                <a:schemeClr val="bg1"/>
              </a:solidFill>
              <a:effectLst>
                <a:outerShdw blurRad="76200" dist="50800" dir="5400000" algn="tl" rotWithShape="0">
                  <a:srgbClr val="000000">
                    <a:alpha val="65000"/>
                  </a:srgbClr>
                </a:outerShdw>
              </a:effectLst>
              <a:ea typeface="+mj-ea"/>
              <a:cs typeface="Arial" charset="0"/>
            </a:endParaRPr>
          </a:p>
          <a:p>
            <a:pPr algn="ctr">
              <a:defRPr/>
            </a:pPr>
            <a:r>
              <a:rPr lang="en-US" sz="2000" spc="50" dirty="0" smtClean="0">
                <a:ln w="11430"/>
                <a:solidFill>
                  <a:schemeClr val="bg1"/>
                </a:solidFill>
                <a:ea typeface="+mj-ea"/>
                <a:cs typeface="Arial" charset="0"/>
              </a:rPr>
              <a:t>Atmosphere = 800 </a:t>
            </a:r>
            <a:r>
              <a:rPr lang="en-US" sz="2000" spc="50" dirty="0" err="1" smtClean="0">
                <a:ln w="11430"/>
                <a:solidFill>
                  <a:schemeClr val="bg1"/>
                </a:solidFill>
                <a:ea typeface="+mj-ea"/>
                <a:cs typeface="Arial" charset="0"/>
              </a:rPr>
              <a:t>GtC</a:t>
            </a:r>
            <a:endParaRPr lang="en-US" sz="2000" spc="50" dirty="0" smtClean="0">
              <a:ln w="11430"/>
              <a:solidFill>
                <a:schemeClr val="bg1"/>
              </a:solidFill>
              <a:ea typeface="+mj-ea"/>
              <a:cs typeface="Arial" charset="0"/>
            </a:endParaRPr>
          </a:p>
        </p:txBody>
      </p:sp>
      <p:sp>
        <p:nvSpPr>
          <p:cNvPr id="8" name="Rectangle 7"/>
          <p:cNvSpPr/>
          <p:nvPr/>
        </p:nvSpPr>
        <p:spPr>
          <a:xfrm>
            <a:off x="0" y="0"/>
            <a:ext cx="3051810" cy="10717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158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a:p>
        </p:txBody>
      </p:sp>
      <p:sp>
        <p:nvSpPr>
          <p:cNvPr id="907269" name="Rectangle 5"/>
          <p:cNvSpPr>
            <a:spLocks noChangeArrowheads="1"/>
          </p:cNvSpPr>
          <p:nvPr/>
        </p:nvSpPr>
        <p:spPr bwMode="auto">
          <a:xfrm>
            <a:off x="5040314" y="109609"/>
            <a:ext cx="4103687" cy="425450"/>
          </a:xfrm>
          <a:prstGeom prst="rect">
            <a:avLst/>
          </a:prstGeom>
          <a:noFill/>
          <a:ln w="9525" cap="flat" cmpd="sng" algn="ctr">
            <a:noFill/>
            <a:prstDash val="solid"/>
            <a:miter lim="800000"/>
            <a:headEnd/>
            <a:tailEnd/>
          </a:ln>
          <a:effectLst/>
        </p:spPr>
        <p:txBody>
          <a:bodyPr lIns="93492" tIns="46746" rIns="93492" bIns="46746"/>
          <a:lstStyle/>
          <a:p>
            <a:pPr algn="ctr">
              <a:defRPr/>
            </a:pPr>
            <a:r>
              <a:rPr lang="en-US" sz="2400" b="1" dirty="0" smtClean="0">
                <a:solidFill>
                  <a:srgbClr val="106636"/>
                </a:solidFill>
                <a:ea typeface="+mj-ea"/>
                <a:cs typeface="Arial" charset="0"/>
              </a:rPr>
              <a:t>Solar Energy Cycle</a:t>
            </a:r>
          </a:p>
          <a:p>
            <a:pPr algn="ctr">
              <a:lnSpc>
                <a:spcPct val="80000"/>
              </a:lnSpc>
              <a:defRPr/>
            </a:pPr>
            <a:r>
              <a:rPr lang="en-US" dirty="0" smtClean="0">
                <a:solidFill>
                  <a:srgbClr val="106636"/>
                </a:solidFill>
                <a:ea typeface="+mj-ea"/>
                <a:cs typeface="Arial" charset="0"/>
              </a:rPr>
              <a:t>And the Greenhouse Effect</a:t>
            </a:r>
            <a:endParaRPr lang="en-GB"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7"/>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1" y="889000"/>
            <a:ext cx="9091613" cy="59690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57250"/>
            <a:ext cx="9144000" cy="0"/>
          </a:xfrm>
          <a:prstGeom prst="line">
            <a:avLst/>
          </a:prstGeom>
          <a:noFill/>
          <a:ln w="38100">
            <a:solidFill>
              <a:srgbClr val="146737"/>
            </a:solidFill>
            <a:round/>
            <a:headEnd/>
            <a:tailEnd/>
          </a:ln>
        </p:spPr>
        <p:txBody>
          <a:bodyPr lIns="91429" tIns="45714" rIns="91429" bIns="45714"/>
          <a:lstStyle/>
          <a:p>
            <a:endParaRPr lang="en-US"/>
          </a:p>
        </p:txBody>
      </p:sp>
      <p:sp>
        <p:nvSpPr>
          <p:cNvPr id="13" name="Oval 12"/>
          <p:cNvSpPr/>
          <p:nvPr/>
        </p:nvSpPr>
        <p:spPr>
          <a:xfrm>
            <a:off x="7505700" y="2120901"/>
            <a:ext cx="1574800"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0" name="Slide Number Placeholder 3"/>
          <p:cNvSpPr>
            <a:spLocks noGrp="1"/>
          </p:cNvSpPr>
          <p:nvPr>
            <p:ph type="sldNum" sz="quarter" idx="11"/>
          </p:nvPr>
        </p:nvSpPr>
        <p:spPr>
          <a:xfrm>
            <a:off x="8413750" y="6353970"/>
            <a:ext cx="381000" cy="365125"/>
          </a:xfrm>
        </p:spPr>
        <p:txBody>
          <a:bodyPr/>
          <a:lstStyle/>
          <a:p>
            <a:pPr>
              <a:defRPr/>
            </a:pPr>
            <a:fld id="{6EEA275D-5A49-48A8-817D-44C3EA0A3A2F}" type="slidenum">
              <a:rPr lang="en-US" smtClean="0"/>
              <a:pPr>
                <a:defRPr/>
              </a:pPr>
              <a:t>53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0"/>
          <p:cNvSpPr>
            <a:spLocks noChangeArrowheads="1"/>
          </p:cNvSpPr>
          <p:nvPr/>
        </p:nvSpPr>
        <p:spPr bwMode="auto">
          <a:xfrm>
            <a:off x="0" y="771412"/>
            <a:ext cx="9298421" cy="6164636"/>
          </a:xfrm>
          <a:prstGeom prst="rect">
            <a:avLst/>
          </a:prstGeom>
          <a:solidFill>
            <a:srgbClr val="EAEAEA"/>
          </a:solidFill>
          <a:ln w="19050" algn="ctr">
            <a:noFill/>
            <a:miter lim="800000"/>
            <a:headEnd/>
            <a:tailEnd/>
          </a:ln>
          <a:effectLst/>
        </p:spPr>
        <p:txBody>
          <a:bodyPr wrap="none" lIns="82058" tIns="41029" rIns="82058" bIns="41029" anchor="ctr"/>
          <a:lstStyle/>
          <a:p>
            <a:endParaRPr lang="en-US"/>
          </a:p>
        </p:txBody>
      </p:sp>
      <p:sp>
        <p:nvSpPr>
          <p:cNvPr id="28" name="Rectangle 5"/>
          <p:cNvSpPr>
            <a:spLocks noChangeArrowheads="1"/>
          </p:cNvSpPr>
          <p:nvPr/>
        </p:nvSpPr>
        <p:spPr bwMode="auto">
          <a:xfrm>
            <a:off x="865910" y="161887"/>
            <a:ext cx="7397750" cy="425824"/>
          </a:xfrm>
          <a:prstGeom prst="rect">
            <a:avLst/>
          </a:prstGeom>
        </p:spPr>
        <p:txBody>
          <a:bodyPr lIns="93503" tIns="46752" rIns="93503" bIns="46752"/>
          <a:lstStyle/>
          <a:p>
            <a:pPr marL="342900" indent="-342900" algn="ctr" defTabSz="820583">
              <a:defRPr/>
            </a:pPr>
            <a:r>
              <a:rPr lang="en-US" sz="2400" dirty="0">
                <a:solidFill>
                  <a:srgbClr val="106636"/>
                </a:solidFill>
                <a:ea typeface="+mj-ea"/>
                <a:cs typeface="Arial" charset="0"/>
              </a:rPr>
              <a:t>Radiation Transmitted by the Atmosphere</a:t>
            </a:r>
            <a:endParaRPr lang="en-GB" sz="2400" dirty="0">
              <a:solidFill>
                <a:srgbClr val="106636"/>
              </a:solidFill>
              <a:ea typeface="+mj-ea"/>
              <a:cs typeface="Arial" charset="0"/>
            </a:endParaRPr>
          </a:p>
        </p:txBody>
      </p:sp>
      <p:pic>
        <p:nvPicPr>
          <p:cNvPr id="29" name="Picture 8" descr="Atmospheric_Transmission"/>
          <p:cNvPicPr>
            <a:picLocks noChangeAspect="1" noChangeArrowheads="1"/>
          </p:cNvPicPr>
          <p:nvPr/>
        </p:nvPicPr>
        <p:blipFill>
          <a:blip r:embed="rId3" cstate="print"/>
          <a:srcRect t="9459"/>
          <a:stretch>
            <a:fillRect/>
          </a:stretch>
        </p:blipFill>
        <p:spPr bwMode="auto">
          <a:xfrm>
            <a:off x="666750" y="876768"/>
            <a:ext cx="7810500" cy="5968533"/>
          </a:xfrm>
          <a:prstGeom prst="rect">
            <a:avLst/>
          </a:prstGeom>
          <a:noFill/>
        </p:spPr>
      </p:pic>
      <p:pic>
        <p:nvPicPr>
          <p:cNvPr id="30" name="Picture 11" descr="cartoon_sun_st6"/>
          <p:cNvPicPr>
            <a:picLocks noChangeAspect="1" noChangeArrowheads="1"/>
          </p:cNvPicPr>
          <p:nvPr/>
        </p:nvPicPr>
        <p:blipFill>
          <a:blip r:embed="rId4" cstate="print"/>
          <a:srcRect/>
          <a:stretch>
            <a:fillRect/>
          </a:stretch>
        </p:blipFill>
        <p:spPr bwMode="auto">
          <a:xfrm>
            <a:off x="1486497" y="1366335"/>
            <a:ext cx="522623" cy="507250"/>
          </a:xfrm>
          <a:prstGeom prst="rect">
            <a:avLst/>
          </a:prstGeom>
          <a:noFill/>
        </p:spPr>
      </p:pic>
      <p:sp>
        <p:nvSpPr>
          <p:cNvPr id="11" name="Slide Number Placeholder 10"/>
          <p:cNvSpPr>
            <a:spLocks noGrp="1"/>
          </p:cNvSpPr>
          <p:nvPr>
            <p:ph type="sldNum" sz="quarter" idx="11"/>
          </p:nvPr>
        </p:nvSpPr>
        <p:spPr>
          <a:xfrm>
            <a:off x="8413750" y="6572337"/>
            <a:ext cx="381000" cy="365125"/>
          </a:xfrm>
        </p:spPr>
        <p:txBody>
          <a:bodyPr/>
          <a:lstStyle/>
          <a:p>
            <a:pPr>
              <a:defRPr/>
            </a:pPr>
            <a:fld id="{6EEA275D-5A49-48A8-817D-44C3EA0A3A2F}" type="slidenum">
              <a:rPr lang="en-US" smtClean="0"/>
              <a:pPr>
                <a:defRPr/>
              </a:pPr>
              <a:t>54</a:t>
            </a:fld>
            <a:endParaRPr lang="en-US" dirty="0"/>
          </a:p>
        </p:txBody>
      </p:sp>
      <p:sp>
        <p:nvSpPr>
          <p:cNvPr id="13" name="TextBox 12"/>
          <p:cNvSpPr txBox="1"/>
          <p:nvPr/>
        </p:nvSpPr>
        <p:spPr>
          <a:xfrm>
            <a:off x="7493000" y="1473200"/>
            <a:ext cx="1460500" cy="584775"/>
          </a:xfrm>
          <a:prstGeom prst="rect">
            <a:avLst/>
          </a:prstGeom>
          <a:solidFill>
            <a:schemeClr val="bg1">
              <a:lumMod val="95000"/>
            </a:schemeClr>
          </a:solidFill>
          <a:ln w="38100">
            <a:solidFill>
              <a:srgbClr val="FF0000"/>
            </a:solidFill>
          </a:ln>
        </p:spPr>
        <p:txBody>
          <a:bodyPr wrap="square" rtlCol="0">
            <a:spAutoFit/>
          </a:bodyPr>
          <a:lstStyle/>
          <a:p>
            <a:pPr algn="ctr"/>
            <a:r>
              <a:rPr lang="en-US" sz="1600" b="1" dirty="0" smtClean="0">
                <a:solidFill>
                  <a:srgbClr val="FF0000"/>
                </a:solidFill>
              </a:rPr>
              <a:t>Atmospheric Window</a:t>
            </a:r>
            <a:endParaRPr lang="en-US" sz="1600" b="1" dirty="0">
              <a:solidFill>
                <a:srgbClr val="FF0000"/>
              </a:solidFill>
            </a:endParaRPr>
          </a:p>
        </p:txBody>
      </p:sp>
      <p:cxnSp>
        <p:nvCxnSpPr>
          <p:cNvPr id="15" name="Straight Arrow Connector 14"/>
          <p:cNvCxnSpPr>
            <a:stCxn id="13" idx="1"/>
          </p:cNvCxnSpPr>
          <p:nvPr/>
        </p:nvCxnSpPr>
        <p:spPr>
          <a:xfrm rot="10800000" flipV="1">
            <a:off x="6007100" y="1765588"/>
            <a:ext cx="1485900" cy="16634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Footer Placeholder 7"/>
          <p:cNvSpPr>
            <a:spLocks noGrp="1"/>
          </p:cNvSpPr>
          <p:nvPr>
            <p:ph type="ftr" sz="quarter" idx="10"/>
          </p:nvPr>
        </p:nvSpPr>
        <p:spPr>
          <a:xfrm>
            <a:off x="3124200" y="6582570"/>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Proxies for Climate Change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55</a:t>
            </a:fld>
            <a:endParaRPr lang="en-US" dirty="0"/>
          </a:p>
        </p:txBody>
      </p:sp>
      <p:sp>
        <p:nvSpPr>
          <p:cNvPr id="5" name="Content Placeholder 2"/>
          <p:cNvSpPr txBox="1">
            <a:spLocks/>
          </p:cNvSpPr>
          <p:nvPr/>
        </p:nvSpPr>
        <p:spPr>
          <a:xfrm>
            <a:off x="1268627" y="1180088"/>
            <a:ext cx="7010400" cy="3620037"/>
          </a:xfrm>
          <a:prstGeom prst="rect">
            <a:avLst/>
          </a:prstGeom>
        </p:spPr>
        <p:txBody>
          <a:bodyPr>
            <a:noAutofit/>
          </a:bodyPr>
          <a:lstStyle/>
          <a:p>
            <a:pPr>
              <a:lnSpc>
                <a:spcPct val="125000"/>
              </a:lnSpc>
              <a:spcBef>
                <a:spcPts val="0"/>
              </a:spcBef>
              <a:spcAft>
                <a:spcPts val="600"/>
              </a:spcAft>
            </a:pPr>
            <a:r>
              <a:rPr lang="en-US" sz="2000" dirty="0" smtClean="0"/>
              <a:t>Preserved physical characteristics of the past that enable reconstruction of past climatic conditions. The deposition or growth rates of the proxies' material is influenced by the climatic conditions of the time in which they were laid down or grew. Examples of proxies include ice cores, tree rings, boreholes, corals, land &amp; sea ice, and lake and ocean sediments. </a:t>
            </a: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a:p>
            <a:pPr marL="742950" lvl="1" indent="-285750" eaLnBrk="0" hangingPunct="0">
              <a:lnSpc>
                <a:spcPct val="125000"/>
              </a:lnSpc>
              <a:spcBef>
                <a:spcPts val="0"/>
              </a:spcBef>
              <a:spcAft>
                <a:spcPts val="600"/>
              </a:spcAft>
              <a:buFont typeface="Arial" charset="0"/>
              <a:buChar char="–"/>
              <a:defRPr/>
            </a:pPr>
            <a:endParaRPr kumimoji="0" lang="en-US" sz="2400" i="0" u="none" strike="noStrike" kern="1200" cap="none" spc="0" normalizeH="0" baseline="0" noProof="0" dirty="0" smtClean="0">
              <a:ln>
                <a:noFill/>
              </a:ln>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25000"/>
              </a:lnSpc>
              <a:spcBef>
                <a:spcPts val="0"/>
              </a:spcBef>
              <a:spcAft>
                <a:spcPts val="600"/>
              </a:spcAft>
              <a:buClrTx/>
              <a:buSzTx/>
              <a:buFont typeface="Arial" charset="0"/>
              <a:buChar char="–"/>
              <a:tabLst/>
              <a:defRPr/>
            </a:pPr>
            <a:endParaRPr kumimoji="0" lang="en-US" sz="2000" i="1" u="none" strike="noStrike" kern="1200" cap="none" spc="0" normalizeH="0" baseline="0" noProof="0" dirty="0" smtClean="0">
              <a:ln>
                <a:noFill/>
              </a:ln>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25000"/>
              </a:lnSpc>
              <a:spcBef>
                <a:spcPts val="0"/>
              </a:spcBef>
              <a:spcAft>
                <a:spcPts val="600"/>
              </a:spcAft>
              <a:buClrTx/>
              <a:buSzTx/>
              <a:buFont typeface="Arial" charset="0"/>
              <a:buChar char="–"/>
              <a:tabLst/>
              <a:defRPr/>
            </a:pP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a:p>
            <a:pPr marL="797814" marR="0" lvl="1" indent="-342900" algn="l" defTabSz="914400" rtl="0" eaLnBrk="0" fontAlgn="base" latinLnBrk="0" hangingPunct="0">
              <a:lnSpc>
                <a:spcPct val="125000"/>
              </a:lnSpc>
              <a:spcBef>
                <a:spcPts val="0"/>
              </a:spcBef>
              <a:spcAft>
                <a:spcPts val="600"/>
              </a:spcAft>
              <a:buClrTx/>
              <a:buSzTx/>
              <a:buFont typeface="+mj-lt"/>
              <a:buAutoNum type="arabicPeriod"/>
              <a:tabLst/>
              <a:defRPr/>
            </a:pP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p:txBody>
      </p:sp>
      <p:pic>
        <p:nvPicPr>
          <p:cNvPr id="73730" name="Picture 2" descr="http://t0.gstatic.com/images?q=tbn:ANd9GcRO0dGRyN-NBpCqd8A1UwpYnvnH2q8IIGhGwQ5ZHlmbgirmTjx7"/>
          <p:cNvPicPr>
            <a:picLocks noChangeAspect="1" noChangeArrowheads="1"/>
          </p:cNvPicPr>
          <p:nvPr/>
        </p:nvPicPr>
        <p:blipFill>
          <a:blip r:embed="rId2" cstate="print"/>
          <a:srcRect/>
          <a:stretch>
            <a:fillRect/>
          </a:stretch>
        </p:blipFill>
        <p:spPr bwMode="auto">
          <a:xfrm>
            <a:off x="4573588" y="4404147"/>
            <a:ext cx="1357546" cy="1600200"/>
          </a:xfrm>
          <a:prstGeom prst="rect">
            <a:avLst/>
          </a:prstGeom>
          <a:noFill/>
          <a:ln w="19050">
            <a:solidFill>
              <a:srgbClr val="000000"/>
            </a:solidFill>
          </a:ln>
        </p:spPr>
      </p:pic>
      <p:pic>
        <p:nvPicPr>
          <p:cNvPr id="73734" name="Picture 6" descr="http://upload.wikimedia.org/wikipedia/commons/2/29/Icecore_4x.jpg">
            <a:hlinkClick r:id="rId3"/>
          </p:cNvPr>
          <p:cNvPicPr>
            <a:picLocks noChangeAspect="1" noChangeArrowheads="1"/>
          </p:cNvPicPr>
          <p:nvPr/>
        </p:nvPicPr>
        <p:blipFill>
          <a:blip r:embed="rId4" cstate="print"/>
          <a:srcRect/>
          <a:stretch>
            <a:fillRect/>
          </a:stretch>
        </p:blipFill>
        <p:spPr bwMode="auto">
          <a:xfrm>
            <a:off x="170620" y="896499"/>
            <a:ext cx="651501" cy="5792553"/>
          </a:xfrm>
          <a:prstGeom prst="rect">
            <a:avLst/>
          </a:prstGeom>
          <a:noFill/>
          <a:ln w="19050">
            <a:solidFill>
              <a:srgbClr val="000000"/>
            </a:solidFill>
          </a:ln>
        </p:spPr>
      </p:pic>
      <p:pic>
        <p:nvPicPr>
          <p:cNvPr id="7" name="Picture 4" descr="http://tietoukka.files.wordpress.com/2009/04/nasa_arctic_sea_ice_decline.jpg?w=800&amp;h=600"/>
          <p:cNvPicPr>
            <a:picLocks noChangeAspect="1" noChangeArrowheads="1"/>
          </p:cNvPicPr>
          <p:nvPr/>
        </p:nvPicPr>
        <p:blipFill>
          <a:blip r:embed="rId5" cstate="print"/>
          <a:srcRect/>
          <a:stretch>
            <a:fillRect/>
          </a:stretch>
        </p:blipFill>
        <p:spPr bwMode="auto">
          <a:xfrm>
            <a:off x="1021488" y="4192984"/>
            <a:ext cx="3328090" cy="2496068"/>
          </a:xfrm>
          <a:prstGeom prst="rect">
            <a:avLst/>
          </a:prstGeom>
          <a:noFill/>
          <a:ln w="19050">
            <a:solidFill>
              <a:srgbClr val="000000"/>
            </a:solidFill>
          </a:ln>
        </p:spPr>
      </p:pic>
      <p:pic>
        <p:nvPicPr>
          <p:cNvPr id="73735" name="Picture 7" descr="coral"/>
          <p:cNvPicPr>
            <a:picLocks noChangeAspect="1" noChangeArrowheads="1"/>
          </p:cNvPicPr>
          <p:nvPr/>
        </p:nvPicPr>
        <p:blipFill>
          <a:blip r:embed="rId6" cstate="print"/>
          <a:srcRect/>
          <a:stretch>
            <a:fillRect/>
          </a:stretch>
        </p:blipFill>
        <p:spPr bwMode="auto">
          <a:xfrm>
            <a:off x="6124662" y="4404147"/>
            <a:ext cx="2083594" cy="1600200"/>
          </a:xfrm>
          <a:prstGeom prst="rect">
            <a:avLst/>
          </a:prstGeom>
          <a:noFill/>
          <a:ln w="19050">
            <a:solidFill>
              <a:srgbClr val="000000"/>
            </a:solidFill>
          </a:ln>
        </p:spPr>
      </p:pic>
    </p:spTree>
    <p:extLst>
      <p:ext uri="{BB962C8B-B14F-4D97-AF65-F5344CB8AC3E}">
        <p14:creationId xmlns="" xmlns:p14="http://schemas.microsoft.com/office/powerpoint/2010/main" val="176514215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2052" name="Picture 4" descr="scan0002"/>
          <p:cNvPicPr>
            <a:picLocks noChangeAspect="1" noChangeArrowheads="1"/>
          </p:cNvPicPr>
          <p:nvPr/>
        </p:nvPicPr>
        <p:blipFill>
          <a:blip r:embed="rId3" cstate="print"/>
          <a:srcRect/>
          <a:stretch>
            <a:fillRect/>
          </a:stretch>
        </p:blipFill>
        <p:spPr bwMode="auto">
          <a:xfrm>
            <a:off x="406441" y="1026988"/>
            <a:ext cx="3818219" cy="4909393"/>
          </a:xfrm>
          <a:prstGeom prst="rect">
            <a:avLst/>
          </a:prstGeom>
          <a:noFill/>
        </p:spPr>
      </p:pic>
      <p:sp>
        <p:nvSpPr>
          <p:cNvPr id="642053" name="Text Box 5"/>
          <p:cNvSpPr txBox="1">
            <a:spLocks noChangeArrowheads="1"/>
          </p:cNvSpPr>
          <p:nvPr/>
        </p:nvSpPr>
        <p:spPr bwMode="auto">
          <a:xfrm>
            <a:off x="4572000" y="1086477"/>
            <a:ext cx="4346713" cy="5007284"/>
          </a:xfrm>
          <a:prstGeom prst="rect">
            <a:avLst/>
          </a:prstGeom>
          <a:noFill/>
          <a:ln w="9525" algn="ctr">
            <a:noFill/>
            <a:miter lim="800000"/>
            <a:headEnd/>
            <a:tailEnd/>
          </a:ln>
          <a:effectLst/>
        </p:spPr>
        <p:txBody>
          <a:bodyPr wrap="square" lIns="82058" tIns="41029" rIns="82058" bIns="41029">
            <a:spAutoFit/>
          </a:bodyPr>
          <a:lstStyle/>
          <a:p>
            <a:pPr defTabSz="914608"/>
            <a:r>
              <a:rPr lang="en-US" sz="1600" b="1" dirty="0">
                <a:solidFill>
                  <a:srgbClr val="FF0000"/>
                </a:solidFill>
              </a:rPr>
              <a:t>Nature, 15 May 2008</a:t>
            </a:r>
            <a:r>
              <a:rPr lang="en-US" sz="1600" b="1" dirty="0"/>
              <a:t>, Cover Image:  The air bubbles trapped in the Antarctic </a:t>
            </a:r>
            <a:r>
              <a:rPr lang="en-US" sz="1600" b="1" dirty="0" err="1"/>
              <a:t>Vostok</a:t>
            </a:r>
            <a:r>
              <a:rPr lang="en-US" sz="1600" b="1" dirty="0"/>
              <a:t> and EPICA Dome C ice cores provide composite records of levels of atmospheric carbon dioxide and methane covering the past 650,000 years. Now the record of atmospheric carbon dioxide and methane concentrations has been extended by two more complete glacial cycles to 800,000 years ago. The new data are from the lowest 200 </a:t>
            </a:r>
            <a:r>
              <a:rPr lang="en-US" sz="1600" b="1" dirty="0" err="1"/>
              <a:t>metres</a:t>
            </a:r>
            <a:r>
              <a:rPr lang="en-US" sz="1600" b="1" dirty="0"/>
              <a:t> of the Dome C core. This ice core went down to just a few </a:t>
            </a:r>
            <a:r>
              <a:rPr lang="en-US" sz="1600" b="1" dirty="0" err="1"/>
              <a:t>metres</a:t>
            </a:r>
            <a:r>
              <a:rPr lang="en-US" sz="1600" b="1" dirty="0"/>
              <a:t> above bedrock at a depth of 3,270 </a:t>
            </a:r>
            <a:r>
              <a:rPr lang="en-US" sz="1600" b="1" dirty="0" err="1"/>
              <a:t>metres</a:t>
            </a:r>
            <a:r>
              <a:rPr lang="en-US" sz="1600" b="1" dirty="0"/>
              <a:t>. </a:t>
            </a:r>
          </a:p>
          <a:p>
            <a:pPr defTabSz="914608"/>
            <a:endParaRPr lang="en-US" sz="1600" b="1" dirty="0"/>
          </a:p>
          <a:p>
            <a:pPr defTabSz="914608"/>
            <a:r>
              <a:rPr lang="en-US" sz="1600" b="1" dirty="0"/>
              <a:t>The cover shows a strip of ice core from another ice core in Antarctica (</a:t>
            </a:r>
            <a:r>
              <a:rPr lang="en-US" sz="1600" b="1" dirty="0" err="1"/>
              <a:t>Berkner</a:t>
            </a:r>
            <a:r>
              <a:rPr lang="en-US" sz="1600" b="1" dirty="0"/>
              <a:t> Island) from a depth of 120 </a:t>
            </a:r>
            <a:r>
              <a:rPr lang="en-US" sz="1600" b="1" dirty="0" err="1"/>
              <a:t>metres</a:t>
            </a:r>
            <a:r>
              <a:rPr lang="en-US" sz="1600" b="1" dirty="0"/>
              <a:t>. Photo credit: Chris Gilbert, British Antarctic Survey.</a:t>
            </a:r>
          </a:p>
        </p:txBody>
      </p:sp>
      <p:sp>
        <p:nvSpPr>
          <p:cNvPr id="642054" name="Rectangle 6"/>
          <p:cNvSpPr>
            <a:spLocks noChangeArrowheads="1"/>
          </p:cNvSpPr>
          <p:nvPr/>
        </p:nvSpPr>
        <p:spPr bwMode="auto">
          <a:xfrm>
            <a:off x="0" y="135617"/>
            <a:ext cx="9132455" cy="732585"/>
          </a:xfrm>
          <a:prstGeom prst="rect">
            <a:avLst/>
          </a:prstGeom>
        </p:spPr>
        <p:txBody>
          <a:bodyPr lIns="0" tIns="46752" rIns="0" bIns="46752"/>
          <a:lstStyle/>
          <a:p>
            <a:pPr marL="342900" indent="-342900" algn="ctr" defTabSz="820583">
              <a:defRPr/>
            </a:pPr>
            <a:r>
              <a:rPr lang="en-US" sz="2400" dirty="0">
                <a:solidFill>
                  <a:srgbClr val="106636"/>
                </a:solidFill>
                <a:ea typeface="+mj-ea"/>
                <a:cs typeface="Arial" charset="0"/>
              </a:rPr>
              <a:t>Bubbles – 800,000 Years of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a:t>
            </a:r>
          </a:p>
        </p:txBody>
      </p:sp>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56</a:t>
            </a:fld>
            <a:endParaRPr lang="en-US" dirty="0"/>
          </a:p>
        </p:txBody>
      </p:sp>
      <p:sp>
        <p:nvSpPr>
          <p:cNvPr id="9" name="Footer Placeholder 8"/>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367012329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2" name="Picture 4" descr="scan0002"/>
          <p:cNvPicPr>
            <a:picLocks noChangeAspect="1" noChangeArrowheads="1"/>
          </p:cNvPicPr>
          <p:nvPr/>
        </p:nvPicPr>
        <p:blipFill>
          <a:blip r:embed="rId3" cstate="print"/>
          <a:srcRect/>
          <a:stretch>
            <a:fillRect/>
          </a:stretch>
        </p:blipFill>
        <p:spPr bwMode="auto">
          <a:xfrm>
            <a:off x="406441" y="1026988"/>
            <a:ext cx="3818219" cy="4909393"/>
          </a:xfrm>
          <a:prstGeom prst="rect">
            <a:avLst/>
          </a:prstGeom>
          <a:noFill/>
        </p:spPr>
      </p:pic>
      <p:sp>
        <p:nvSpPr>
          <p:cNvPr id="642053" name="Text Box 5"/>
          <p:cNvSpPr txBox="1">
            <a:spLocks noChangeArrowheads="1"/>
          </p:cNvSpPr>
          <p:nvPr/>
        </p:nvSpPr>
        <p:spPr bwMode="auto">
          <a:xfrm>
            <a:off x="4572000" y="840813"/>
            <a:ext cx="4397188" cy="5345839"/>
          </a:xfrm>
          <a:prstGeom prst="rect">
            <a:avLst/>
          </a:prstGeom>
          <a:noFill/>
          <a:ln w="9525" algn="ctr">
            <a:noFill/>
            <a:miter lim="800000"/>
            <a:headEnd/>
            <a:tailEnd/>
          </a:ln>
          <a:effectLst/>
        </p:spPr>
        <p:txBody>
          <a:bodyPr wrap="square" lIns="82058" tIns="41029" rIns="82058" bIns="41029">
            <a:spAutoFit/>
          </a:bodyPr>
          <a:lstStyle/>
          <a:p>
            <a:pPr defTabSz="914608"/>
            <a:r>
              <a:rPr lang="en-US" dirty="0">
                <a:solidFill>
                  <a:srgbClr val="FF0000"/>
                </a:solidFill>
              </a:rPr>
              <a:t>Nature, 15 May </a:t>
            </a:r>
            <a:r>
              <a:rPr lang="en-US" dirty="0" smtClean="0">
                <a:solidFill>
                  <a:srgbClr val="FF0000"/>
                </a:solidFill>
              </a:rPr>
              <a:t>2008</a:t>
            </a:r>
            <a:r>
              <a:rPr lang="en-US" dirty="0" smtClean="0"/>
              <a:t>  The </a:t>
            </a:r>
            <a:r>
              <a:rPr lang="en-US" dirty="0"/>
              <a:t>air bubbles trapped in the Antarctic </a:t>
            </a:r>
            <a:r>
              <a:rPr lang="en-US" dirty="0" err="1"/>
              <a:t>Vostok</a:t>
            </a:r>
            <a:r>
              <a:rPr lang="en-US" dirty="0"/>
              <a:t> and EPICA Dome C ice cores provide composite records of levels of atmospheric carbon dioxide and methane </a:t>
            </a:r>
            <a:r>
              <a:rPr lang="en-US" dirty="0" smtClean="0"/>
              <a:t>for </a:t>
            </a:r>
            <a:r>
              <a:rPr lang="en-US" dirty="0"/>
              <a:t>the past </a:t>
            </a:r>
            <a:r>
              <a:rPr lang="en-US" dirty="0" smtClean="0"/>
              <a:t>800,000 </a:t>
            </a:r>
            <a:r>
              <a:rPr lang="en-US" dirty="0"/>
              <a:t>years. </a:t>
            </a:r>
            <a:endParaRPr lang="en-US" dirty="0" smtClean="0"/>
          </a:p>
          <a:p>
            <a:pPr defTabSz="914608"/>
            <a:endParaRPr lang="en-US" dirty="0" smtClean="0"/>
          </a:p>
          <a:p>
            <a:pPr defTabSz="914608"/>
            <a:r>
              <a:rPr lang="en-US" dirty="0" smtClean="0"/>
              <a:t>The fundamental conclusion is that today's concentrations of these greenhouse gases have no past analogue in the ice-core record.  Concentrations do not rise above pre-industrial revolution values.</a:t>
            </a:r>
          </a:p>
          <a:p>
            <a:pPr defTabSz="914608"/>
            <a:endParaRPr lang="en-US" dirty="0" smtClean="0"/>
          </a:p>
          <a:p>
            <a:pPr defTabSz="914608"/>
            <a:r>
              <a:rPr lang="en-US" dirty="0" smtClean="0"/>
              <a:t>The general long-term behavior of methane and carbon dioxide, following patterns driven by slow changes in Earth's orbit, continues throughout the older sections of the records. </a:t>
            </a:r>
            <a:endParaRPr lang="en-US" dirty="0"/>
          </a:p>
        </p:txBody>
      </p:sp>
      <p:sp>
        <p:nvSpPr>
          <p:cNvPr id="642054" name="Rectangle 6"/>
          <p:cNvSpPr>
            <a:spLocks noChangeArrowheads="1"/>
          </p:cNvSpPr>
          <p:nvPr/>
        </p:nvSpPr>
        <p:spPr bwMode="auto">
          <a:xfrm>
            <a:off x="0" y="135617"/>
            <a:ext cx="9132455" cy="732585"/>
          </a:xfrm>
          <a:prstGeom prst="rect">
            <a:avLst/>
          </a:prstGeom>
        </p:spPr>
        <p:txBody>
          <a:bodyPr lIns="0" tIns="46752" rIns="0" bIns="46752"/>
          <a:lstStyle/>
          <a:p>
            <a:pPr marL="342900" indent="-342900" algn="ctr" defTabSz="820583">
              <a:defRPr/>
            </a:pPr>
            <a:r>
              <a:rPr lang="en-US" sz="2400" dirty="0">
                <a:solidFill>
                  <a:srgbClr val="106636"/>
                </a:solidFill>
                <a:ea typeface="+mj-ea"/>
                <a:cs typeface="Arial" charset="0"/>
              </a:rPr>
              <a:t>Bubbles – 800,000 Years of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a:t>
            </a:r>
          </a:p>
        </p:txBody>
      </p:sp>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57</a:t>
            </a:fld>
            <a:endParaRPr lang="en-US" dirty="0"/>
          </a:p>
        </p:txBody>
      </p:sp>
      <p:sp>
        <p:nvSpPr>
          <p:cNvPr id="9" name="Footer Placeholder 8"/>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380958277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3194" y="69046"/>
            <a:ext cx="8999682" cy="732584"/>
          </a:xfrm>
          <a:prstGeom prst="rect">
            <a:avLst/>
          </a:prstGeom>
          <a:noFill/>
          <a:ln w="9525" algn="ctr">
            <a:noFill/>
            <a:miter lim="800000"/>
            <a:headEnd/>
            <a:tailEnd/>
          </a:ln>
          <a:effectLst/>
        </p:spPr>
        <p:txBody>
          <a:bodyPr lIns="93470" tIns="46735" rIns="93470" bIns="46735"/>
          <a:lstStyle/>
          <a:p>
            <a:pPr marL="342900" indent="-342900" algn="ctr" defTabSz="820583">
              <a:lnSpc>
                <a:spcPct val="90000"/>
              </a:lnSpc>
              <a:defRPr/>
            </a:pPr>
            <a:r>
              <a:rPr lang="en-US" sz="2400" dirty="0" smtClean="0">
                <a:solidFill>
                  <a:srgbClr val="146737"/>
                </a:solidFill>
                <a:ea typeface="+mj-ea"/>
                <a:cs typeface="Arial" charset="0"/>
              </a:rPr>
              <a:t>CO</a:t>
            </a:r>
            <a:r>
              <a:rPr lang="en-US" sz="2400" baseline="-25000" dirty="0" smtClean="0">
                <a:solidFill>
                  <a:srgbClr val="146737"/>
                </a:solidFill>
                <a:ea typeface="+mj-ea"/>
                <a:cs typeface="Arial" charset="0"/>
              </a:rPr>
              <a:t>2</a:t>
            </a:r>
            <a:r>
              <a:rPr lang="en-US" sz="2400" dirty="0" smtClean="0">
                <a:solidFill>
                  <a:srgbClr val="146737"/>
                </a:solidFill>
                <a:ea typeface="+mj-ea"/>
                <a:cs typeface="Arial" charset="0"/>
              </a:rPr>
              <a:t> Concentrations and Temperature </a:t>
            </a:r>
            <a:endParaRPr lang="en-US" sz="2400" dirty="0">
              <a:solidFill>
                <a:srgbClr val="146737"/>
              </a:solidFill>
              <a:ea typeface="+mj-ea"/>
              <a:cs typeface="Arial" charset="0"/>
            </a:endParaRPr>
          </a:p>
          <a:p>
            <a:pPr algn="ctr">
              <a:lnSpc>
                <a:spcPct val="90000"/>
              </a:lnSpc>
              <a:spcBef>
                <a:spcPct val="0"/>
              </a:spcBef>
            </a:pPr>
            <a:r>
              <a:rPr lang="en-US" sz="1600" dirty="0">
                <a:solidFill>
                  <a:srgbClr val="146737"/>
                </a:solidFill>
              </a:rPr>
              <a:t>The correlation extends throughout the 800,000-year time span of the ice core data</a:t>
            </a: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8" name="Picture 5"/>
          <p:cNvPicPr>
            <a:picLocks noChangeAspect="1" noChangeArrowheads="1"/>
          </p:cNvPicPr>
          <p:nvPr/>
        </p:nvPicPr>
        <p:blipFill>
          <a:blip r:embed="rId3" cstate="print"/>
          <a:srcRect t="4132" b="7748"/>
          <a:stretch>
            <a:fillRect/>
          </a:stretch>
        </p:blipFill>
        <p:spPr bwMode="auto">
          <a:xfrm>
            <a:off x="0" y="860052"/>
            <a:ext cx="9144000" cy="4896804"/>
          </a:xfrm>
          <a:prstGeom prst="rect">
            <a:avLst/>
          </a:prstGeom>
          <a:noFill/>
          <a:ln w="9525" algn="ctr">
            <a:noFill/>
            <a:miter lim="800000"/>
            <a:headEnd/>
            <a:tailEnd/>
          </a:ln>
          <a:effectLst/>
        </p:spPr>
      </p:pic>
      <p:sp>
        <p:nvSpPr>
          <p:cNvPr id="9" name="Oval 7"/>
          <p:cNvSpPr>
            <a:spLocks noChangeArrowheads="1"/>
          </p:cNvSpPr>
          <p:nvPr/>
        </p:nvSpPr>
        <p:spPr bwMode="auto">
          <a:xfrm>
            <a:off x="7784523" y="1395014"/>
            <a:ext cx="753341" cy="2807074"/>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grpSp>
        <p:nvGrpSpPr>
          <p:cNvPr id="10" name="Group 17"/>
          <p:cNvGrpSpPr>
            <a:grpSpLocks/>
          </p:cNvGrpSpPr>
          <p:nvPr/>
        </p:nvGrpSpPr>
        <p:grpSpPr bwMode="auto">
          <a:xfrm>
            <a:off x="754275" y="2106911"/>
            <a:ext cx="7536805" cy="1743871"/>
            <a:chOff x="540" y="1393"/>
            <a:chExt cx="5205" cy="1086"/>
          </a:xfrm>
        </p:grpSpPr>
        <p:sp>
          <p:nvSpPr>
            <p:cNvPr id="11" name="Line 8"/>
            <p:cNvSpPr>
              <a:spLocks noChangeShapeType="1"/>
            </p:cNvSpPr>
            <p:nvPr/>
          </p:nvSpPr>
          <p:spPr bwMode="auto">
            <a:xfrm>
              <a:off x="540" y="1393"/>
              <a:ext cx="3188" cy="0"/>
            </a:xfrm>
            <a:prstGeom prst="line">
              <a:avLst/>
            </a:prstGeom>
            <a:noFill/>
            <a:ln w="28575">
              <a:solidFill>
                <a:srgbClr val="FF0000"/>
              </a:solidFill>
              <a:prstDash val="dash"/>
              <a:round/>
              <a:headEnd/>
              <a:tailEnd/>
            </a:ln>
            <a:effectLst/>
          </p:spPr>
          <p:txBody>
            <a:bodyPr wrap="none" anchor="ctr"/>
            <a:lstStyle/>
            <a:p>
              <a:endParaRPr lang="en-US"/>
            </a:p>
          </p:txBody>
        </p:sp>
        <p:sp>
          <p:nvSpPr>
            <p:cNvPr id="12" name="Line 15"/>
            <p:cNvSpPr>
              <a:spLocks noChangeShapeType="1"/>
            </p:cNvSpPr>
            <p:nvPr/>
          </p:nvSpPr>
          <p:spPr bwMode="auto">
            <a:xfrm>
              <a:off x="3714" y="1393"/>
              <a:ext cx="925" cy="1086"/>
            </a:xfrm>
            <a:prstGeom prst="line">
              <a:avLst/>
            </a:prstGeom>
            <a:noFill/>
            <a:ln w="28575">
              <a:solidFill>
                <a:srgbClr val="FF0000"/>
              </a:solidFill>
              <a:prstDash val="dash"/>
              <a:round/>
              <a:headEnd/>
              <a:tailEnd/>
            </a:ln>
            <a:effectLst/>
          </p:spPr>
          <p:txBody>
            <a:bodyPr wrap="none" anchor="ctr"/>
            <a:lstStyle/>
            <a:p>
              <a:endParaRPr lang="en-US"/>
            </a:p>
          </p:txBody>
        </p:sp>
        <p:sp>
          <p:nvSpPr>
            <p:cNvPr id="13" name="Line 16"/>
            <p:cNvSpPr>
              <a:spLocks noChangeShapeType="1"/>
            </p:cNvSpPr>
            <p:nvPr/>
          </p:nvSpPr>
          <p:spPr bwMode="auto">
            <a:xfrm>
              <a:off x="4638" y="2476"/>
              <a:ext cx="1107" cy="0"/>
            </a:xfrm>
            <a:prstGeom prst="line">
              <a:avLst/>
            </a:prstGeom>
            <a:noFill/>
            <a:ln w="28575">
              <a:solidFill>
                <a:srgbClr val="FF0000"/>
              </a:solidFill>
              <a:prstDash val="dash"/>
              <a:round/>
              <a:headEnd/>
              <a:tailEnd/>
            </a:ln>
            <a:effectLst/>
          </p:spPr>
          <p:txBody>
            <a:bodyPr wrap="none" anchor="ctr"/>
            <a:lstStyle/>
            <a:p>
              <a:endParaRPr lang="en-US"/>
            </a:p>
          </p:txBody>
        </p:sp>
      </p:grpSp>
      <p:sp>
        <p:nvSpPr>
          <p:cNvPr id="14" name="Rectangle 18"/>
          <p:cNvSpPr>
            <a:spLocks noChangeArrowheads="1"/>
          </p:cNvSpPr>
          <p:nvPr/>
        </p:nvSpPr>
        <p:spPr bwMode="auto">
          <a:xfrm>
            <a:off x="0" y="810653"/>
            <a:ext cx="6044045" cy="4991278"/>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16" name="Text Box 6"/>
          <p:cNvSpPr txBox="1">
            <a:spLocks noChangeArrowheads="1"/>
          </p:cNvSpPr>
          <p:nvPr/>
        </p:nvSpPr>
        <p:spPr bwMode="auto">
          <a:xfrm>
            <a:off x="0" y="5805644"/>
            <a:ext cx="9144000" cy="1052356"/>
          </a:xfrm>
          <a:prstGeom prst="rect">
            <a:avLst/>
          </a:prstGeom>
          <a:solidFill>
            <a:schemeClr val="bg1"/>
          </a:solidFill>
          <a:ln w="9525" algn="ctr">
            <a:noFill/>
            <a:miter lim="800000"/>
            <a:headEnd/>
            <a:tailEnd/>
          </a:ln>
          <a:effectLst/>
        </p:spPr>
        <p:txBody>
          <a:bodyPr wrap="square" lIns="82058" tIns="41029" rIns="82058" bIns="41029">
            <a:spAutoFit/>
          </a:bodyPr>
          <a:lstStyle/>
          <a:p>
            <a:pPr defTabSz="914608"/>
            <a:r>
              <a:rPr lang="en-US" sz="1050" b="1" dirty="0">
                <a:latin typeface="Times New Roman" pitchFamily="18" charset="0"/>
              </a:rPr>
              <a:t>a  </a:t>
            </a:r>
            <a:r>
              <a:rPr lang="en-US" sz="1050" dirty="0">
                <a:latin typeface="Times New Roman" pitchFamily="18" charset="0"/>
              </a:rPr>
              <a:t>The 800,000-year records of atmospheric carbon dioxide (red; parts per million, </a:t>
            </a:r>
            <a:r>
              <a:rPr lang="en-US" sz="1050" dirty="0" err="1">
                <a:latin typeface="Times New Roman" pitchFamily="18" charset="0"/>
              </a:rPr>
              <a:t>p.p.m</a:t>
            </a:r>
            <a:r>
              <a:rPr lang="en-US" sz="1050" dirty="0">
                <a:latin typeface="Times New Roman" pitchFamily="18" charset="0"/>
              </a:rPr>
              <a:t>.) and methane (green; parts per billion, </a:t>
            </a:r>
            <a:r>
              <a:rPr lang="en-US" sz="1050" dirty="0" err="1">
                <a:latin typeface="Times New Roman" pitchFamily="18" charset="0"/>
              </a:rPr>
              <a:t>p.p.b</a:t>
            </a:r>
            <a:r>
              <a:rPr lang="en-US" sz="1050" dirty="0">
                <a:latin typeface="Times New Roman" pitchFamily="18" charset="0"/>
              </a:rPr>
              <a:t>.) from the EPICA Dome C ice core together with a temperature reconstruction (relative to the average of the past millennium) based on the deuterium–hydrogen ratio of the ice, reinforce the tight coupling between greenhouse-gas concentrations and climate observed in previous, shorter records. </a:t>
            </a:r>
            <a:r>
              <a:rPr lang="en-US" sz="1050" dirty="0" smtClean="0">
                <a:latin typeface="Times New Roman" pitchFamily="18" charset="0"/>
              </a:rPr>
              <a:t>Concentrations </a:t>
            </a:r>
            <a:r>
              <a:rPr lang="en-US" sz="1050" dirty="0">
                <a:latin typeface="Times New Roman" pitchFamily="18" charset="0"/>
              </a:rPr>
              <a:t>of greenhouse gases in the modern atmosphere are highly anomalous with respect to natural greenhouse-gas variations (present-day concentrations are around 380 </a:t>
            </a:r>
            <a:r>
              <a:rPr lang="en-US" sz="1050" dirty="0" err="1">
                <a:latin typeface="Times New Roman" pitchFamily="18" charset="0"/>
              </a:rPr>
              <a:t>p.p.m</a:t>
            </a:r>
            <a:r>
              <a:rPr lang="en-US" sz="1050" dirty="0">
                <a:latin typeface="Times New Roman" pitchFamily="18" charset="0"/>
              </a:rPr>
              <a:t>. for carbon dioxide and 1,800 </a:t>
            </a:r>
            <a:r>
              <a:rPr lang="en-US" sz="1050" dirty="0" err="1">
                <a:latin typeface="Times New Roman" pitchFamily="18" charset="0"/>
              </a:rPr>
              <a:t>p.p.b</a:t>
            </a:r>
            <a:r>
              <a:rPr lang="en-US" sz="1050" dirty="0">
                <a:latin typeface="Times New Roman" pitchFamily="18" charset="0"/>
              </a:rPr>
              <a:t>. for methane).</a:t>
            </a:r>
          </a:p>
          <a:p>
            <a:pPr defTabSz="914608"/>
            <a:r>
              <a:rPr lang="en-US" sz="1050" b="1" dirty="0">
                <a:latin typeface="Times New Roman" pitchFamily="18" charset="0"/>
              </a:rPr>
              <a:t>b </a:t>
            </a:r>
            <a:r>
              <a:rPr lang="en-US" sz="1050" dirty="0">
                <a:latin typeface="Times New Roman" pitchFamily="18" charset="0"/>
              </a:rPr>
              <a:t> The carbon dioxide and methane trends from the past 2,000 years</a:t>
            </a:r>
            <a:r>
              <a:rPr lang="en-US" sz="1050" dirty="0" smtClean="0">
                <a:latin typeface="Times New Roman" pitchFamily="18" charset="0"/>
              </a:rPr>
              <a:t>.</a:t>
            </a:r>
            <a:endParaRPr lang="en-US" sz="1050" dirty="0">
              <a:latin typeface="Times New Roman" pitchFamily="18" charset="0"/>
            </a:endParaRPr>
          </a:p>
          <a:p>
            <a:pPr defTabSz="914608"/>
            <a:r>
              <a:rPr lang="en-US" sz="1050" dirty="0" smtClean="0">
                <a:latin typeface="Times New Roman" pitchFamily="18" charset="0"/>
              </a:rPr>
              <a:t>E.J. </a:t>
            </a:r>
            <a:r>
              <a:rPr lang="en-US" sz="1050" dirty="0">
                <a:latin typeface="Times New Roman" pitchFamily="18" charset="0"/>
              </a:rPr>
              <a:t>Brook, Nature </a:t>
            </a:r>
            <a:r>
              <a:rPr lang="en-US" sz="1050" b="1" dirty="0">
                <a:latin typeface="Times New Roman" pitchFamily="18" charset="0"/>
              </a:rPr>
              <a:t>453</a:t>
            </a:r>
            <a:r>
              <a:rPr lang="en-US" sz="1050" dirty="0">
                <a:latin typeface="Times New Roman" pitchFamily="18" charset="0"/>
              </a:rPr>
              <a:t>, 291 (2008).</a:t>
            </a:r>
          </a:p>
        </p:txBody>
      </p:sp>
      <p:sp>
        <p:nvSpPr>
          <p:cNvPr id="17" name="Slide Number Placeholder 16"/>
          <p:cNvSpPr>
            <a:spLocks noGrp="1"/>
          </p:cNvSpPr>
          <p:nvPr>
            <p:ph type="sldNum" sz="quarter" idx="11"/>
          </p:nvPr>
        </p:nvSpPr>
        <p:spPr>
          <a:xfrm>
            <a:off x="8413750" y="6495638"/>
            <a:ext cx="381000" cy="365125"/>
          </a:xfrm>
        </p:spPr>
        <p:txBody>
          <a:bodyPr/>
          <a:lstStyle/>
          <a:p>
            <a:pPr>
              <a:defRPr/>
            </a:pPr>
            <a:fld id="{6EEA275D-5A49-48A8-817D-44C3EA0A3A2F}" type="slidenum">
              <a:rPr lang="en-US" smtClean="0"/>
              <a:pPr>
                <a:defRPr/>
              </a:pPr>
              <a:t>58</a:t>
            </a:fld>
            <a:endParaRPr lang="en-US" dirty="0"/>
          </a:p>
        </p:txBody>
      </p:sp>
      <p:sp>
        <p:nvSpPr>
          <p:cNvPr id="18" name="Footer Placeholder 17"/>
          <p:cNvSpPr>
            <a:spLocks noGrp="1"/>
          </p:cNvSpPr>
          <p:nvPr>
            <p:ph type="ftr" sz="quarter" idx="10"/>
          </p:nvPr>
        </p:nvSpPr>
        <p:spPr>
          <a:xfrm>
            <a:off x="3124200" y="6495638"/>
            <a:ext cx="5334000" cy="365125"/>
          </a:xfrm>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2488765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2"/>
          <p:cNvSpPr>
            <a:spLocks noGrp="1"/>
          </p:cNvSpPr>
          <p:nvPr>
            <p:ph type="title"/>
          </p:nvPr>
        </p:nvSpPr>
        <p:spPr>
          <a:xfrm>
            <a:off x="0" y="251441"/>
            <a:ext cx="9144000" cy="598714"/>
          </a:xfrm>
        </p:spPr>
        <p:txBody>
          <a:bodyPr/>
          <a:lstStyle/>
          <a:p>
            <a:pPr eaLnBrk="1" hangingPunct="1"/>
            <a:r>
              <a:rPr lang="en-US" dirty="0" smtClean="0">
                <a:latin typeface="Arial" charset="0"/>
                <a:cs typeface="Arial" charset="0"/>
              </a:rPr>
              <a:t>Greenland Ice Mass Loss – 2002 to 2009</a:t>
            </a:r>
            <a:br>
              <a:rPr lang="en-US" dirty="0" smtClean="0">
                <a:latin typeface="Arial" charset="0"/>
                <a:cs typeface="Arial" charset="0"/>
              </a:rPr>
            </a:br>
            <a:endParaRPr lang="en-US" dirty="0" smtClean="0">
              <a:latin typeface="Arial" charset="0"/>
              <a:cs typeface="Arial" charset="0"/>
            </a:endParaRPr>
          </a:p>
        </p:txBody>
      </p:sp>
      <p:sp>
        <p:nvSpPr>
          <p:cNvPr id="34819" name="TextBox 5"/>
          <p:cNvSpPr txBox="1">
            <a:spLocks noChangeArrowheads="1"/>
          </p:cNvSpPr>
          <p:nvPr/>
        </p:nvSpPr>
        <p:spPr bwMode="auto">
          <a:xfrm>
            <a:off x="1" y="6336405"/>
            <a:ext cx="4572000" cy="461665"/>
          </a:xfrm>
          <a:prstGeom prst="rect">
            <a:avLst/>
          </a:prstGeom>
          <a:noFill/>
          <a:ln w="9525">
            <a:noFill/>
            <a:miter lim="800000"/>
            <a:headEnd/>
            <a:tailEnd/>
          </a:ln>
        </p:spPr>
        <p:txBody>
          <a:bodyPr wrap="square">
            <a:spAutoFit/>
          </a:bodyPr>
          <a:lstStyle/>
          <a:p>
            <a:r>
              <a:rPr lang="en-US" sz="1200" dirty="0">
                <a:latin typeface="Arial Narrow" pitchFamily="34" charset="0"/>
              </a:rPr>
              <a:t>I. </a:t>
            </a:r>
            <a:r>
              <a:rPr lang="en-US" sz="1200" dirty="0" err="1">
                <a:latin typeface="Arial Narrow" pitchFamily="34" charset="0"/>
              </a:rPr>
              <a:t>Velicogna</a:t>
            </a:r>
            <a:r>
              <a:rPr lang="en-US" sz="1200" dirty="0">
                <a:latin typeface="Arial Narrow" pitchFamily="34" charset="0"/>
              </a:rPr>
              <a:t>, GEOPHYSICAL RESEARCH LETTERS, VOL. 36, L19503, doi:10.1029/2009GL040222, 2009</a:t>
            </a:r>
          </a:p>
        </p:txBody>
      </p:sp>
      <p:sp>
        <p:nvSpPr>
          <p:cNvPr id="34820" name="Rectangle 7"/>
          <p:cNvSpPr>
            <a:spLocks noChangeArrowheads="1"/>
          </p:cNvSpPr>
          <p:nvPr/>
        </p:nvSpPr>
        <p:spPr bwMode="auto">
          <a:xfrm>
            <a:off x="5683250" y="1192213"/>
            <a:ext cx="2968625" cy="1570037"/>
          </a:xfrm>
          <a:prstGeom prst="rect">
            <a:avLst/>
          </a:prstGeom>
          <a:noFill/>
          <a:ln w="19050">
            <a:solidFill>
              <a:schemeClr val="tx1"/>
            </a:solidFill>
            <a:miter lim="800000"/>
            <a:headEnd/>
            <a:tailEnd/>
          </a:ln>
        </p:spPr>
        <p:txBody>
          <a:bodyPr anchor="ctr">
            <a:spAutoFit/>
          </a:bodyPr>
          <a:lstStyle/>
          <a:p>
            <a:r>
              <a:rPr lang="en-US" sz="1600">
                <a:cs typeface="Arial" charset="0"/>
              </a:rPr>
              <a:t>Increasing rates of ice mass loss from the Greenland and Antarctic ice sheets revealed by GRACE (Gravity Recovery and Climate Experiment) satellite</a:t>
            </a:r>
          </a:p>
        </p:txBody>
      </p:sp>
      <p:sp>
        <p:nvSpPr>
          <p:cNvPr id="34821" name="Rectangle 8"/>
          <p:cNvSpPr>
            <a:spLocks noChangeArrowheads="1"/>
          </p:cNvSpPr>
          <p:nvPr/>
        </p:nvSpPr>
        <p:spPr bwMode="auto">
          <a:xfrm>
            <a:off x="5683250" y="3302000"/>
            <a:ext cx="2968625" cy="2216150"/>
          </a:xfrm>
          <a:prstGeom prst="rect">
            <a:avLst/>
          </a:prstGeom>
          <a:noFill/>
          <a:ln w="19050">
            <a:solidFill>
              <a:srgbClr val="146737"/>
            </a:solidFill>
            <a:miter lim="800000"/>
            <a:headEnd/>
            <a:tailEnd/>
          </a:ln>
        </p:spPr>
        <p:txBody>
          <a:bodyPr anchor="ctr">
            <a:spAutoFit/>
          </a:bodyPr>
          <a:lstStyle/>
          <a:p>
            <a:pPr marL="225425" indent="-225425">
              <a:spcAft>
                <a:spcPts val="1200"/>
              </a:spcAft>
              <a:buFont typeface="Wingdings" pitchFamily="2" charset="2"/>
              <a:buChar char="§"/>
            </a:pPr>
            <a:r>
              <a:rPr lang="en-US" sz="1600">
                <a:solidFill>
                  <a:srgbClr val="146737"/>
                </a:solidFill>
                <a:cs typeface="Arial" charset="0"/>
              </a:rPr>
              <a:t>In Greenland, the mass loss increased from 137 Gt/yr in 2002–2003 to 286 Gt/yr in 2007–2009</a:t>
            </a:r>
            <a:endParaRPr lang="en-US" sz="1600">
              <a:solidFill>
                <a:srgbClr val="146737"/>
              </a:solidFill>
              <a:latin typeface="Arial Narrow" pitchFamily="34" charset="0"/>
            </a:endParaRPr>
          </a:p>
          <a:p>
            <a:pPr marL="225425" indent="-225425">
              <a:spcAft>
                <a:spcPts val="1200"/>
              </a:spcAft>
              <a:buFont typeface="Wingdings" pitchFamily="2" charset="2"/>
              <a:buChar char="§"/>
            </a:pPr>
            <a:r>
              <a:rPr lang="en-US" sz="1600">
                <a:solidFill>
                  <a:srgbClr val="146737"/>
                </a:solidFill>
                <a:cs typeface="Arial" charset="0"/>
              </a:rPr>
              <a:t>In Antarctica, the mass loss increased from 104 Gt/yr in 2002–2006 to 246 Gt/yr in 2006–2009 </a:t>
            </a:r>
          </a:p>
        </p:txBody>
      </p:sp>
      <p:pic>
        <p:nvPicPr>
          <p:cNvPr id="34822" name="Picture 2"/>
          <p:cNvPicPr>
            <a:picLocks noChangeAspect="1" noChangeArrowheads="1"/>
          </p:cNvPicPr>
          <p:nvPr/>
        </p:nvPicPr>
        <p:blipFill>
          <a:blip r:embed="rId2" cstate="print"/>
          <a:srcRect l="16780" t="5489" r="8275" b="34750"/>
          <a:stretch>
            <a:fillRect/>
          </a:stretch>
        </p:blipFill>
        <p:spPr bwMode="auto">
          <a:xfrm>
            <a:off x="0" y="817563"/>
            <a:ext cx="5240338" cy="4295350"/>
          </a:xfrm>
          <a:prstGeom prst="rect">
            <a:avLst/>
          </a:prstGeom>
          <a:noFill/>
          <a:ln w="9525">
            <a:noFill/>
            <a:miter lim="800000"/>
            <a:headEnd/>
            <a:tailEnd/>
          </a:ln>
        </p:spPr>
      </p:pic>
      <p:sp>
        <p:nvSpPr>
          <p:cNvPr id="34823" name="TextBox 10"/>
          <p:cNvSpPr txBox="1">
            <a:spLocks noChangeArrowheads="1"/>
          </p:cNvSpPr>
          <p:nvPr/>
        </p:nvSpPr>
        <p:spPr bwMode="auto">
          <a:xfrm>
            <a:off x="287338" y="4981443"/>
            <a:ext cx="4926012" cy="1200150"/>
          </a:xfrm>
          <a:prstGeom prst="rect">
            <a:avLst/>
          </a:prstGeom>
          <a:solidFill>
            <a:schemeClr val="bg1"/>
          </a:solidFill>
          <a:ln w="9525">
            <a:noFill/>
            <a:miter lim="800000"/>
            <a:headEnd/>
            <a:tailEnd/>
          </a:ln>
        </p:spPr>
        <p:txBody>
          <a:bodyPr>
            <a:spAutoFit/>
          </a:bodyPr>
          <a:lstStyle/>
          <a:p>
            <a:r>
              <a:rPr lang="en-US" sz="1200" dirty="0"/>
              <a:t>Time series of ice mass changes for the Greenland ice sheet estimated from GRACE monthly mass solutions for the period from April 2002 to February 2009. Unfiltered data are blue crosses. Data filtered for the seasonal dependence using a 13-month window are shown as red crosses. The best-fitting quadratic trend is shown (green line). The GRACE data have been corrected for leakage and GIA.</a:t>
            </a:r>
          </a:p>
        </p:txBody>
      </p:sp>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59</a:t>
            </a:fld>
            <a:endParaRPr lang="en-US" dirty="0"/>
          </a:p>
        </p:txBody>
      </p:sp>
      <p:sp>
        <p:nvSpPr>
          <p:cNvPr id="13" name="Footer Placeholder 12"/>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3136862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DOE’s Office of Science</a:t>
            </a:r>
          </a:p>
        </p:txBody>
      </p:sp>
      <p:sp>
        <p:nvSpPr>
          <p:cNvPr id="4" name="Slide Number Placeholder 39"/>
          <p:cNvSpPr>
            <a:spLocks noGrp="1"/>
          </p:cNvSpPr>
          <p:nvPr>
            <p:ph type="sldNum" sz="quarter" idx="4294967295"/>
          </p:nvPr>
        </p:nvSpPr>
        <p:spPr bwMode="auto">
          <a:xfrm>
            <a:off x="8413750" y="6353969"/>
            <a:ext cx="3810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6</a:t>
            </a:fld>
            <a:endParaRPr lang="en-US" sz="1200" dirty="0" smtClean="0">
              <a:solidFill>
                <a:srgbClr val="004B32"/>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2"/>
          <p:cNvSpPr>
            <a:spLocks noGrp="1"/>
          </p:cNvSpPr>
          <p:nvPr>
            <p:ph type="title"/>
          </p:nvPr>
        </p:nvSpPr>
        <p:spPr>
          <a:xfrm>
            <a:off x="0" y="251441"/>
            <a:ext cx="9144000" cy="598714"/>
          </a:xfrm>
        </p:spPr>
        <p:txBody>
          <a:bodyPr/>
          <a:lstStyle/>
          <a:p>
            <a:pPr eaLnBrk="1" hangingPunct="1"/>
            <a:r>
              <a:rPr lang="en-US" dirty="0" smtClean="0">
                <a:latin typeface="Arial" charset="0"/>
                <a:cs typeface="Arial" charset="0"/>
              </a:rPr>
              <a:t>Gravity Recovery and Climate Experiment (GRACE)</a:t>
            </a:r>
            <a:br>
              <a:rPr lang="en-US" dirty="0" smtClean="0">
                <a:latin typeface="Arial" charset="0"/>
                <a:cs typeface="Arial" charset="0"/>
              </a:rPr>
            </a:br>
            <a:endParaRPr lang="en-US" dirty="0" smtClean="0">
              <a:latin typeface="Arial" charset="0"/>
              <a:cs typeface="Arial" charset="0"/>
            </a:endParaRPr>
          </a:p>
        </p:txBody>
      </p:sp>
      <p:sp>
        <p:nvSpPr>
          <p:cNvPr id="38915" name="Rectangle 9"/>
          <p:cNvSpPr>
            <a:spLocks noChangeArrowheads="1"/>
          </p:cNvSpPr>
          <p:nvPr/>
        </p:nvSpPr>
        <p:spPr bwMode="auto">
          <a:xfrm>
            <a:off x="211138" y="969963"/>
            <a:ext cx="4164012" cy="5078412"/>
          </a:xfrm>
          <a:prstGeom prst="rect">
            <a:avLst/>
          </a:prstGeom>
          <a:noFill/>
          <a:ln w="9525">
            <a:noFill/>
            <a:miter lim="800000"/>
            <a:headEnd/>
            <a:tailEnd/>
          </a:ln>
        </p:spPr>
        <p:txBody>
          <a:bodyPr>
            <a:spAutoFit/>
          </a:bodyPr>
          <a:lstStyle/>
          <a:p>
            <a:pPr>
              <a:spcAft>
                <a:spcPts val="1200"/>
              </a:spcAft>
            </a:pPr>
            <a:r>
              <a:rPr lang="en-US" sz="1600" dirty="0"/>
              <a:t>GRACE uses a microwave ranging system to measure changes in the speed and distance between two identical spacecraft flying about 220 kilometers apart, 500 kilometers above Earth. Separation changes as small as 10 microns—about one-tenth the width of a human hair—can be detected.</a:t>
            </a:r>
          </a:p>
          <a:p>
            <a:pPr>
              <a:spcAft>
                <a:spcPts val="1200"/>
              </a:spcAft>
            </a:pPr>
            <a:r>
              <a:rPr lang="en-US" sz="1600" dirty="0"/>
              <a:t>GRACE satellites can sense minute variations in Earth's gravitational pull. When the first satellite passes over a region of slightly stronger gravity, it is pulled ahead of the trailing satellite, causing the distance between the satellites to increase. </a:t>
            </a:r>
          </a:p>
          <a:p>
            <a:pPr>
              <a:spcAft>
                <a:spcPts val="1200"/>
              </a:spcAft>
            </a:pPr>
            <a:r>
              <a:rPr lang="en-US" sz="1600" dirty="0"/>
              <a:t>By measuring the changing distance between the two satellites and combining that data with positioning measurements from GPS instruments, a gravity map can be constructed.</a:t>
            </a:r>
          </a:p>
        </p:txBody>
      </p:sp>
      <p:pic>
        <p:nvPicPr>
          <p:cNvPr id="38916" name="Picture 2" descr="http://www.csr.utexas.edu/grace/gallery/other/posters/GRACE_D2001_0828_C1.JPG"/>
          <p:cNvPicPr>
            <a:picLocks noChangeAspect="1" noChangeArrowheads="1"/>
          </p:cNvPicPr>
          <p:nvPr/>
        </p:nvPicPr>
        <p:blipFill>
          <a:blip r:embed="rId2" cstate="print"/>
          <a:srcRect b="14903"/>
          <a:stretch>
            <a:fillRect/>
          </a:stretch>
        </p:blipFill>
        <p:spPr bwMode="auto">
          <a:xfrm>
            <a:off x="4840288" y="962025"/>
            <a:ext cx="3962400" cy="5124450"/>
          </a:xfrm>
          <a:prstGeom prst="rect">
            <a:avLst/>
          </a:prstGeom>
          <a:noFill/>
          <a:ln w="12700">
            <a:solidFill>
              <a:schemeClr val="tx1"/>
            </a:solidFill>
            <a:miter lim="800000"/>
            <a:headEnd/>
            <a:tailEnd/>
          </a:ln>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60</a:t>
            </a:fld>
            <a:endParaRPr lang="en-US" dirty="0"/>
          </a:p>
        </p:txBody>
      </p:sp>
      <p:sp>
        <p:nvSpPr>
          <p:cNvPr id="10" name="Footer Placeholder 9"/>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81905103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3" name="Title 2"/>
          <p:cNvSpPr>
            <a:spLocks noGrp="1"/>
          </p:cNvSpPr>
          <p:nvPr>
            <p:ph type="title"/>
          </p:nvPr>
        </p:nvSpPr>
        <p:spPr/>
        <p:txBody>
          <a:bodyPr/>
          <a:lstStyle/>
          <a:p>
            <a:r>
              <a:rPr lang="en-US" dirty="0" smtClean="0"/>
              <a:t>How GRACE Works</a:t>
            </a:r>
            <a:endParaRPr lang="en-US" b="1" dirty="0" smtClean="0"/>
          </a:p>
        </p:txBody>
      </p:sp>
      <p:sp>
        <p:nvSpPr>
          <p:cNvPr id="5" name="Rectangle 4"/>
          <p:cNvSpPr/>
          <p:nvPr/>
        </p:nvSpPr>
        <p:spPr>
          <a:xfrm>
            <a:off x="429111" y="1169160"/>
            <a:ext cx="7970292" cy="4832092"/>
          </a:xfrm>
          <a:prstGeom prst="rect">
            <a:avLst/>
          </a:prstGeom>
        </p:spPr>
        <p:txBody>
          <a:bodyPr wrap="square">
            <a:spAutoFit/>
          </a:bodyPr>
          <a:lstStyle/>
          <a:p>
            <a:r>
              <a:rPr lang="en-US" sz="1400" dirty="0" smtClean="0"/>
              <a:t>GRACE uses a microwave ranging system to measure changes in the speed and distance between two identical spacecraft flying in a polar orbit about 220 kilometers apart, 500 kilometers above Earth. The ranging system can detect separation changes as small as 10 microns over a distance of 220 kilometers.</a:t>
            </a:r>
          </a:p>
          <a:p>
            <a:endParaRPr lang="en-US" sz="1400" dirty="0" smtClean="0"/>
          </a:p>
          <a:p>
            <a:r>
              <a:rPr lang="en-US" sz="1400" dirty="0" smtClean="0"/>
              <a:t> As the GRACE satellites circle the globe 16 times a day, they sense minute variations in Earth's gravitational pull. When the first satellite passes over a region of slightly stronger gravity, a gravity anomaly, it is pulled slightly ahead of the trailing satellite. This causes the distance between the satellites to increase. The first spacecraft then passes the anomaly, and slows down again; meanwhile the following spacecraft accelerates, then decelerates over the same point.</a:t>
            </a:r>
          </a:p>
          <a:p>
            <a:endParaRPr lang="en-US" sz="1400" dirty="0" smtClean="0"/>
          </a:p>
          <a:p>
            <a:r>
              <a:rPr lang="en-US" sz="1400" dirty="0" smtClean="0"/>
              <a:t>By measuring the constantly changing distance between the two satellites and combining that data with precise positioning measurements from Global Positioning System (GPS) instruments, scientists can construct a detailed map of Earth's gravity.</a:t>
            </a:r>
          </a:p>
          <a:p>
            <a:endParaRPr lang="en-US" sz="1400" dirty="0" smtClean="0"/>
          </a:p>
          <a:p>
            <a:r>
              <a:rPr lang="en-US" sz="1400" dirty="0" smtClean="0"/>
              <a:t>The two satellites (nicknamed "Tom" and "Jerry") constantly maintain a two-way microwave-ranging link between them. Fine distance measurements are made by comparing frequency shifts of the link. As a cross-check, the vehicles measure their own movements using accelerometers. All of this information is then downloaded to ground stations. To establish baseline positions and fulfill housekeeping functions, the satellites also use star cameras, magnetometers, and GPS receivers. The GRACE vehicles also have optical corner reflectors to enable laser ranging from ground stations, bridging the range between spacecraft positions and Doppler ranges.</a:t>
            </a:r>
            <a:endParaRPr lang="en-US" sz="1400" dirty="0"/>
          </a:p>
        </p:txBody>
      </p:sp>
      <p:sp>
        <p:nvSpPr>
          <p:cNvPr id="6" name="Slide Number Placeholder 5"/>
          <p:cNvSpPr>
            <a:spLocks noGrp="1"/>
          </p:cNvSpPr>
          <p:nvPr>
            <p:ph type="sldNum" sz="quarter" idx="11"/>
          </p:nvPr>
        </p:nvSpPr>
        <p:spPr/>
        <p:txBody>
          <a:bodyPr/>
          <a:lstStyle/>
          <a:p>
            <a:pPr>
              <a:defRPr/>
            </a:pPr>
            <a:fld id="{6EEA275D-5A49-48A8-817D-44C3EA0A3A2F}" type="slidenum">
              <a:rPr lang="en-US" smtClean="0"/>
              <a:pPr>
                <a:defRPr/>
              </a:pPr>
              <a:t>61</a:t>
            </a:fld>
            <a:endParaRPr lang="en-US" dirty="0"/>
          </a:p>
        </p:txBody>
      </p:sp>
      <p:sp>
        <p:nvSpPr>
          <p:cNvPr id="9" name="Footer Placeholder 8"/>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396320016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347807" y="139752"/>
            <a:ext cx="8439727" cy="425824"/>
          </a:xfrm>
          <a:prstGeom prst="rect">
            <a:avLst/>
          </a:prstGeom>
        </p:spPr>
        <p:txBody>
          <a:bodyPr lIns="93503" tIns="46752" rIns="93503" bIns="46752"/>
          <a:lstStyle/>
          <a:p>
            <a:pPr marL="342900" indent="-342900" algn="ctr" defTabSz="820583">
              <a:defRPr/>
            </a:pPr>
            <a:r>
              <a:rPr lang="en-US" sz="2400" dirty="0" err="1">
                <a:solidFill>
                  <a:srgbClr val="106636"/>
                </a:solidFill>
                <a:ea typeface="+mj-ea"/>
                <a:cs typeface="Arial" charset="0"/>
              </a:rPr>
              <a:t>Radiative</a:t>
            </a:r>
            <a:r>
              <a:rPr lang="en-US" sz="2400" dirty="0">
                <a:solidFill>
                  <a:srgbClr val="106636"/>
                </a:solidFill>
                <a:ea typeface="+mj-ea"/>
                <a:cs typeface="Arial" charset="0"/>
              </a:rPr>
              <a:t> Forcing of Climate, 1750-2005</a:t>
            </a:r>
            <a:endParaRPr lang="en-GB" sz="2400" dirty="0">
              <a:solidFill>
                <a:srgbClr val="106636"/>
              </a:solidFill>
              <a:ea typeface="+mj-ea"/>
              <a:cs typeface="Arial" charset="0"/>
            </a:endParaRPr>
          </a:p>
        </p:txBody>
      </p:sp>
      <p:pic>
        <p:nvPicPr>
          <p:cNvPr id="4" name="Picture 9" descr="faq-2-1-fig-2"/>
          <p:cNvPicPr>
            <a:picLocks noChangeAspect="1" noChangeArrowheads="1"/>
          </p:cNvPicPr>
          <p:nvPr/>
        </p:nvPicPr>
        <p:blipFill>
          <a:blip r:embed="rId3" cstate="print"/>
          <a:srcRect t="3645"/>
          <a:stretch>
            <a:fillRect/>
          </a:stretch>
        </p:blipFill>
        <p:spPr bwMode="auto">
          <a:xfrm>
            <a:off x="152175" y="853567"/>
            <a:ext cx="5819712" cy="5991370"/>
          </a:xfrm>
          <a:prstGeom prst="rect">
            <a:avLst/>
          </a:prstGeom>
          <a:noFill/>
        </p:spPr>
      </p:pic>
      <p:sp>
        <p:nvSpPr>
          <p:cNvPr id="5" name="Text Box 10"/>
          <p:cNvSpPr txBox="1">
            <a:spLocks noChangeArrowheads="1"/>
          </p:cNvSpPr>
          <p:nvPr/>
        </p:nvSpPr>
        <p:spPr bwMode="auto">
          <a:xfrm>
            <a:off x="6216337" y="1221785"/>
            <a:ext cx="2594841" cy="4822618"/>
          </a:xfrm>
          <a:prstGeom prst="rect">
            <a:avLst/>
          </a:prstGeom>
          <a:solidFill>
            <a:schemeClr val="bg1"/>
          </a:solidFill>
          <a:ln w="12700" algn="ctr">
            <a:solidFill>
              <a:schemeClr val="tx1"/>
            </a:solidFill>
            <a:miter lim="800000"/>
            <a:headEnd/>
            <a:tailEnd/>
          </a:ln>
          <a:effectLst/>
        </p:spPr>
        <p:txBody>
          <a:bodyPr lIns="82058" tIns="41029" rIns="82058" bIns="41029">
            <a:spAutoFit/>
          </a:bodyPr>
          <a:lstStyle/>
          <a:p>
            <a:pPr defTabSz="914608"/>
            <a:r>
              <a:rPr lang="en-US" sz="1400" dirty="0">
                <a:latin typeface="Arial" pitchFamily="34" charset="0"/>
              </a:rPr>
              <a:t>Summary of the components of the </a:t>
            </a:r>
            <a:r>
              <a:rPr lang="en-US" sz="1400" dirty="0" err="1">
                <a:latin typeface="Arial" pitchFamily="34" charset="0"/>
              </a:rPr>
              <a:t>radiative</a:t>
            </a:r>
            <a:r>
              <a:rPr lang="en-US" sz="1400" dirty="0">
                <a:latin typeface="Arial" pitchFamily="34" charset="0"/>
              </a:rPr>
              <a:t> forcing of climate change in 2005 relative to the start of the industrial era (about 1750). Human activities cause significant changes in long-lived gases, ozone, water vapor, surface </a:t>
            </a:r>
            <a:r>
              <a:rPr lang="en-US" sz="1400" dirty="0" err="1">
                <a:latin typeface="Arial" pitchFamily="34" charset="0"/>
              </a:rPr>
              <a:t>albedo</a:t>
            </a:r>
            <a:r>
              <a:rPr lang="en-US" sz="1400" dirty="0">
                <a:latin typeface="Arial" pitchFamily="34" charset="0"/>
              </a:rPr>
              <a:t>, aerosols and contrails. The only increase in natural  forcing is in solar irradiance. Positive </a:t>
            </a:r>
            <a:r>
              <a:rPr lang="en-US" sz="1400" dirty="0" err="1">
                <a:latin typeface="Arial" pitchFamily="34" charset="0"/>
              </a:rPr>
              <a:t>forcings</a:t>
            </a:r>
            <a:r>
              <a:rPr lang="en-US" sz="1400" dirty="0">
                <a:latin typeface="Arial" pitchFamily="34" charset="0"/>
              </a:rPr>
              <a:t> lead to warming of climate and negative </a:t>
            </a:r>
            <a:r>
              <a:rPr lang="en-US" sz="1400" dirty="0" err="1">
                <a:latin typeface="Arial" pitchFamily="34" charset="0"/>
              </a:rPr>
              <a:t>forcings</a:t>
            </a:r>
            <a:r>
              <a:rPr lang="en-US" sz="1400" dirty="0">
                <a:latin typeface="Arial" pitchFamily="34" charset="0"/>
              </a:rPr>
              <a:t> lead to a cooling. </a:t>
            </a:r>
          </a:p>
          <a:p>
            <a:pPr defTabSz="914608"/>
            <a:endParaRPr lang="en-US" sz="1400" dirty="0">
              <a:latin typeface="Arial" pitchFamily="34" charset="0"/>
            </a:endParaRPr>
          </a:p>
          <a:p>
            <a:pPr defTabSz="914608"/>
            <a:r>
              <a:rPr lang="en-US" sz="1400" dirty="0">
                <a:latin typeface="Arial" pitchFamily="34" charset="0"/>
              </a:rPr>
              <a:t>IPCC Fourth Assessment Report (AR4), Climate Change 2007: The Physical Science Basis</a:t>
            </a:r>
            <a:br>
              <a:rPr lang="en-US" sz="1400" dirty="0">
                <a:latin typeface="Arial" pitchFamily="34" charset="0"/>
              </a:rPr>
            </a:br>
            <a:endParaRPr lang="en-US" sz="1400" dirty="0">
              <a:latin typeface="Arial" pitchFamily="34" charset="0"/>
            </a:endParaRP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62</a:t>
            </a:fld>
            <a:endParaRPr lang="en-US" dirty="0"/>
          </a:p>
        </p:txBody>
      </p:sp>
      <p:sp>
        <p:nvSpPr>
          <p:cNvPr id="11" name="Footer Placeholder 10"/>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398197316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26126"/>
            <a:ext cx="9144000" cy="720185"/>
          </a:xfrm>
          <a:prstGeom prst="rect">
            <a:avLst/>
          </a:prstGeom>
          <a:noFill/>
          <a:ln w="9525" algn="ctr">
            <a:noFill/>
            <a:miter lim="800000"/>
            <a:headEnd/>
            <a:tailEnd/>
          </a:ln>
          <a:effectLst/>
        </p:spPr>
        <p:txBody>
          <a:bodyPr lIns="91429" tIns="45714" rIns="91429" bIns="45714">
            <a:spAutoFit/>
          </a:bodyPr>
          <a:lstStyle/>
          <a:p>
            <a:pPr marL="342900" indent="-342900" algn="ctr" defTabSz="820583" eaLnBrk="0" hangingPunct="0">
              <a:lnSpc>
                <a:spcPct val="85000"/>
              </a:lnSpc>
              <a:defRPr/>
            </a:pPr>
            <a:r>
              <a:rPr lang="fr-FR" sz="2400" dirty="0" smtClean="0">
                <a:solidFill>
                  <a:srgbClr val="106636"/>
                </a:solidFill>
                <a:ea typeface="+mj-ea"/>
                <a:cs typeface="Arial" charset="0"/>
              </a:rPr>
              <a:t>Natural Variations in the </a:t>
            </a:r>
            <a:r>
              <a:rPr lang="fr-FR" sz="2400" dirty="0" err="1" smtClean="0">
                <a:solidFill>
                  <a:srgbClr val="106636"/>
                </a:solidFill>
                <a:ea typeface="+mj-ea"/>
                <a:cs typeface="Arial" charset="0"/>
              </a:rPr>
              <a:t>Earth’s</a:t>
            </a:r>
            <a:r>
              <a:rPr lang="fr-FR" sz="2400" dirty="0" smtClean="0">
                <a:solidFill>
                  <a:srgbClr val="106636"/>
                </a:solidFill>
                <a:ea typeface="+mj-ea"/>
                <a:cs typeface="Arial" charset="0"/>
              </a:rPr>
              <a:t> </a:t>
            </a:r>
            <a:r>
              <a:rPr lang="fr-FR" sz="2400" dirty="0" err="1" smtClean="0">
                <a:solidFill>
                  <a:srgbClr val="106636"/>
                </a:solidFill>
                <a:ea typeface="+mj-ea"/>
                <a:cs typeface="Arial" charset="0"/>
              </a:rPr>
              <a:t>Orbit</a:t>
            </a:r>
            <a:r>
              <a:rPr lang="fr-FR" sz="2400" dirty="0" smtClean="0">
                <a:solidFill>
                  <a:srgbClr val="106636"/>
                </a:solidFill>
                <a:ea typeface="+mj-ea"/>
                <a:cs typeface="Arial" charset="0"/>
              </a:rPr>
              <a:t> Affect </a:t>
            </a:r>
            <a:r>
              <a:rPr lang="fr-FR" sz="2400" dirty="0" err="1" smtClean="0">
                <a:solidFill>
                  <a:srgbClr val="106636"/>
                </a:solidFill>
                <a:ea typeface="+mj-ea"/>
                <a:cs typeface="Arial" charset="0"/>
              </a:rPr>
              <a:t>Climate</a:t>
            </a:r>
            <a:r>
              <a:rPr lang="fr-FR" sz="2400" dirty="0" smtClean="0">
                <a:solidFill>
                  <a:srgbClr val="106636"/>
                </a:solidFill>
                <a:ea typeface="+mj-ea"/>
                <a:cs typeface="Arial" charset="0"/>
              </a:rPr>
              <a:t> </a:t>
            </a:r>
          </a:p>
          <a:p>
            <a:pPr marL="342900" indent="-342900" algn="ctr" defTabSz="820583" eaLnBrk="0" hangingPunct="0">
              <a:lnSpc>
                <a:spcPct val="85000"/>
              </a:lnSpc>
              <a:defRPr/>
            </a:pPr>
            <a:r>
              <a:rPr lang="fr-FR" sz="2400" dirty="0" smtClean="0">
                <a:solidFill>
                  <a:srgbClr val="106636"/>
                </a:solidFill>
                <a:ea typeface="+mj-ea"/>
                <a:cs typeface="Arial" charset="0"/>
              </a:rPr>
              <a:t>and </a:t>
            </a:r>
            <a:r>
              <a:rPr lang="fr-FR" sz="2400" dirty="0" err="1" smtClean="0">
                <a:solidFill>
                  <a:srgbClr val="106636"/>
                </a:solidFill>
                <a:ea typeface="+mj-ea"/>
                <a:cs typeface="Arial" charset="0"/>
              </a:rPr>
              <a:t>Greenhouse</a:t>
            </a:r>
            <a:r>
              <a:rPr lang="fr-FR" sz="2400" dirty="0" smtClean="0">
                <a:solidFill>
                  <a:srgbClr val="106636"/>
                </a:solidFill>
                <a:ea typeface="+mj-ea"/>
                <a:cs typeface="Arial" charset="0"/>
              </a:rPr>
              <a:t> </a:t>
            </a:r>
            <a:r>
              <a:rPr lang="fr-FR" sz="2400" dirty="0" err="1" smtClean="0">
                <a:solidFill>
                  <a:srgbClr val="106636"/>
                </a:solidFill>
                <a:ea typeface="+mj-ea"/>
                <a:cs typeface="Arial" charset="0"/>
              </a:rPr>
              <a:t>Gas</a:t>
            </a:r>
            <a:r>
              <a:rPr lang="fr-FR" sz="2400" dirty="0" smtClean="0">
                <a:solidFill>
                  <a:srgbClr val="106636"/>
                </a:solidFill>
                <a:ea typeface="+mj-ea"/>
                <a:cs typeface="Arial" charset="0"/>
              </a:rPr>
              <a:t> Concentrations</a:t>
            </a:r>
            <a:endParaRPr lang="en-US" sz="2400" dirty="0">
              <a:solidFill>
                <a:srgbClr val="106636"/>
              </a:solidFill>
              <a:ea typeface="+mj-ea"/>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63</a:t>
            </a:fld>
            <a:endParaRPr lang="en-US" dirty="0"/>
          </a:p>
        </p:txBody>
      </p:sp>
      <p:sp>
        <p:nvSpPr>
          <p:cNvPr id="22" name="Footer Placeholder 21"/>
          <p:cNvSpPr>
            <a:spLocks noGrp="1"/>
          </p:cNvSpPr>
          <p:nvPr>
            <p:ph type="ftr" sz="quarter" idx="10"/>
          </p:nvPr>
        </p:nvSpPr>
        <p:spPr/>
        <p:txBody>
          <a:bodyPr/>
          <a:lstStyle/>
          <a:p>
            <a:pPr>
              <a:defRPr/>
            </a:pPr>
            <a:r>
              <a:rPr lang="en-US" smtClean="0"/>
              <a:t>Energy Facts 2010</a:t>
            </a:r>
            <a:endParaRPr lang="en-US" dirty="0"/>
          </a:p>
        </p:txBody>
      </p:sp>
      <p:pic>
        <p:nvPicPr>
          <p:cNvPr id="20" name="Picture 5"/>
          <p:cNvPicPr>
            <a:picLocks noChangeAspect="1" noChangeArrowheads="1"/>
          </p:cNvPicPr>
          <p:nvPr/>
        </p:nvPicPr>
        <p:blipFill>
          <a:blip r:embed="rId3" cstate="print"/>
          <a:srcRect/>
          <a:stretch>
            <a:fillRect/>
          </a:stretch>
        </p:blipFill>
        <p:spPr bwMode="auto">
          <a:xfrm>
            <a:off x="59582" y="875763"/>
            <a:ext cx="2935197" cy="5955289"/>
          </a:xfrm>
          <a:prstGeom prst="rect">
            <a:avLst/>
          </a:prstGeom>
          <a:noFill/>
          <a:ln w="12700">
            <a:solidFill>
              <a:srgbClr val="000000"/>
            </a:solidFill>
            <a:miter lim="800000"/>
            <a:headEnd/>
            <a:tailEnd/>
          </a:ln>
          <a:effectLst/>
        </p:spPr>
      </p:pic>
      <p:sp>
        <p:nvSpPr>
          <p:cNvPr id="23" name="Rectangle 9"/>
          <p:cNvSpPr>
            <a:spLocks noChangeArrowheads="1"/>
          </p:cNvSpPr>
          <p:nvPr/>
        </p:nvSpPr>
        <p:spPr bwMode="auto">
          <a:xfrm>
            <a:off x="3065172" y="5180618"/>
            <a:ext cx="6078828" cy="1677382"/>
          </a:xfrm>
          <a:prstGeom prst="rect">
            <a:avLst/>
          </a:prstGeom>
          <a:solidFill>
            <a:srgbClr val="EAEAEA"/>
          </a:solidFill>
          <a:ln w="12700" algn="ctr">
            <a:solidFill>
              <a:srgbClr val="000000"/>
            </a:solidFill>
            <a:miter lim="800000"/>
            <a:headEnd/>
            <a:tailEnd/>
          </a:ln>
          <a:effectLst/>
        </p:spPr>
        <p:txBody>
          <a:bodyPr wrap="square">
            <a:spAutoFit/>
          </a:bodyPr>
          <a:lstStyle/>
          <a:p>
            <a:pPr algn="l" defTabSz="1019175">
              <a:buFont typeface="Wingdings" pitchFamily="2" charset="2"/>
              <a:buNone/>
            </a:pPr>
            <a:r>
              <a:rPr lang="en-US" sz="1000" baseline="0" dirty="0">
                <a:latin typeface="Comic Sans MS" pitchFamily="66" charset="0"/>
              </a:rPr>
              <a:t>There are three orbital perturbations with five periods: eccentricity (at 400 and 100 </a:t>
            </a:r>
            <a:r>
              <a:rPr lang="en-US" sz="1000" baseline="0" dirty="0" err="1">
                <a:latin typeface="Comic Sans MS" pitchFamily="66" charset="0"/>
              </a:rPr>
              <a:t>ky</a:t>
            </a:r>
            <a:r>
              <a:rPr lang="en-US" sz="1000" baseline="0" dirty="0">
                <a:latin typeface="Comic Sans MS" pitchFamily="66" charset="0"/>
              </a:rPr>
              <a:t>); obliquity (41 </a:t>
            </a:r>
            <a:r>
              <a:rPr lang="en-US" sz="1000" baseline="0" dirty="0" err="1">
                <a:latin typeface="Comic Sans MS" pitchFamily="66" charset="0"/>
              </a:rPr>
              <a:t>ky</a:t>
            </a:r>
            <a:r>
              <a:rPr lang="en-US" sz="1000" baseline="0" dirty="0">
                <a:latin typeface="Comic Sans MS" pitchFamily="66" charset="0"/>
              </a:rPr>
              <a:t>); and precession (23 and 19 </a:t>
            </a:r>
            <a:r>
              <a:rPr lang="en-US" sz="1000" baseline="0" dirty="0" err="1">
                <a:latin typeface="Comic Sans MS" pitchFamily="66" charset="0"/>
              </a:rPr>
              <a:t>ky</a:t>
            </a:r>
            <a:r>
              <a:rPr lang="en-US" sz="1000" baseline="0" dirty="0">
                <a:latin typeface="Comic Sans MS" pitchFamily="66" charset="0"/>
              </a:rPr>
              <a:t>). (A) Eccentricity refers to the shape of Earth’s orbit around the sun, varying from near circular to elliptical.  (B) Obliquity refers to the tilt of Earth’s axis relative to the plane of the ecliptic, varying between 22.1</a:t>
            </a:r>
            <a:r>
              <a:rPr lang="en-US" sz="1000" baseline="30000" dirty="0">
                <a:latin typeface="Comic Sans MS" pitchFamily="66" charset="0"/>
              </a:rPr>
              <a:t>o</a:t>
            </a:r>
            <a:r>
              <a:rPr lang="en-US" sz="1000" baseline="0" dirty="0">
                <a:latin typeface="Comic Sans MS" pitchFamily="66" charset="0"/>
              </a:rPr>
              <a:t> and 24.5</a:t>
            </a:r>
            <a:r>
              <a:rPr lang="en-US" sz="1000" baseline="30000" dirty="0">
                <a:latin typeface="Comic Sans MS" pitchFamily="66" charset="0"/>
              </a:rPr>
              <a:t>o</a:t>
            </a:r>
            <a:r>
              <a:rPr lang="en-US" sz="1000" baseline="0" dirty="0">
                <a:latin typeface="Comic Sans MS" pitchFamily="66" charset="0"/>
              </a:rPr>
              <a:t>. A high angle of tilt increases the seasonal contrast, most effectively at high latitudes.  (C) Precession refers to the wobble of the axis of rotation describing a circle in space with a period of 26 </a:t>
            </a:r>
            <a:r>
              <a:rPr lang="en-US" sz="1000" baseline="0" dirty="0" err="1">
                <a:latin typeface="Comic Sans MS" pitchFamily="66" charset="0"/>
              </a:rPr>
              <a:t>ky</a:t>
            </a:r>
            <a:r>
              <a:rPr lang="en-US" sz="1000" baseline="0" dirty="0">
                <a:latin typeface="Comic Sans MS" pitchFamily="66" charset="0"/>
              </a:rPr>
              <a:t>. Modulated by orbital eccentricity, precession determines where on the orbit around the sun seasons occur, thereby increasing the seasonal contrast in one hemisphere and decreasing it in the other. The periods of the </a:t>
            </a:r>
            <a:r>
              <a:rPr lang="en-US" sz="1000" baseline="0" dirty="0" err="1">
                <a:latin typeface="Comic Sans MS" pitchFamily="66" charset="0"/>
              </a:rPr>
              <a:t>precessional</a:t>
            </a:r>
            <a:r>
              <a:rPr lang="en-US" sz="1000" baseline="0" dirty="0">
                <a:latin typeface="Comic Sans MS" pitchFamily="66" charset="0"/>
              </a:rPr>
              <a:t> signal modulated by eccentricity are 23 and 19 </a:t>
            </a:r>
            <a:r>
              <a:rPr lang="en-US" sz="1000" baseline="0" dirty="0" err="1">
                <a:latin typeface="Comic Sans MS" pitchFamily="66" charset="0"/>
              </a:rPr>
              <a:t>ky</a:t>
            </a:r>
            <a:r>
              <a:rPr lang="en-US" sz="1000" baseline="0" dirty="0">
                <a:latin typeface="Comic Sans MS" pitchFamily="66" charset="0"/>
              </a:rPr>
              <a:t>. </a:t>
            </a:r>
          </a:p>
          <a:p>
            <a:pPr algn="l" defTabSz="1019175">
              <a:buFont typeface="Wingdings" pitchFamily="2" charset="2"/>
              <a:buNone/>
            </a:pPr>
            <a:endParaRPr lang="en-US" sz="300" baseline="0" dirty="0">
              <a:latin typeface="Comic Sans MS" pitchFamily="66" charset="0"/>
            </a:endParaRPr>
          </a:p>
          <a:p>
            <a:pPr algn="l" defTabSz="1019175">
              <a:buFont typeface="Wingdings" pitchFamily="2" charset="2"/>
              <a:buNone/>
            </a:pPr>
            <a:r>
              <a:rPr lang="en-US" sz="1000" baseline="0" dirty="0">
                <a:latin typeface="Comic Sans MS" pitchFamily="66" charset="0"/>
              </a:rPr>
              <a:t>James </a:t>
            </a:r>
            <a:r>
              <a:rPr lang="en-US" sz="1000" baseline="0" dirty="0" err="1">
                <a:latin typeface="Comic Sans MS" pitchFamily="66" charset="0"/>
              </a:rPr>
              <a:t>Zachos</a:t>
            </a:r>
            <a:r>
              <a:rPr lang="en-US" sz="1000" baseline="0" dirty="0">
                <a:latin typeface="Comic Sans MS" pitchFamily="66" charset="0"/>
              </a:rPr>
              <a:t>, Mark </a:t>
            </a:r>
            <a:r>
              <a:rPr lang="en-US" sz="1000" baseline="0" dirty="0" err="1">
                <a:latin typeface="Comic Sans MS" pitchFamily="66" charset="0"/>
              </a:rPr>
              <a:t>Pagani</a:t>
            </a:r>
            <a:r>
              <a:rPr lang="en-US" sz="1000" baseline="0" dirty="0">
                <a:latin typeface="Comic Sans MS" pitchFamily="66" charset="0"/>
              </a:rPr>
              <a:t>, Lisa Sloan, Ellen Thomas, and Katharina </a:t>
            </a:r>
            <a:r>
              <a:rPr lang="en-US" sz="1000" baseline="0" dirty="0" err="1">
                <a:latin typeface="Comic Sans MS" pitchFamily="66" charset="0"/>
              </a:rPr>
              <a:t>Billups</a:t>
            </a:r>
            <a:r>
              <a:rPr lang="en-US" sz="1000" baseline="0" dirty="0">
                <a:latin typeface="Comic Sans MS" pitchFamily="66" charset="0"/>
              </a:rPr>
              <a:t>, Science 292, 4 (2001).</a:t>
            </a:r>
          </a:p>
        </p:txBody>
      </p:sp>
      <p:grpSp>
        <p:nvGrpSpPr>
          <p:cNvPr id="44" name="Group 28"/>
          <p:cNvGrpSpPr>
            <a:grpSpLocks/>
          </p:cNvGrpSpPr>
          <p:nvPr/>
        </p:nvGrpSpPr>
        <p:grpSpPr bwMode="auto">
          <a:xfrm>
            <a:off x="4318" y="1312863"/>
            <a:ext cx="1312" cy="3392487"/>
            <a:chOff x="4317" y="558"/>
            <a:chExt cx="1312" cy="2905"/>
          </a:xfrm>
        </p:grpSpPr>
        <p:sp>
          <p:nvSpPr>
            <p:cNvPr id="45" name="Line 17"/>
            <p:cNvSpPr>
              <a:spLocks noChangeShapeType="1"/>
            </p:cNvSpPr>
            <p:nvPr/>
          </p:nvSpPr>
          <p:spPr bwMode="auto">
            <a:xfrm>
              <a:off x="4317" y="558"/>
              <a:ext cx="0" cy="2905"/>
            </a:xfrm>
            <a:prstGeom prst="line">
              <a:avLst/>
            </a:prstGeom>
            <a:noFill/>
            <a:ln w="6350">
              <a:solidFill>
                <a:srgbClr val="969696"/>
              </a:solidFill>
              <a:round/>
              <a:headEnd/>
              <a:tailEnd/>
            </a:ln>
            <a:effectLst/>
          </p:spPr>
          <p:txBody>
            <a:bodyPr/>
            <a:lstStyle/>
            <a:p>
              <a:endParaRPr lang="en-US"/>
            </a:p>
          </p:txBody>
        </p:sp>
        <p:sp>
          <p:nvSpPr>
            <p:cNvPr id="46" name="Line 18"/>
            <p:cNvSpPr>
              <a:spLocks noChangeShapeType="1"/>
            </p:cNvSpPr>
            <p:nvPr/>
          </p:nvSpPr>
          <p:spPr bwMode="auto">
            <a:xfrm>
              <a:off x="4445" y="558"/>
              <a:ext cx="0" cy="2905"/>
            </a:xfrm>
            <a:prstGeom prst="line">
              <a:avLst/>
            </a:prstGeom>
            <a:noFill/>
            <a:ln w="6350">
              <a:solidFill>
                <a:srgbClr val="969696"/>
              </a:solidFill>
              <a:round/>
              <a:headEnd/>
              <a:tailEnd/>
            </a:ln>
            <a:effectLst/>
          </p:spPr>
          <p:txBody>
            <a:bodyPr/>
            <a:lstStyle/>
            <a:p>
              <a:endParaRPr lang="en-US"/>
            </a:p>
          </p:txBody>
        </p:sp>
        <p:sp>
          <p:nvSpPr>
            <p:cNvPr id="47" name="Line 19"/>
            <p:cNvSpPr>
              <a:spLocks noChangeShapeType="1"/>
            </p:cNvSpPr>
            <p:nvPr/>
          </p:nvSpPr>
          <p:spPr bwMode="auto">
            <a:xfrm>
              <a:off x="4573" y="558"/>
              <a:ext cx="0" cy="2905"/>
            </a:xfrm>
            <a:prstGeom prst="line">
              <a:avLst/>
            </a:prstGeom>
            <a:noFill/>
            <a:ln w="6350">
              <a:solidFill>
                <a:srgbClr val="969696"/>
              </a:solidFill>
              <a:round/>
              <a:headEnd/>
              <a:tailEnd/>
            </a:ln>
            <a:effectLst/>
          </p:spPr>
          <p:txBody>
            <a:bodyPr/>
            <a:lstStyle/>
            <a:p>
              <a:endParaRPr lang="en-US"/>
            </a:p>
          </p:txBody>
        </p:sp>
        <p:sp>
          <p:nvSpPr>
            <p:cNvPr id="48" name="Line 20"/>
            <p:cNvSpPr>
              <a:spLocks noChangeShapeType="1"/>
            </p:cNvSpPr>
            <p:nvPr/>
          </p:nvSpPr>
          <p:spPr bwMode="auto">
            <a:xfrm>
              <a:off x="4705" y="558"/>
              <a:ext cx="0" cy="2905"/>
            </a:xfrm>
            <a:prstGeom prst="line">
              <a:avLst/>
            </a:prstGeom>
            <a:noFill/>
            <a:ln w="6350">
              <a:solidFill>
                <a:srgbClr val="969696"/>
              </a:solidFill>
              <a:round/>
              <a:headEnd/>
              <a:tailEnd/>
            </a:ln>
            <a:effectLst/>
          </p:spPr>
          <p:txBody>
            <a:bodyPr/>
            <a:lstStyle/>
            <a:p>
              <a:endParaRPr lang="en-US"/>
            </a:p>
          </p:txBody>
        </p:sp>
        <p:sp>
          <p:nvSpPr>
            <p:cNvPr id="49" name="Line 21"/>
            <p:cNvSpPr>
              <a:spLocks noChangeShapeType="1"/>
            </p:cNvSpPr>
            <p:nvPr/>
          </p:nvSpPr>
          <p:spPr bwMode="auto">
            <a:xfrm>
              <a:off x="4837" y="558"/>
              <a:ext cx="0" cy="2905"/>
            </a:xfrm>
            <a:prstGeom prst="line">
              <a:avLst/>
            </a:prstGeom>
            <a:noFill/>
            <a:ln w="6350">
              <a:solidFill>
                <a:srgbClr val="969696"/>
              </a:solidFill>
              <a:round/>
              <a:headEnd/>
              <a:tailEnd/>
            </a:ln>
            <a:effectLst/>
          </p:spPr>
          <p:txBody>
            <a:bodyPr/>
            <a:lstStyle/>
            <a:p>
              <a:endParaRPr lang="en-US"/>
            </a:p>
          </p:txBody>
        </p:sp>
        <p:sp>
          <p:nvSpPr>
            <p:cNvPr id="50" name="Line 22"/>
            <p:cNvSpPr>
              <a:spLocks noChangeShapeType="1"/>
            </p:cNvSpPr>
            <p:nvPr/>
          </p:nvSpPr>
          <p:spPr bwMode="auto">
            <a:xfrm>
              <a:off x="4969" y="558"/>
              <a:ext cx="0" cy="2905"/>
            </a:xfrm>
            <a:prstGeom prst="line">
              <a:avLst/>
            </a:prstGeom>
            <a:noFill/>
            <a:ln w="6350">
              <a:solidFill>
                <a:srgbClr val="969696"/>
              </a:solidFill>
              <a:round/>
              <a:headEnd/>
              <a:tailEnd/>
            </a:ln>
            <a:effectLst/>
          </p:spPr>
          <p:txBody>
            <a:bodyPr/>
            <a:lstStyle/>
            <a:p>
              <a:endParaRPr lang="en-US"/>
            </a:p>
          </p:txBody>
        </p:sp>
        <p:sp>
          <p:nvSpPr>
            <p:cNvPr id="51" name="Line 23"/>
            <p:cNvSpPr>
              <a:spLocks noChangeShapeType="1"/>
            </p:cNvSpPr>
            <p:nvPr/>
          </p:nvSpPr>
          <p:spPr bwMode="auto">
            <a:xfrm>
              <a:off x="5101" y="558"/>
              <a:ext cx="0" cy="2905"/>
            </a:xfrm>
            <a:prstGeom prst="line">
              <a:avLst/>
            </a:prstGeom>
            <a:noFill/>
            <a:ln w="6350">
              <a:solidFill>
                <a:srgbClr val="969696"/>
              </a:solidFill>
              <a:round/>
              <a:headEnd/>
              <a:tailEnd/>
            </a:ln>
            <a:effectLst/>
          </p:spPr>
          <p:txBody>
            <a:bodyPr/>
            <a:lstStyle/>
            <a:p>
              <a:endParaRPr lang="en-US"/>
            </a:p>
          </p:txBody>
        </p:sp>
        <p:sp>
          <p:nvSpPr>
            <p:cNvPr id="52" name="Line 24"/>
            <p:cNvSpPr>
              <a:spLocks noChangeShapeType="1"/>
            </p:cNvSpPr>
            <p:nvPr/>
          </p:nvSpPr>
          <p:spPr bwMode="auto">
            <a:xfrm>
              <a:off x="5233" y="558"/>
              <a:ext cx="0" cy="2905"/>
            </a:xfrm>
            <a:prstGeom prst="line">
              <a:avLst/>
            </a:prstGeom>
            <a:noFill/>
            <a:ln w="6350">
              <a:solidFill>
                <a:srgbClr val="969696"/>
              </a:solidFill>
              <a:round/>
              <a:headEnd/>
              <a:tailEnd/>
            </a:ln>
            <a:effectLst/>
          </p:spPr>
          <p:txBody>
            <a:bodyPr/>
            <a:lstStyle/>
            <a:p>
              <a:endParaRPr lang="en-US"/>
            </a:p>
          </p:txBody>
        </p:sp>
        <p:sp>
          <p:nvSpPr>
            <p:cNvPr id="53" name="Line 25"/>
            <p:cNvSpPr>
              <a:spLocks noChangeShapeType="1"/>
            </p:cNvSpPr>
            <p:nvPr/>
          </p:nvSpPr>
          <p:spPr bwMode="auto">
            <a:xfrm>
              <a:off x="5365" y="558"/>
              <a:ext cx="0" cy="2905"/>
            </a:xfrm>
            <a:prstGeom prst="line">
              <a:avLst/>
            </a:prstGeom>
            <a:noFill/>
            <a:ln w="6350">
              <a:solidFill>
                <a:srgbClr val="969696"/>
              </a:solidFill>
              <a:round/>
              <a:headEnd/>
              <a:tailEnd/>
            </a:ln>
            <a:effectLst/>
          </p:spPr>
          <p:txBody>
            <a:bodyPr/>
            <a:lstStyle/>
            <a:p>
              <a:endParaRPr lang="en-US"/>
            </a:p>
          </p:txBody>
        </p:sp>
        <p:sp>
          <p:nvSpPr>
            <p:cNvPr id="54" name="Line 26"/>
            <p:cNvSpPr>
              <a:spLocks noChangeShapeType="1"/>
            </p:cNvSpPr>
            <p:nvPr/>
          </p:nvSpPr>
          <p:spPr bwMode="auto">
            <a:xfrm>
              <a:off x="5497" y="558"/>
              <a:ext cx="0" cy="2905"/>
            </a:xfrm>
            <a:prstGeom prst="line">
              <a:avLst/>
            </a:prstGeom>
            <a:noFill/>
            <a:ln w="6350">
              <a:solidFill>
                <a:srgbClr val="969696"/>
              </a:solidFill>
              <a:round/>
              <a:headEnd/>
              <a:tailEnd/>
            </a:ln>
            <a:effectLst/>
          </p:spPr>
          <p:txBody>
            <a:bodyPr/>
            <a:lstStyle/>
            <a:p>
              <a:endParaRPr lang="en-US"/>
            </a:p>
          </p:txBody>
        </p:sp>
        <p:sp>
          <p:nvSpPr>
            <p:cNvPr id="55" name="Line 27"/>
            <p:cNvSpPr>
              <a:spLocks noChangeShapeType="1"/>
            </p:cNvSpPr>
            <p:nvPr/>
          </p:nvSpPr>
          <p:spPr bwMode="auto">
            <a:xfrm>
              <a:off x="5629" y="558"/>
              <a:ext cx="0" cy="2905"/>
            </a:xfrm>
            <a:prstGeom prst="line">
              <a:avLst/>
            </a:prstGeom>
            <a:noFill/>
            <a:ln w="6350">
              <a:solidFill>
                <a:srgbClr val="969696"/>
              </a:solidFill>
              <a:round/>
              <a:headEnd/>
              <a:tailEnd/>
            </a:ln>
            <a:effectLst/>
          </p:spPr>
          <p:txBody>
            <a:bodyPr/>
            <a:lstStyle/>
            <a:p>
              <a:endParaRPr lang="en-US"/>
            </a:p>
          </p:txBody>
        </p:sp>
      </p:grpSp>
      <p:sp>
        <p:nvSpPr>
          <p:cNvPr id="74" name="Rectangle 12"/>
          <p:cNvSpPr>
            <a:spLocks noChangeArrowheads="1"/>
          </p:cNvSpPr>
          <p:nvPr/>
        </p:nvSpPr>
        <p:spPr bwMode="auto">
          <a:xfrm>
            <a:off x="3586618" y="880086"/>
            <a:ext cx="5029200" cy="4133850"/>
          </a:xfrm>
          <a:prstGeom prst="rect">
            <a:avLst/>
          </a:prstGeom>
          <a:solidFill>
            <a:srgbClr val="FBEFCD"/>
          </a:solidFill>
          <a:ln w="12700">
            <a:solidFill>
              <a:schemeClr val="tx1"/>
            </a:solidFill>
            <a:miter lim="800000"/>
            <a:headEnd/>
            <a:tailEnd/>
          </a:ln>
          <a:effectLst/>
        </p:spPr>
        <p:txBody>
          <a:bodyPr wrap="none" anchor="ctr"/>
          <a:lstStyle/>
          <a:p>
            <a:endParaRPr lang="en-US"/>
          </a:p>
        </p:txBody>
      </p:sp>
      <p:pic>
        <p:nvPicPr>
          <p:cNvPr id="75" name="Picture 10"/>
          <p:cNvPicPr>
            <a:picLocks noChangeAspect="1" noChangeArrowheads="1"/>
          </p:cNvPicPr>
          <p:nvPr/>
        </p:nvPicPr>
        <p:blipFill>
          <a:blip r:embed="rId4" cstate="print"/>
          <a:srcRect l="49149" t="60828" r="1738" b="13037"/>
          <a:stretch>
            <a:fillRect/>
          </a:stretch>
        </p:blipFill>
        <p:spPr bwMode="auto">
          <a:xfrm>
            <a:off x="3873620" y="1041497"/>
            <a:ext cx="4195763" cy="2149475"/>
          </a:xfrm>
          <a:prstGeom prst="rect">
            <a:avLst/>
          </a:prstGeom>
          <a:noFill/>
          <a:ln w="9525">
            <a:noFill/>
            <a:miter lim="800000"/>
            <a:headEnd/>
            <a:tailEnd/>
          </a:ln>
          <a:effectLst/>
        </p:spPr>
      </p:pic>
      <p:pic>
        <p:nvPicPr>
          <p:cNvPr id="76" name="Picture 11"/>
          <p:cNvPicPr>
            <a:picLocks noChangeAspect="1" noChangeArrowheads="1"/>
          </p:cNvPicPr>
          <p:nvPr/>
        </p:nvPicPr>
        <p:blipFill>
          <a:blip r:embed="rId5" cstate="print"/>
          <a:srcRect l="1215" t="60828" r="50114" b="13190"/>
          <a:stretch>
            <a:fillRect/>
          </a:stretch>
        </p:blipFill>
        <p:spPr bwMode="auto">
          <a:xfrm>
            <a:off x="4926133" y="3132234"/>
            <a:ext cx="3571875" cy="1847850"/>
          </a:xfrm>
          <a:prstGeom prst="rect">
            <a:avLst/>
          </a:prstGeom>
          <a:noFill/>
          <a:ln w="9525">
            <a:noFill/>
            <a:miter lim="800000"/>
            <a:headEnd/>
            <a:tailEnd/>
          </a:ln>
          <a:effectLst/>
        </p:spPr>
      </p:pic>
      <p:sp>
        <p:nvSpPr>
          <p:cNvPr id="77" name="Text Box 14"/>
          <p:cNvSpPr txBox="1">
            <a:spLocks noChangeArrowheads="1"/>
          </p:cNvSpPr>
          <p:nvPr/>
        </p:nvSpPr>
        <p:spPr bwMode="auto">
          <a:xfrm>
            <a:off x="3650456" y="4558837"/>
            <a:ext cx="1820863" cy="396875"/>
          </a:xfrm>
          <a:prstGeom prst="rect">
            <a:avLst/>
          </a:prstGeom>
          <a:noFill/>
          <a:ln w="9525">
            <a:noFill/>
            <a:miter lim="800000"/>
            <a:headEnd/>
            <a:tailEnd/>
          </a:ln>
          <a:effectLst/>
        </p:spPr>
        <p:txBody>
          <a:bodyPr>
            <a:spAutoFit/>
          </a:bodyPr>
          <a:lstStyle/>
          <a:p>
            <a:pPr algn="l" defTabSz="1019175"/>
            <a:r>
              <a:rPr lang="en-US" sz="1000" baseline="0" dirty="0">
                <a:latin typeface="Arial Narrow" pitchFamily="34" charset="0"/>
              </a:rPr>
              <a:t>W. F. </a:t>
            </a:r>
            <a:r>
              <a:rPr lang="en-US" sz="1000" baseline="0" dirty="0" err="1">
                <a:latin typeface="Arial Narrow" pitchFamily="34" charset="0"/>
              </a:rPr>
              <a:t>Ruddiman</a:t>
            </a:r>
            <a:r>
              <a:rPr lang="en-US" sz="1000" baseline="0" dirty="0">
                <a:latin typeface="Arial Narrow" pitchFamily="34" charset="0"/>
              </a:rPr>
              <a:t>, Scientific American, March 2005, p. 46</a:t>
            </a:r>
          </a:p>
        </p:txBody>
      </p:sp>
      <p:grpSp>
        <p:nvGrpSpPr>
          <p:cNvPr id="79" name="Group 28"/>
          <p:cNvGrpSpPr>
            <a:grpSpLocks/>
          </p:cNvGrpSpPr>
          <p:nvPr/>
        </p:nvGrpSpPr>
        <p:grpSpPr bwMode="auto">
          <a:xfrm>
            <a:off x="5689541" y="1212945"/>
            <a:ext cx="2082800" cy="3392487"/>
            <a:chOff x="4317" y="558"/>
            <a:chExt cx="1312" cy="2905"/>
          </a:xfrm>
        </p:grpSpPr>
        <p:sp>
          <p:nvSpPr>
            <p:cNvPr id="80" name="Line 17"/>
            <p:cNvSpPr>
              <a:spLocks noChangeShapeType="1"/>
            </p:cNvSpPr>
            <p:nvPr/>
          </p:nvSpPr>
          <p:spPr bwMode="auto">
            <a:xfrm>
              <a:off x="4317" y="558"/>
              <a:ext cx="0" cy="2905"/>
            </a:xfrm>
            <a:prstGeom prst="line">
              <a:avLst/>
            </a:prstGeom>
            <a:noFill/>
            <a:ln w="6350">
              <a:solidFill>
                <a:srgbClr val="969696"/>
              </a:solidFill>
              <a:round/>
              <a:headEnd/>
              <a:tailEnd/>
            </a:ln>
            <a:effectLst/>
          </p:spPr>
          <p:txBody>
            <a:bodyPr/>
            <a:lstStyle/>
            <a:p>
              <a:endParaRPr lang="en-US"/>
            </a:p>
          </p:txBody>
        </p:sp>
        <p:sp>
          <p:nvSpPr>
            <p:cNvPr id="81" name="Line 18"/>
            <p:cNvSpPr>
              <a:spLocks noChangeShapeType="1"/>
            </p:cNvSpPr>
            <p:nvPr/>
          </p:nvSpPr>
          <p:spPr bwMode="auto">
            <a:xfrm>
              <a:off x="4445" y="558"/>
              <a:ext cx="0" cy="2905"/>
            </a:xfrm>
            <a:prstGeom prst="line">
              <a:avLst/>
            </a:prstGeom>
            <a:noFill/>
            <a:ln w="6350">
              <a:solidFill>
                <a:srgbClr val="969696"/>
              </a:solidFill>
              <a:round/>
              <a:headEnd/>
              <a:tailEnd/>
            </a:ln>
            <a:effectLst/>
          </p:spPr>
          <p:txBody>
            <a:bodyPr/>
            <a:lstStyle/>
            <a:p>
              <a:endParaRPr lang="en-US"/>
            </a:p>
          </p:txBody>
        </p:sp>
        <p:sp>
          <p:nvSpPr>
            <p:cNvPr id="82" name="Line 19"/>
            <p:cNvSpPr>
              <a:spLocks noChangeShapeType="1"/>
            </p:cNvSpPr>
            <p:nvPr/>
          </p:nvSpPr>
          <p:spPr bwMode="auto">
            <a:xfrm>
              <a:off x="4573" y="558"/>
              <a:ext cx="0" cy="2905"/>
            </a:xfrm>
            <a:prstGeom prst="line">
              <a:avLst/>
            </a:prstGeom>
            <a:noFill/>
            <a:ln w="6350">
              <a:solidFill>
                <a:srgbClr val="969696"/>
              </a:solidFill>
              <a:round/>
              <a:headEnd/>
              <a:tailEnd/>
            </a:ln>
            <a:effectLst/>
          </p:spPr>
          <p:txBody>
            <a:bodyPr/>
            <a:lstStyle/>
            <a:p>
              <a:endParaRPr lang="en-US"/>
            </a:p>
          </p:txBody>
        </p:sp>
        <p:sp>
          <p:nvSpPr>
            <p:cNvPr id="83" name="Line 20"/>
            <p:cNvSpPr>
              <a:spLocks noChangeShapeType="1"/>
            </p:cNvSpPr>
            <p:nvPr/>
          </p:nvSpPr>
          <p:spPr bwMode="auto">
            <a:xfrm>
              <a:off x="4705" y="558"/>
              <a:ext cx="0" cy="2905"/>
            </a:xfrm>
            <a:prstGeom prst="line">
              <a:avLst/>
            </a:prstGeom>
            <a:noFill/>
            <a:ln w="6350">
              <a:solidFill>
                <a:srgbClr val="969696"/>
              </a:solidFill>
              <a:round/>
              <a:headEnd/>
              <a:tailEnd/>
            </a:ln>
            <a:effectLst/>
          </p:spPr>
          <p:txBody>
            <a:bodyPr/>
            <a:lstStyle/>
            <a:p>
              <a:endParaRPr lang="en-US"/>
            </a:p>
          </p:txBody>
        </p:sp>
        <p:sp>
          <p:nvSpPr>
            <p:cNvPr id="84" name="Line 21"/>
            <p:cNvSpPr>
              <a:spLocks noChangeShapeType="1"/>
            </p:cNvSpPr>
            <p:nvPr/>
          </p:nvSpPr>
          <p:spPr bwMode="auto">
            <a:xfrm>
              <a:off x="4837" y="558"/>
              <a:ext cx="0" cy="2905"/>
            </a:xfrm>
            <a:prstGeom prst="line">
              <a:avLst/>
            </a:prstGeom>
            <a:noFill/>
            <a:ln w="6350">
              <a:solidFill>
                <a:srgbClr val="969696"/>
              </a:solidFill>
              <a:round/>
              <a:headEnd/>
              <a:tailEnd/>
            </a:ln>
            <a:effectLst/>
          </p:spPr>
          <p:txBody>
            <a:bodyPr/>
            <a:lstStyle/>
            <a:p>
              <a:endParaRPr lang="en-US"/>
            </a:p>
          </p:txBody>
        </p:sp>
        <p:sp>
          <p:nvSpPr>
            <p:cNvPr id="85" name="Line 22"/>
            <p:cNvSpPr>
              <a:spLocks noChangeShapeType="1"/>
            </p:cNvSpPr>
            <p:nvPr/>
          </p:nvSpPr>
          <p:spPr bwMode="auto">
            <a:xfrm>
              <a:off x="4969" y="558"/>
              <a:ext cx="0" cy="2905"/>
            </a:xfrm>
            <a:prstGeom prst="line">
              <a:avLst/>
            </a:prstGeom>
            <a:noFill/>
            <a:ln w="6350">
              <a:solidFill>
                <a:srgbClr val="969696"/>
              </a:solidFill>
              <a:round/>
              <a:headEnd/>
              <a:tailEnd/>
            </a:ln>
            <a:effectLst/>
          </p:spPr>
          <p:txBody>
            <a:bodyPr/>
            <a:lstStyle/>
            <a:p>
              <a:endParaRPr lang="en-US"/>
            </a:p>
          </p:txBody>
        </p:sp>
        <p:sp>
          <p:nvSpPr>
            <p:cNvPr id="86" name="Line 23"/>
            <p:cNvSpPr>
              <a:spLocks noChangeShapeType="1"/>
            </p:cNvSpPr>
            <p:nvPr/>
          </p:nvSpPr>
          <p:spPr bwMode="auto">
            <a:xfrm>
              <a:off x="5101" y="558"/>
              <a:ext cx="0" cy="2905"/>
            </a:xfrm>
            <a:prstGeom prst="line">
              <a:avLst/>
            </a:prstGeom>
            <a:noFill/>
            <a:ln w="6350">
              <a:solidFill>
                <a:srgbClr val="969696"/>
              </a:solidFill>
              <a:round/>
              <a:headEnd/>
              <a:tailEnd/>
            </a:ln>
            <a:effectLst/>
          </p:spPr>
          <p:txBody>
            <a:bodyPr/>
            <a:lstStyle/>
            <a:p>
              <a:endParaRPr lang="en-US"/>
            </a:p>
          </p:txBody>
        </p:sp>
        <p:sp>
          <p:nvSpPr>
            <p:cNvPr id="87" name="Line 24"/>
            <p:cNvSpPr>
              <a:spLocks noChangeShapeType="1"/>
            </p:cNvSpPr>
            <p:nvPr/>
          </p:nvSpPr>
          <p:spPr bwMode="auto">
            <a:xfrm>
              <a:off x="5233" y="558"/>
              <a:ext cx="0" cy="2905"/>
            </a:xfrm>
            <a:prstGeom prst="line">
              <a:avLst/>
            </a:prstGeom>
            <a:noFill/>
            <a:ln w="6350">
              <a:solidFill>
                <a:srgbClr val="969696"/>
              </a:solidFill>
              <a:round/>
              <a:headEnd/>
              <a:tailEnd/>
            </a:ln>
            <a:effectLst/>
          </p:spPr>
          <p:txBody>
            <a:bodyPr/>
            <a:lstStyle/>
            <a:p>
              <a:endParaRPr lang="en-US"/>
            </a:p>
          </p:txBody>
        </p:sp>
        <p:sp>
          <p:nvSpPr>
            <p:cNvPr id="88" name="Line 25"/>
            <p:cNvSpPr>
              <a:spLocks noChangeShapeType="1"/>
            </p:cNvSpPr>
            <p:nvPr/>
          </p:nvSpPr>
          <p:spPr bwMode="auto">
            <a:xfrm>
              <a:off x="5365" y="558"/>
              <a:ext cx="0" cy="2905"/>
            </a:xfrm>
            <a:prstGeom prst="line">
              <a:avLst/>
            </a:prstGeom>
            <a:noFill/>
            <a:ln w="6350">
              <a:solidFill>
                <a:srgbClr val="969696"/>
              </a:solidFill>
              <a:round/>
              <a:headEnd/>
              <a:tailEnd/>
            </a:ln>
            <a:effectLst/>
          </p:spPr>
          <p:txBody>
            <a:bodyPr/>
            <a:lstStyle/>
            <a:p>
              <a:endParaRPr lang="en-US"/>
            </a:p>
          </p:txBody>
        </p:sp>
        <p:sp>
          <p:nvSpPr>
            <p:cNvPr id="89" name="Line 26"/>
            <p:cNvSpPr>
              <a:spLocks noChangeShapeType="1"/>
            </p:cNvSpPr>
            <p:nvPr/>
          </p:nvSpPr>
          <p:spPr bwMode="auto">
            <a:xfrm>
              <a:off x="5497" y="558"/>
              <a:ext cx="0" cy="2905"/>
            </a:xfrm>
            <a:prstGeom prst="line">
              <a:avLst/>
            </a:prstGeom>
            <a:noFill/>
            <a:ln w="6350">
              <a:solidFill>
                <a:srgbClr val="969696"/>
              </a:solidFill>
              <a:round/>
              <a:headEnd/>
              <a:tailEnd/>
            </a:ln>
            <a:effectLst/>
          </p:spPr>
          <p:txBody>
            <a:bodyPr/>
            <a:lstStyle/>
            <a:p>
              <a:endParaRPr lang="en-US"/>
            </a:p>
          </p:txBody>
        </p:sp>
        <p:sp>
          <p:nvSpPr>
            <p:cNvPr id="90" name="Line 27"/>
            <p:cNvSpPr>
              <a:spLocks noChangeShapeType="1"/>
            </p:cNvSpPr>
            <p:nvPr/>
          </p:nvSpPr>
          <p:spPr bwMode="auto">
            <a:xfrm>
              <a:off x="5629" y="558"/>
              <a:ext cx="0" cy="2905"/>
            </a:xfrm>
            <a:prstGeom prst="line">
              <a:avLst/>
            </a:prstGeom>
            <a:noFill/>
            <a:ln w="6350">
              <a:solidFill>
                <a:srgbClr val="969696"/>
              </a:solidFill>
              <a:round/>
              <a:headEnd/>
              <a:tailEnd/>
            </a:ln>
            <a:effectLst/>
          </p:spPr>
          <p:txBody>
            <a:bodyPr/>
            <a:lstStyle/>
            <a:p>
              <a:endParaRPr lang="en-US"/>
            </a:p>
          </p:txBody>
        </p:sp>
      </p:grpSp>
    </p:spTree>
    <p:extLst>
      <p:ext uri="{BB962C8B-B14F-4D97-AF65-F5344CB8AC3E}">
        <p14:creationId xmlns="" xmlns:p14="http://schemas.microsoft.com/office/powerpoint/2010/main" val="44198403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8" name="Text Box 6"/>
          <p:cNvSpPr txBox="1">
            <a:spLocks noChangeArrowheads="1"/>
          </p:cNvSpPr>
          <p:nvPr/>
        </p:nvSpPr>
        <p:spPr bwMode="auto">
          <a:xfrm>
            <a:off x="492125" y="2145927"/>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Modeling and Computation</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64</a:t>
            </a:fld>
            <a:endParaRPr lang="en-US" dirty="0"/>
          </a:p>
        </p:txBody>
      </p:sp>
    </p:spTree>
    <p:extLst>
      <p:ext uri="{BB962C8B-B14F-4D97-AF65-F5344CB8AC3E}">
        <p14:creationId xmlns="" xmlns:p14="http://schemas.microsoft.com/office/powerpoint/2010/main" val="359703099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65</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461642953"/>
              </p:ext>
            </p:extLst>
          </p:nvPr>
        </p:nvGraphicFramePr>
        <p:xfrm>
          <a:off x="-11113" y="773596"/>
          <a:ext cx="9144002" cy="2735244"/>
        </p:xfrm>
        <a:graphic>
          <a:graphicData uri="http://schemas.openxmlformats.org/drawingml/2006/table">
            <a:tbl>
              <a:tblPr firstRow="1" bandRow="1">
                <a:tableStyleId>{5C22544A-7EE6-4342-B048-85BDC9FD1C3A}</a:tableStyleId>
              </a:tblPr>
              <a:tblGrid>
                <a:gridCol w="4572001"/>
                <a:gridCol w="4572001"/>
              </a:tblGrid>
              <a:tr h="0">
                <a:tc>
                  <a:txBody>
                    <a:bodyPr/>
                    <a:lstStyle/>
                    <a:p>
                      <a:pPr>
                        <a:buFont typeface="Wingdings" pitchFamily="2" charset="2"/>
                        <a:buChar char="§"/>
                      </a:pPr>
                      <a:endParaRPr lang="en-US" b="0" dirty="0">
                        <a:latin typeface="Arial" pitchFamily="34" charset="0"/>
                        <a:cs typeface="Arial" pitchFamily="34" charset="0"/>
                      </a:endParaRPr>
                    </a:p>
                  </a:txBody>
                  <a:tcPr>
                    <a:noFill/>
                  </a:tcPr>
                </a:tc>
                <a:tc>
                  <a:txBody>
                    <a:bodyPr/>
                    <a:lstStyle/>
                    <a:p>
                      <a:pPr>
                        <a:buFont typeface="Wingdings" pitchFamily="2" charset="2"/>
                        <a:buChar char="§"/>
                      </a:pPr>
                      <a:endParaRPr lang="en-US" b="0" dirty="0">
                        <a:latin typeface="Arial" pitchFamily="34" charset="0"/>
                        <a:cs typeface="Arial" pitchFamily="34" charset="0"/>
                      </a:endParaRPr>
                    </a:p>
                  </a:txBody>
                  <a:tcPr>
                    <a:noFill/>
                  </a:tcPr>
                </a:tc>
              </a:tr>
              <a:tr h="2369484">
                <a:tc>
                  <a:txBody>
                    <a:bodyPr/>
                    <a:lstStyle/>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Global models:</a:t>
                      </a:r>
                    </a:p>
                    <a:p>
                      <a:pPr marL="463550" lvl="1" indent="-6350">
                        <a:lnSpc>
                          <a:spcPct val="90000"/>
                        </a:lnSpc>
                        <a:spcBef>
                          <a:spcPts val="600"/>
                        </a:spcBef>
                        <a:buFontTx/>
                        <a:buNone/>
                      </a:pPr>
                      <a:r>
                        <a:rPr lang="en-US" sz="1800" b="0" dirty="0" smtClean="0">
                          <a:latin typeface="Arial" pitchFamily="34" charset="0"/>
                          <a:cs typeface="Arial" pitchFamily="34" charset="0"/>
                        </a:rPr>
                        <a:t>Based on general circulation models (GCMS) driven by physical forcing </a:t>
                      </a:r>
                      <a:br>
                        <a:rPr lang="en-US" sz="1800" b="0" dirty="0" smtClean="0">
                          <a:latin typeface="Arial" pitchFamily="34" charset="0"/>
                          <a:cs typeface="Arial" pitchFamily="34" charset="0"/>
                        </a:rPr>
                      </a:br>
                      <a:r>
                        <a:rPr lang="en-US" sz="1800" b="0" dirty="0" smtClean="0">
                          <a:latin typeface="Arial" pitchFamily="34" charset="0"/>
                          <a:cs typeface="Arial" pitchFamily="34" charset="0"/>
                        </a:rPr>
                        <a:t>in the atmosphere and oceans</a:t>
                      </a:r>
                    </a:p>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Earth system models:</a:t>
                      </a:r>
                    </a:p>
                    <a:p>
                      <a:pPr marL="463550" lvl="1" indent="-6350" algn="l" defTabSz="914400" rtl="0" eaLnBrk="1" latinLnBrk="0" hangingPunct="1">
                        <a:lnSpc>
                          <a:spcPct val="90000"/>
                        </a:lnSpc>
                        <a:spcBef>
                          <a:spcPts val="600"/>
                        </a:spcBef>
                        <a:buFont typeface="Wingdings" pitchFamily="2" charset="2"/>
                        <a:buNone/>
                      </a:pPr>
                      <a:r>
                        <a:rPr lang="en-US" sz="1800" b="0" kern="1200" dirty="0" smtClean="0">
                          <a:solidFill>
                            <a:schemeClr val="dk1"/>
                          </a:solidFill>
                          <a:latin typeface="Arial" pitchFamily="34" charset="0"/>
                          <a:ea typeface="+mn-ea"/>
                          <a:cs typeface="Arial" pitchFamily="34" charset="0"/>
                        </a:rPr>
                        <a:t>Couple individual process models (e.g., atmosphere, land, ocean, sea ice, carbon, and sulfur cycles) </a:t>
                      </a:r>
                    </a:p>
                  </a:txBody>
                  <a:tcPr>
                    <a:noFill/>
                  </a:tcPr>
                </a:tc>
                <a:tc>
                  <a:txBody>
                    <a:bodyPr/>
                    <a:lstStyle/>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Integrated assessment models: </a:t>
                      </a:r>
                    </a:p>
                    <a:p>
                      <a:pPr marL="463550" lvl="1" indent="-6350" algn="l" defTabSz="914400" rtl="0" eaLnBrk="1" latinLnBrk="0" hangingPunct="1">
                        <a:lnSpc>
                          <a:spcPct val="90000"/>
                        </a:lnSpc>
                        <a:spcBef>
                          <a:spcPts val="600"/>
                        </a:spcBef>
                        <a:buFont typeface="Wingdings" pitchFamily="2" charset="2"/>
                        <a:buNone/>
                      </a:pPr>
                      <a:r>
                        <a:rPr lang="en-US" sz="1800" b="0" kern="1200" dirty="0" smtClean="0">
                          <a:solidFill>
                            <a:schemeClr val="dk1"/>
                          </a:solidFill>
                          <a:latin typeface="Arial" pitchFamily="34" charset="0"/>
                          <a:ea typeface="+mn-ea"/>
                          <a:cs typeface="Arial" pitchFamily="34" charset="0"/>
                        </a:rPr>
                        <a:t>Understand and model the complex interactions of human and natural systems</a:t>
                      </a:r>
                    </a:p>
                    <a:p>
                      <a:pPr marL="231775" indent="-231775">
                        <a:lnSpc>
                          <a:spcPct val="90000"/>
                        </a:lnSpc>
                        <a:spcBef>
                          <a:spcPts val="600"/>
                        </a:spcBef>
                        <a:buFont typeface="Wingdings" pitchFamily="2" charset="2"/>
                        <a:buChar char="§"/>
                      </a:pPr>
                      <a:r>
                        <a:rPr lang="en-US" sz="2000" b="0" dirty="0" smtClean="0">
                          <a:latin typeface="Arial" pitchFamily="34" charset="0"/>
                          <a:cs typeface="Arial" pitchFamily="34" charset="0"/>
                        </a:rPr>
                        <a:t>Regional models:</a:t>
                      </a:r>
                    </a:p>
                    <a:p>
                      <a:pPr marL="463550" lvl="1" indent="-6350" algn="l" defTabSz="914400" rtl="0" eaLnBrk="1" latinLnBrk="0" hangingPunct="1">
                        <a:lnSpc>
                          <a:spcPct val="90000"/>
                        </a:lnSpc>
                        <a:spcBef>
                          <a:spcPts val="600"/>
                        </a:spcBef>
                        <a:buFont typeface="Wingdings" pitchFamily="2" charset="2"/>
                        <a:buNone/>
                      </a:pPr>
                      <a:r>
                        <a:rPr lang="en-US" sz="1800" b="0" kern="1200" dirty="0" smtClean="0">
                          <a:solidFill>
                            <a:schemeClr val="dk1"/>
                          </a:solidFill>
                          <a:latin typeface="Arial" pitchFamily="34" charset="0"/>
                          <a:ea typeface="+mn-ea"/>
                          <a:cs typeface="Arial" pitchFamily="34" charset="0"/>
                        </a:rPr>
                        <a:t>Models at scales that are useful </a:t>
                      </a:r>
                      <a:br>
                        <a:rPr lang="en-US" sz="1800" b="0" kern="1200" dirty="0" smtClean="0">
                          <a:solidFill>
                            <a:schemeClr val="dk1"/>
                          </a:solidFill>
                          <a:latin typeface="Arial" pitchFamily="34" charset="0"/>
                          <a:ea typeface="+mn-ea"/>
                          <a:cs typeface="Arial" pitchFamily="34" charset="0"/>
                        </a:rPr>
                      </a:br>
                      <a:r>
                        <a:rPr lang="en-US" sz="1800" b="0" kern="1200" dirty="0" smtClean="0">
                          <a:solidFill>
                            <a:schemeClr val="dk1"/>
                          </a:solidFill>
                          <a:latin typeface="Arial" pitchFamily="34" charset="0"/>
                          <a:ea typeface="+mn-ea"/>
                          <a:cs typeface="Arial" pitchFamily="34" charset="0"/>
                        </a:rPr>
                        <a:t>for regional and local planners </a:t>
                      </a:r>
                    </a:p>
                  </a:txBody>
                  <a:tcPr>
                    <a:noFill/>
                  </a:tcPr>
                </a:tc>
              </a:tr>
            </a:tbl>
          </a:graphicData>
        </a:graphic>
      </p:graphicFrame>
      <p:pic>
        <p:nvPicPr>
          <p:cNvPr id="6" name="Picture 8" descr="pcm_image no background aa"/>
          <p:cNvPicPr>
            <a:picLocks noChangeAspect="1" noChangeArrowheads="1"/>
          </p:cNvPicPr>
          <p:nvPr/>
        </p:nvPicPr>
        <p:blipFill>
          <a:blip r:embed="rId2" cstate="print"/>
          <a:srcRect l="-3387"/>
          <a:stretch>
            <a:fillRect/>
          </a:stretch>
        </p:blipFill>
        <p:spPr bwMode="auto">
          <a:xfrm>
            <a:off x="849533" y="3699714"/>
            <a:ext cx="2886075" cy="2527300"/>
          </a:xfrm>
          <a:prstGeom prst="rect">
            <a:avLst/>
          </a:prstGeom>
          <a:noFill/>
          <a:ln w="9525">
            <a:noFill/>
            <a:miter lim="800000"/>
            <a:headEnd/>
            <a:tailEnd/>
          </a:ln>
        </p:spPr>
      </p:pic>
      <p:pic>
        <p:nvPicPr>
          <p:cNvPr id="7" name="Picture 6" descr="topo_10"/>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5442045" y="3509971"/>
            <a:ext cx="3060943" cy="2457166"/>
          </a:xfrm>
          <a:prstGeom prst="rect">
            <a:avLst/>
          </a:prstGeom>
          <a:noFill/>
          <a:ln w="9525">
            <a:noFill/>
            <a:miter lim="800000"/>
            <a:headEnd/>
            <a:tailEnd/>
          </a:ln>
        </p:spPr>
      </p:pic>
      <p:sp>
        <p:nvSpPr>
          <p:cNvPr id="8" name="Text Box 19"/>
          <p:cNvSpPr txBox="1">
            <a:spLocks noChangeArrowheads="1"/>
          </p:cNvSpPr>
          <p:nvPr/>
        </p:nvSpPr>
        <p:spPr bwMode="auto">
          <a:xfrm>
            <a:off x="7472008" y="3800319"/>
            <a:ext cx="1362075" cy="847725"/>
          </a:xfrm>
          <a:prstGeom prst="rect">
            <a:avLst/>
          </a:prstGeom>
          <a:noFill/>
          <a:ln w="9525">
            <a:noFill/>
            <a:miter lim="800000"/>
            <a:headEnd/>
            <a:tailEnd/>
          </a:ln>
        </p:spPr>
        <p:txBody>
          <a:bodyPr lIns="91429" tIns="45714" rIns="91429" bIns="45714"/>
          <a:lstStyle/>
          <a:p>
            <a:pPr algn="ctr">
              <a:lnSpc>
                <a:spcPct val="90000"/>
              </a:lnSpc>
            </a:pPr>
            <a:r>
              <a:rPr lang="en-US" sz="1600" dirty="0"/>
              <a:t>10km</a:t>
            </a:r>
          </a:p>
          <a:p>
            <a:pPr algn="ctr">
              <a:lnSpc>
                <a:spcPct val="90000"/>
              </a:lnSpc>
            </a:pPr>
            <a:r>
              <a:rPr lang="en-US" sz="1600" dirty="0"/>
              <a:t>IPCC AR5</a:t>
            </a:r>
          </a:p>
          <a:p>
            <a:pPr algn="ctr">
              <a:lnSpc>
                <a:spcPct val="90000"/>
              </a:lnSpc>
            </a:pPr>
            <a:r>
              <a:rPr lang="en-US" sz="1600" dirty="0"/>
              <a:t>2010</a:t>
            </a:r>
          </a:p>
        </p:txBody>
      </p:sp>
    </p:spTree>
    <p:extLst>
      <p:ext uri="{BB962C8B-B14F-4D97-AF65-F5344CB8AC3E}">
        <p14:creationId xmlns="" xmlns:p14="http://schemas.microsoft.com/office/powerpoint/2010/main" val="182151745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Models Over the Decades</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66</a:t>
            </a:fld>
            <a:endParaRPr lang="en-US" dirty="0"/>
          </a:p>
        </p:txBody>
      </p:sp>
      <p:sp>
        <p:nvSpPr>
          <p:cNvPr id="5" name="Right Arrow 4"/>
          <p:cNvSpPr/>
          <p:nvPr/>
        </p:nvSpPr>
        <p:spPr>
          <a:xfrm>
            <a:off x="0" y="3169136"/>
            <a:ext cx="9031857" cy="71982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547" y="3333038"/>
            <a:ext cx="1249060" cy="369332"/>
          </a:xfrm>
          <a:prstGeom prst="rect">
            <a:avLst/>
          </a:prstGeom>
          <a:noFill/>
        </p:spPr>
        <p:txBody>
          <a:bodyPr wrap="none" rtlCol="0">
            <a:spAutoFit/>
          </a:bodyPr>
          <a:lstStyle/>
          <a:p>
            <a:pPr algn="ctr"/>
            <a:r>
              <a:rPr lang="en-US" dirty="0" smtClean="0"/>
              <a:t>Mid 1970s</a:t>
            </a:r>
            <a:endParaRPr lang="en-US" dirty="0"/>
          </a:p>
        </p:txBody>
      </p:sp>
      <p:sp>
        <p:nvSpPr>
          <p:cNvPr id="7" name="TextBox 6"/>
          <p:cNvSpPr txBox="1"/>
          <p:nvPr/>
        </p:nvSpPr>
        <p:spPr>
          <a:xfrm>
            <a:off x="1895500" y="3333038"/>
            <a:ext cx="1249061" cy="369332"/>
          </a:xfrm>
          <a:prstGeom prst="rect">
            <a:avLst/>
          </a:prstGeom>
          <a:noFill/>
        </p:spPr>
        <p:txBody>
          <a:bodyPr wrap="none" rtlCol="0">
            <a:spAutoFit/>
          </a:bodyPr>
          <a:lstStyle/>
          <a:p>
            <a:pPr algn="ctr"/>
            <a:r>
              <a:rPr lang="en-US" dirty="0" smtClean="0"/>
              <a:t>Mid 1980s</a:t>
            </a:r>
            <a:endParaRPr lang="en-US" dirty="0"/>
          </a:p>
        </p:txBody>
      </p:sp>
      <p:sp>
        <p:nvSpPr>
          <p:cNvPr id="8" name="TextBox 7"/>
          <p:cNvSpPr txBox="1"/>
          <p:nvPr/>
        </p:nvSpPr>
        <p:spPr>
          <a:xfrm>
            <a:off x="3856034" y="3333038"/>
            <a:ext cx="697627" cy="369332"/>
          </a:xfrm>
          <a:prstGeom prst="rect">
            <a:avLst/>
          </a:prstGeom>
          <a:noFill/>
        </p:spPr>
        <p:txBody>
          <a:bodyPr wrap="none" rtlCol="0">
            <a:spAutoFit/>
          </a:bodyPr>
          <a:lstStyle/>
          <a:p>
            <a:pPr algn="ctr"/>
            <a:r>
              <a:rPr lang="en-US" dirty="0" smtClean="0"/>
              <a:t>1988</a:t>
            </a:r>
            <a:endParaRPr lang="en-US" dirty="0"/>
          </a:p>
        </p:txBody>
      </p:sp>
      <p:sp>
        <p:nvSpPr>
          <p:cNvPr id="9" name="TextBox 8"/>
          <p:cNvSpPr txBox="1"/>
          <p:nvPr/>
        </p:nvSpPr>
        <p:spPr>
          <a:xfrm>
            <a:off x="5090958" y="3333038"/>
            <a:ext cx="697627" cy="369332"/>
          </a:xfrm>
          <a:prstGeom prst="rect">
            <a:avLst/>
          </a:prstGeom>
          <a:noFill/>
        </p:spPr>
        <p:txBody>
          <a:bodyPr wrap="none" rtlCol="0">
            <a:spAutoFit/>
          </a:bodyPr>
          <a:lstStyle/>
          <a:p>
            <a:pPr algn="ctr"/>
            <a:r>
              <a:rPr lang="en-US" dirty="0" smtClean="0"/>
              <a:t>1994</a:t>
            </a:r>
            <a:endParaRPr lang="en-US" dirty="0"/>
          </a:p>
        </p:txBody>
      </p:sp>
      <p:sp>
        <p:nvSpPr>
          <p:cNvPr id="10" name="Isosceles Triangle 9"/>
          <p:cNvSpPr/>
          <p:nvPr/>
        </p:nvSpPr>
        <p:spPr>
          <a:xfrm>
            <a:off x="2393426"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318254"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flipV="1">
            <a:off x="733374"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V="1">
            <a:off x="4080811"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1994.png"/>
          <p:cNvPicPr>
            <a:picLocks noChangeAspect="1"/>
          </p:cNvPicPr>
          <p:nvPr/>
        </p:nvPicPr>
        <p:blipFill>
          <a:blip r:embed="rId2" cstate="print"/>
          <a:stretch>
            <a:fillRect/>
          </a:stretch>
        </p:blipFill>
        <p:spPr>
          <a:xfrm>
            <a:off x="3109851"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6" name="Picture 15" descr="2001.png"/>
          <p:cNvPicPr>
            <a:picLocks noChangeAspect="1"/>
          </p:cNvPicPr>
          <p:nvPr/>
        </p:nvPicPr>
        <p:blipFill>
          <a:blip r:embed="rId3" cstate="print"/>
          <a:stretch>
            <a:fillRect/>
          </a:stretch>
        </p:blipFill>
        <p:spPr>
          <a:xfrm>
            <a:off x="6100381"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7" name="Picture 16" descr="2010.png"/>
          <p:cNvPicPr>
            <a:picLocks noChangeAspect="1"/>
          </p:cNvPicPr>
          <p:nvPr/>
        </p:nvPicPr>
        <p:blipFill>
          <a:blip r:embed="rId4" cstate="print"/>
          <a:stretch>
            <a:fillRect/>
          </a:stretch>
        </p:blipFill>
        <p:spPr>
          <a:xfrm>
            <a:off x="6155307"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8" name="Picture 17" descr="Far.png"/>
          <p:cNvPicPr>
            <a:picLocks noChangeAspect="1"/>
          </p:cNvPicPr>
          <p:nvPr/>
        </p:nvPicPr>
        <p:blipFill>
          <a:blip r:embed="rId5" cstate="print"/>
          <a:stretch>
            <a:fillRect/>
          </a:stretch>
        </p:blipFill>
        <p:spPr>
          <a:xfrm>
            <a:off x="3074747"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9" name="Picture 18" descr="mid 1970.png"/>
          <p:cNvPicPr>
            <a:picLocks noChangeAspect="1"/>
          </p:cNvPicPr>
          <p:nvPr/>
        </p:nvPicPr>
        <p:blipFill>
          <a:blip r:embed="rId6" cstate="print"/>
          <a:stretch>
            <a:fillRect/>
          </a:stretch>
        </p:blipFill>
        <p:spPr>
          <a:xfrm>
            <a:off x="49113"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20" name="Picture 19" descr="mid 1980.png"/>
          <p:cNvPicPr>
            <a:picLocks noChangeAspect="1"/>
          </p:cNvPicPr>
          <p:nvPr/>
        </p:nvPicPr>
        <p:blipFill>
          <a:blip r:embed="rId7" cstate="print"/>
          <a:stretch>
            <a:fillRect/>
          </a:stretch>
        </p:blipFill>
        <p:spPr>
          <a:xfrm>
            <a:off x="64395"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sp>
        <p:nvSpPr>
          <p:cNvPr id="21" name="TextBox 20"/>
          <p:cNvSpPr txBox="1"/>
          <p:nvPr/>
        </p:nvSpPr>
        <p:spPr>
          <a:xfrm>
            <a:off x="6434742" y="3333038"/>
            <a:ext cx="697627" cy="369332"/>
          </a:xfrm>
          <a:prstGeom prst="rect">
            <a:avLst/>
          </a:prstGeom>
          <a:noFill/>
        </p:spPr>
        <p:txBody>
          <a:bodyPr wrap="none" rtlCol="0">
            <a:spAutoFit/>
          </a:bodyPr>
          <a:lstStyle/>
          <a:p>
            <a:pPr algn="ctr"/>
            <a:r>
              <a:rPr lang="en-US" dirty="0" smtClean="0"/>
              <a:t>2001</a:t>
            </a:r>
            <a:endParaRPr lang="en-US" dirty="0"/>
          </a:p>
        </p:txBody>
      </p:sp>
      <p:sp>
        <p:nvSpPr>
          <p:cNvPr id="22" name="TextBox 21"/>
          <p:cNvSpPr txBox="1"/>
          <p:nvPr/>
        </p:nvSpPr>
        <p:spPr>
          <a:xfrm>
            <a:off x="7669666" y="3333038"/>
            <a:ext cx="697627" cy="369332"/>
          </a:xfrm>
          <a:prstGeom prst="rect">
            <a:avLst/>
          </a:prstGeom>
          <a:noFill/>
        </p:spPr>
        <p:txBody>
          <a:bodyPr wrap="none" rtlCol="0">
            <a:spAutoFit/>
          </a:bodyPr>
          <a:lstStyle/>
          <a:p>
            <a:pPr algn="ctr"/>
            <a:r>
              <a:rPr lang="en-US" dirty="0" smtClean="0"/>
              <a:t>2010</a:t>
            </a:r>
            <a:endParaRPr lang="en-US" dirty="0"/>
          </a:p>
        </p:txBody>
      </p:sp>
      <p:sp>
        <p:nvSpPr>
          <p:cNvPr id="23" name="Isosceles Triangle 22"/>
          <p:cNvSpPr/>
          <p:nvPr/>
        </p:nvSpPr>
        <p:spPr>
          <a:xfrm>
            <a:off x="7909043"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6660723"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67</a:t>
            </a:fld>
            <a:endParaRPr lang="en-US" dirty="0"/>
          </a:p>
        </p:txBody>
      </p:sp>
      <p:pic>
        <p:nvPicPr>
          <p:cNvPr id="5" name="Picture 4" descr="model-evolution.gif"/>
          <p:cNvPicPr>
            <a:picLocks noChangeAspect="1"/>
          </p:cNvPicPr>
          <p:nvPr/>
        </p:nvPicPr>
        <p:blipFill>
          <a:blip r:embed="rId2" cstate="print"/>
          <a:srcRect b="1251"/>
          <a:stretch>
            <a:fillRect/>
          </a:stretch>
        </p:blipFill>
        <p:spPr>
          <a:xfrm>
            <a:off x="189682" y="764998"/>
            <a:ext cx="8104909" cy="5377914"/>
          </a:xfrm>
          <a:prstGeom prst="rect">
            <a:avLst/>
          </a:prstGeom>
        </p:spPr>
      </p:pic>
      <p:sp>
        <p:nvSpPr>
          <p:cNvPr id="6" name="Rounded Rectangle 2"/>
          <p:cNvSpPr>
            <a:spLocks noChangeArrowheads="1"/>
          </p:cNvSpPr>
          <p:nvPr/>
        </p:nvSpPr>
        <p:spPr bwMode="auto">
          <a:xfrm>
            <a:off x="2819978" y="1787848"/>
            <a:ext cx="6040825" cy="997144"/>
          </a:xfrm>
          <a:prstGeom prst="roundRect">
            <a:avLst>
              <a:gd name="adj" fmla="val 16667"/>
            </a:avLst>
          </a:prstGeom>
          <a:noFill/>
          <a:ln w="38100" algn="ctr">
            <a:solidFill>
              <a:schemeClr val="accent2"/>
            </a:solidFill>
            <a:round/>
            <a:headEnd/>
            <a:tailEnd/>
          </a:ln>
        </p:spPr>
        <p:txBody>
          <a:bodyPr lIns="82058" tIns="41029" rIns="82058" bIns="41029"/>
          <a:lstStyle/>
          <a:p>
            <a:endParaRPr lang="en-US"/>
          </a:p>
        </p:txBody>
      </p:sp>
      <p:sp>
        <p:nvSpPr>
          <p:cNvPr id="7" name="Rounded Rectangle 6"/>
          <p:cNvSpPr/>
          <p:nvPr/>
        </p:nvSpPr>
        <p:spPr bwMode="auto">
          <a:xfrm>
            <a:off x="4080681" y="1489312"/>
            <a:ext cx="4790364" cy="3137270"/>
          </a:xfrm>
          <a:prstGeom prst="roundRect">
            <a:avLst>
              <a:gd name="adj" fmla="val 8837"/>
            </a:avLst>
          </a:prstGeom>
          <a:noFill/>
          <a:ln w="38100" cap="flat" cmpd="sng" algn="ctr">
            <a:solidFill>
              <a:schemeClr val="accent1"/>
            </a:solidFill>
            <a:prstDash val="solid"/>
            <a:round/>
            <a:headEnd type="none" w="med" len="med"/>
            <a:tailEnd type="none" w="med" len="med"/>
          </a:ln>
          <a:effectLst/>
        </p:spPr>
      </p:sp>
      <p:sp>
        <p:nvSpPr>
          <p:cNvPr id="8" name="TextBox 4"/>
          <p:cNvSpPr txBox="1">
            <a:spLocks noChangeArrowheads="1"/>
          </p:cNvSpPr>
          <p:nvPr/>
        </p:nvSpPr>
        <p:spPr bwMode="auto">
          <a:xfrm>
            <a:off x="7883568" y="2135872"/>
            <a:ext cx="1066511" cy="683252"/>
          </a:xfrm>
          <a:prstGeom prst="rect">
            <a:avLst/>
          </a:prstGeom>
          <a:noFill/>
          <a:ln w="9525">
            <a:noFill/>
            <a:miter lim="800000"/>
            <a:headEnd/>
            <a:tailEnd/>
          </a:ln>
        </p:spPr>
        <p:txBody>
          <a:bodyPr lIns="91429" tIns="45714" rIns="91429" bIns="45714">
            <a:spAutoFit/>
          </a:bodyPr>
          <a:lstStyle/>
          <a:p>
            <a:pPr algn="ctr">
              <a:lnSpc>
                <a:spcPct val="80000"/>
              </a:lnSpc>
              <a:spcBef>
                <a:spcPct val="20000"/>
              </a:spcBef>
            </a:pPr>
            <a:r>
              <a:rPr lang="en-US" sz="1600" b="1" dirty="0">
                <a:solidFill>
                  <a:schemeClr val="accent2"/>
                </a:solidFill>
              </a:rPr>
              <a:t>Global Climate Models</a:t>
            </a:r>
          </a:p>
        </p:txBody>
      </p:sp>
      <p:sp>
        <p:nvSpPr>
          <p:cNvPr id="9" name="TextBox 5"/>
          <p:cNvSpPr txBox="1">
            <a:spLocks noChangeArrowheads="1"/>
          </p:cNvSpPr>
          <p:nvPr/>
        </p:nvSpPr>
        <p:spPr bwMode="auto">
          <a:xfrm>
            <a:off x="7860714" y="3927728"/>
            <a:ext cx="1066511" cy="683252"/>
          </a:xfrm>
          <a:prstGeom prst="rect">
            <a:avLst/>
          </a:prstGeom>
          <a:noFill/>
          <a:ln w="9525">
            <a:noFill/>
            <a:miter lim="800000"/>
            <a:headEnd/>
            <a:tailEnd/>
          </a:ln>
        </p:spPr>
        <p:txBody>
          <a:bodyPr lIns="91429" tIns="45714" rIns="91429" bIns="45714">
            <a:spAutoFit/>
          </a:bodyPr>
          <a:lstStyle/>
          <a:p>
            <a:pPr algn="ctr">
              <a:lnSpc>
                <a:spcPct val="80000"/>
              </a:lnSpc>
              <a:spcBef>
                <a:spcPct val="20000"/>
              </a:spcBef>
            </a:pPr>
            <a:r>
              <a:rPr lang="en-US" sz="1600" b="1" dirty="0">
                <a:solidFill>
                  <a:schemeClr val="accent1"/>
                </a:solidFill>
              </a:rPr>
              <a:t>Earth System Models</a:t>
            </a:r>
          </a:p>
        </p:txBody>
      </p:sp>
      <p:sp>
        <p:nvSpPr>
          <p:cNvPr id="10" name="TextBox 9"/>
          <p:cNvSpPr txBox="1">
            <a:spLocks noChangeArrowheads="1"/>
          </p:cNvSpPr>
          <p:nvPr/>
        </p:nvSpPr>
        <p:spPr bwMode="auto">
          <a:xfrm>
            <a:off x="7410449" y="4839871"/>
            <a:ext cx="1540367" cy="261598"/>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square" lIns="91429" tIns="45714" rIns="91429" bIns="45714">
            <a:spAutoFit/>
          </a:bodyPr>
          <a:lstStyle/>
          <a:p>
            <a:pPr>
              <a:spcBef>
                <a:spcPts val="0"/>
              </a:spcBef>
            </a:pPr>
            <a:r>
              <a:rPr lang="en-US" sz="1100" dirty="0" smtClean="0">
                <a:solidFill>
                  <a:schemeClr val="tx1"/>
                </a:solidFill>
              </a:rPr>
              <a:t>     DOE contributions</a:t>
            </a:r>
            <a:endParaRPr lang="en-US" sz="1100" dirty="0">
              <a:solidFill>
                <a:schemeClr val="tx1"/>
              </a:solidFill>
            </a:endParaRPr>
          </a:p>
        </p:txBody>
      </p:sp>
      <p:sp>
        <p:nvSpPr>
          <p:cNvPr id="11" name="TextBox 10"/>
          <p:cNvSpPr txBox="1">
            <a:spLocks noChangeArrowheads="1"/>
          </p:cNvSpPr>
          <p:nvPr/>
        </p:nvSpPr>
        <p:spPr bwMode="auto">
          <a:xfrm>
            <a:off x="7602798" y="1888361"/>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2" name="TextBox 11"/>
          <p:cNvSpPr txBox="1">
            <a:spLocks noChangeArrowheads="1"/>
          </p:cNvSpPr>
          <p:nvPr/>
        </p:nvSpPr>
        <p:spPr bwMode="auto">
          <a:xfrm>
            <a:off x="7602798" y="2196718"/>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3" name="TextBox 12"/>
          <p:cNvSpPr txBox="1">
            <a:spLocks noChangeArrowheads="1"/>
          </p:cNvSpPr>
          <p:nvPr/>
        </p:nvSpPr>
        <p:spPr bwMode="auto">
          <a:xfrm>
            <a:off x="7602798" y="2505075"/>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4" name="TextBox 13"/>
          <p:cNvSpPr txBox="1">
            <a:spLocks noChangeArrowheads="1"/>
          </p:cNvSpPr>
          <p:nvPr/>
        </p:nvSpPr>
        <p:spPr bwMode="auto">
          <a:xfrm>
            <a:off x="7613431" y="2792166"/>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5" name="TextBox 14"/>
          <p:cNvSpPr txBox="1">
            <a:spLocks noChangeArrowheads="1"/>
          </p:cNvSpPr>
          <p:nvPr/>
        </p:nvSpPr>
        <p:spPr bwMode="auto">
          <a:xfrm>
            <a:off x="7602798" y="3143055"/>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6" name="TextBox 15"/>
          <p:cNvSpPr txBox="1">
            <a:spLocks noChangeArrowheads="1"/>
          </p:cNvSpPr>
          <p:nvPr/>
        </p:nvSpPr>
        <p:spPr bwMode="auto">
          <a:xfrm>
            <a:off x="7613431" y="3472678"/>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7" name="TextBox 16"/>
          <p:cNvSpPr txBox="1">
            <a:spLocks noChangeArrowheads="1"/>
          </p:cNvSpPr>
          <p:nvPr/>
        </p:nvSpPr>
        <p:spPr bwMode="auto">
          <a:xfrm>
            <a:off x="7602798" y="4163823"/>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8" name="TextBox 17"/>
          <p:cNvSpPr txBox="1">
            <a:spLocks noChangeArrowheads="1"/>
          </p:cNvSpPr>
          <p:nvPr/>
        </p:nvSpPr>
        <p:spPr bwMode="auto">
          <a:xfrm>
            <a:off x="7358239" y="4801206"/>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Tree>
    <p:extLst>
      <p:ext uri="{BB962C8B-B14F-4D97-AF65-F5344CB8AC3E}">
        <p14:creationId xmlns="" xmlns:p14="http://schemas.microsoft.com/office/powerpoint/2010/main" val="19658929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p:bldP spid="12" grpId="0"/>
      <p:bldP spid="13" grpId="0"/>
      <p:bldP spid="14" grpId="0"/>
      <p:bldP spid="15" grpId="0"/>
      <p:bldP spid="16" grpId="0"/>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Uncertainty in Climate Modeling</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68</a:t>
            </a:fld>
            <a:endParaRPr lang="en-US" dirty="0"/>
          </a:p>
        </p:txBody>
      </p:sp>
      <p:pic>
        <p:nvPicPr>
          <p:cNvPr id="5" name="Picture 1027"/>
          <p:cNvPicPr>
            <a:picLocks noChangeAspect="1" noChangeArrowheads="1"/>
          </p:cNvPicPr>
          <p:nvPr/>
        </p:nvPicPr>
        <p:blipFill>
          <a:blip r:embed="rId2" cstate="print"/>
          <a:srcRect l="2220" t="4106" r="2928" b="5572"/>
          <a:stretch>
            <a:fillRect/>
          </a:stretch>
        </p:blipFill>
        <p:spPr bwMode="auto">
          <a:xfrm>
            <a:off x="867104" y="1891860"/>
            <a:ext cx="7409793" cy="4855785"/>
          </a:xfrm>
          <a:prstGeom prst="rect">
            <a:avLst/>
          </a:prstGeom>
          <a:noFill/>
          <a:ln>
            <a:solidFill>
              <a:schemeClr val="accent5"/>
            </a:solidFill>
          </a:ln>
          <a:effectLst>
            <a:outerShdw blurRad="50800" dist="38100" dir="2700000" algn="tl" rotWithShape="0">
              <a:prstClr val="black">
                <a:alpha val="40000"/>
              </a:prstClr>
            </a:outerShdw>
          </a:effectLst>
        </p:spPr>
      </p:pic>
      <p:grpSp>
        <p:nvGrpSpPr>
          <p:cNvPr id="6" name="Group 5"/>
          <p:cNvGrpSpPr/>
          <p:nvPr/>
        </p:nvGrpSpPr>
        <p:grpSpPr>
          <a:xfrm>
            <a:off x="236538" y="819808"/>
            <a:ext cx="8544855" cy="898636"/>
            <a:chOff x="236537" y="-898636"/>
            <a:chExt cx="8670979" cy="898636"/>
          </a:xfrm>
        </p:grpSpPr>
        <p:sp>
          <p:nvSpPr>
            <p:cNvPr id="7" name="Content Placeholder 7"/>
            <p:cNvSpPr txBox="1">
              <a:spLocks/>
            </p:cNvSpPr>
            <p:nvPr/>
          </p:nvSpPr>
          <p:spPr>
            <a:xfrm>
              <a:off x="6148549" y="-898636"/>
              <a:ext cx="2758967" cy="898636"/>
            </a:xfrm>
            <a:prstGeom prst="rect">
              <a:avLst/>
            </a:prstGeom>
            <a:solidFill>
              <a:schemeClr val="bg1"/>
            </a:solidFill>
            <a:ln>
              <a:solidFill>
                <a:schemeClr val="accent5"/>
              </a:solidFill>
            </a:ln>
            <a:effectLst>
              <a:outerShdw blurRad="44450" dist="27940" dir="5400000" algn="ctr">
                <a:srgbClr val="000000">
                  <a:alpha val="32000"/>
                </a:srgbClr>
              </a:outerShdw>
            </a:effectLst>
          </p:spPr>
          <p:txBody>
            <a:bodyPr vert="horz" lIns="91440" tIns="45720" rIns="91440" bIns="45720" rtlCol="0" anchor="ctr">
              <a:noAutofit/>
            </a:bodyPr>
            <a:lstStyle/>
            <a:p>
              <a:pPr marL="0" marR="0" lvl="0" indent="0" algn="ctr" defTabSz="914400" rtl="0" eaLnBrk="1" fontAlgn="auto" latinLnBrk="0" hangingPunct="1">
                <a:lnSpc>
                  <a:spcPct val="90000"/>
                </a:lnSpc>
                <a:spcBef>
                  <a:spcPts val="1400"/>
                </a:spcBef>
                <a:spcAft>
                  <a:spcPts val="0"/>
                </a:spcAft>
                <a:buClr>
                  <a:schemeClr val="tx1"/>
                </a:buClr>
                <a:buSzTx/>
                <a:buFont typeface="Arial" pitchFamily="34" charset="0"/>
                <a:buNone/>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Computational system errors and limitations</a:t>
              </a:r>
            </a:p>
          </p:txBody>
        </p:sp>
        <p:sp>
          <p:nvSpPr>
            <p:cNvPr id="8" name="Content Placeholder 7"/>
            <p:cNvSpPr txBox="1">
              <a:spLocks/>
            </p:cNvSpPr>
            <p:nvPr/>
          </p:nvSpPr>
          <p:spPr>
            <a:xfrm>
              <a:off x="236537" y="-898636"/>
              <a:ext cx="2758967" cy="898636"/>
            </a:xfrm>
            <a:prstGeom prst="rect">
              <a:avLst/>
            </a:prstGeom>
            <a:solidFill>
              <a:schemeClr val="bg1"/>
            </a:solidFill>
            <a:ln>
              <a:solidFill>
                <a:schemeClr val="accent5"/>
              </a:solidFill>
            </a:ln>
            <a:effectLst>
              <a:outerShdw blurRad="44450" dist="27940" dir="5400000" algn="ctr">
                <a:srgbClr val="000000">
                  <a:alpha val="32000"/>
                </a:srgbClr>
              </a:outerShdw>
            </a:effectLst>
          </p:spPr>
          <p:txBody>
            <a:bodyPr vert="horz" wrap="square" lIns="91440" tIns="45720" rIns="91440" bIns="45720" rtlCol="0" anchor="ctr">
              <a:noAutofit/>
            </a:bodyPr>
            <a:lstStyle/>
            <a:p>
              <a:pPr marR="0" lvl="0" algn="ctr" defTabSz="914400" rtl="0" eaLnBrk="1" fontAlgn="auto" latinLnBrk="0" hangingPunct="1">
                <a:lnSpc>
                  <a:spcPct val="90000"/>
                </a:lnSpc>
                <a:spcBef>
                  <a:spcPts val="1400"/>
                </a:spcBef>
                <a:spcAft>
                  <a:spcPts val="0"/>
                </a:spcAft>
                <a:buClr>
                  <a:schemeClr val="tx1"/>
                </a:buClr>
                <a:buSzTx/>
                <a:tabLst/>
                <a:defRPr/>
              </a:pPr>
              <a:r>
                <a:rPr kumimoji="0" lang="en-US" sz="1600" b="0" i="0" u="none" strike="noStrike" kern="1200" cap="none" spc="0" normalizeH="0" baseline="0" noProof="0" dirty="0" smtClean="0">
                  <a:ln>
                    <a:noFill/>
                  </a:ln>
                  <a:effectLst/>
                  <a:uLnTx/>
                  <a:uFillTx/>
                  <a:latin typeface="Arial" pitchFamily="34" charset="0"/>
                  <a:ea typeface="+mn-ea"/>
                  <a:cs typeface="Arial" pitchFamily="34" charset="0"/>
                </a:rPr>
                <a:t>Limits to theory and understanding</a:t>
              </a:r>
            </a:p>
          </p:txBody>
        </p:sp>
        <p:sp>
          <p:nvSpPr>
            <p:cNvPr id="9" name="Content Placeholder 7"/>
            <p:cNvSpPr txBox="1">
              <a:spLocks/>
            </p:cNvSpPr>
            <p:nvPr/>
          </p:nvSpPr>
          <p:spPr>
            <a:xfrm>
              <a:off x="3192543" y="-898636"/>
              <a:ext cx="2758967" cy="898636"/>
            </a:xfrm>
            <a:prstGeom prst="rect">
              <a:avLst/>
            </a:prstGeom>
            <a:solidFill>
              <a:schemeClr val="bg1"/>
            </a:solidFill>
            <a:ln>
              <a:solidFill>
                <a:schemeClr val="accent5"/>
              </a:solidFill>
            </a:ln>
            <a:effectLst>
              <a:outerShdw blurRad="44450" dist="27940" dir="5400000" algn="ctr">
                <a:srgbClr val="000000">
                  <a:alpha val="32000"/>
                </a:srgbClr>
              </a:outerShdw>
            </a:effectLst>
          </p:spPr>
          <p:txBody>
            <a:bodyPr vert="horz" wrap="square" lIns="91440" tIns="45720" rIns="91440" bIns="45720" rtlCol="0" anchor="ctr">
              <a:noAutofit/>
            </a:bodyPr>
            <a:lstStyle/>
            <a:p>
              <a:pPr marR="0" lvl="0" algn="ctr" defTabSz="914400" rtl="0" eaLnBrk="1" fontAlgn="auto" latinLnBrk="0" hangingPunct="1">
                <a:lnSpc>
                  <a:spcPct val="90000"/>
                </a:lnSpc>
                <a:spcBef>
                  <a:spcPts val="1400"/>
                </a:spcBef>
                <a:spcAft>
                  <a:spcPts val="0"/>
                </a:spcAft>
                <a:buClr>
                  <a:schemeClr val="tx1"/>
                </a:buClr>
                <a:buSzTx/>
                <a:tabLst/>
                <a:defRPr/>
              </a:pPr>
              <a:r>
                <a:rPr kumimoji="0" lang="en-US" sz="1600" b="0" i="0" u="none" strike="noStrike" kern="1200" cap="none" spc="0" normalizeH="0" baseline="0" noProof="0" dirty="0" smtClean="0">
                  <a:ln>
                    <a:noFill/>
                  </a:ln>
                  <a:effectLst/>
                  <a:uLnTx/>
                  <a:uFillTx/>
                  <a:latin typeface="Arial" pitchFamily="34" charset="0"/>
                  <a:ea typeface="+mn-ea"/>
                  <a:cs typeface="Arial" pitchFamily="34" charset="0"/>
                </a:rPr>
                <a:t>Limits to the ability </a:t>
              </a:r>
              <a:br>
                <a:rPr kumimoji="0" lang="en-US" sz="1600" b="0" i="0" u="none" strike="noStrike" kern="1200" cap="none" spc="0" normalizeH="0" baseline="0" noProof="0" dirty="0" smtClean="0">
                  <a:ln>
                    <a:noFill/>
                  </a:ln>
                  <a:effectLst/>
                  <a:uLnTx/>
                  <a:uFillTx/>
                  <a:latin typeface="Arial" pitchFamily="34" charset="0"/>
                  <a:ea typeface="+mn-ea"/>
                  <a:cs typeface="Arial" pitchFamily="34" charset="0"/>
                </a:rPr>
              </a:br>
              <a:r>
                <a:rPr kumimoji="0" lang="en-US" sz="1600" b="0" i="0" u="none" strike="noStrike" kern="1200" cap="none" spc="0" normalizeH="0" baseline="0" noProof="0" dirty="0" smtClean="0">
                  <a:ln>
                    <a:noFill/>
                  </a:ln>
                  <a:effectLst/>
                  <a:uLnTx/>
                  <a:uFillTx/>
                  <a:latin typeface="Arial" pitchFamily="34" charset="0"/>
                  <a:ea typeface="+mn-ea"/>
                  <a:cs typeface="Arial" pitchFamily="34" charset="0"/>
                </a:rPr>
                <a:t>to mathematically describe the earth system</a:t>
              </a:r>
            </a:p>
          </p:txBody>
        </p:sp>
      </p:grpSp>
    </p:spTree>
    <p:extLst>
      <p:ext uri="{BB962C8B-B14F-4D97-AF65-F5344CB8AC3E}">
        <p14:creationId xmlns="" xmlns:p14="http://schemas.microsoft.com/office/powerpoint/2010/main" val="428254689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26126"/>
            <a:ext cx="9144000" cy="720185"/>
          </a:xfrm>
          <a:prstGeom prst="rect">
            <a:avLst/>
          </a:prstGeom>
          <a:noFill/>
          <a:ln w="9525" algn="ctr">
            <a:noFill/>
            <a:miter lim="800000"/>
            <a:headEnd/>
            <a:tailEnd/>
          </a:ln>
          <a:effectLst/>
        </p:spPr>
        <p:txBody>
          <a:bodyPr lIns="91429" tIns="45714" rIns="91429" bIns="45714">
            <a:spAutoFit/>
          </a:bodyPr>
          <a:lstStyle/>
          <a:p>
            <a:pPr marL="342900" indent="-342900" algn="ctr" defTabSz="820583" eaLnBrk="0" hangingPunct="0">
              <a:lnSpc>
                <a:spcPct val="85000"/>
              </a:lnSpc>
              <a:defRPr/>
            </a:pPr>
            <a:r>
              <a:rPr lang="fr-FR" sz="2400" dirty="0">
                <a:solidFill>
                  <a:srgbClr val="106636"/>
                </a:solidFill>
                <a:ea typeface="+mj-ea"/>
                <a:cs typeface="Arial" charset="0"/>
              </a:rPr>
              <a:t>CO</a:t>
            </a:r>
            <a:r>
              <a:rPr lang="fr-FR" sz="2400" baseline="-25000" dirty="0">
                <a:solidFill>
                  <a:srgbClr val="106636"/>
                </a:solidFill>
                <a:ea typeface="+mj-ea"/>
                <a:cs typeface="Arial" charset="0"/>
              </a:rPr>
              <a:t>2</a:t>
            </a:r>
            <a:r>
              <a:rPr lang="fr-FR" sz="2400" dirty="0">
                <a:solidFill>
                  <a:srgbClr val="106636"/>
                </a:solidFill>
                <a:ea typeface="+mj-ea"/>
                <a:cs typeface="Arial" charset="0"/>
              </a:rPr>
              <a:t> </a:t>
            </a:r>
            <a:r>
              <a:rPr lang="fr-FR" sz="2400" dirty="0" smtClean="0">
                <a:solidFill>
                  <a:srgbClr val="106636"/>
                </a:solidFill>
                <a:ea typeface="+mj-ea"/>
                <a:cs typeface="Arial" charset="0"/>
              </a:rPr>
              <a:t>Concentration, </a:t>
            </a:r>
            <a:r>
              <a:rPr lang="fr-FR" sz="2400" dirty="0" err="1">
                <a:solidFill>
                  <a:srgbClr val="106636"/>
                </a:solidFill>
                <a:ea typeface="+mj-ea"/>
                <a:cs typeface="Arial" charset="0"/>
              </a:rPr>
              <a:t>Temperature</a:t>
            </a:r>
            <a:r>
              <a:rPr lang="fr-FR" sz="2400" dirty="0">
                <a:solidFill>
                  <a:srgbClr val="106636"/>
                </a:solidFill>
                <a:ea typeface="+mj-ea"/>
                <a:cs typeface="Arial" charset="0"/>
              </a:rPr>
              <a:t>, and </a:t>
            </a:r>
            <a:r>
              <a:rPr lang="fr-FR" sz="2400" dirty="0" err="1">
                <a:solidFill>
                  <a:srgbClr val="106636"/>
                </a:solidFill>
                <a:ea typeface="+mj-ea"/>
                <a:cs typeface="Arial" charset="0"/>
              </a:rPr>
              <a:t>Sea</a:t>
            </a:r>
            <a:r>
              <a:rPr lang="fr-FR" sz="2400" dirty="0">
                <a:solidFill>
                  <a:srgbClr val="106636"/>
                </a:solidFill>
                <a:ea typeface="+mj-ea"/>
                <a:cs typeface="Arial" charset="0"/>
              </a:rPr>
              <a:t> </a:t>
            </a:r>
            <a:r>
              <a:rPr lang="fr-FR" sz="2400" dirty="0" err="1" smtClean="0">
                <a:solidFill>
                  <a:srgbClr val="106636"/>
                </a:solidFill>
                <a:ea typeface="+mj-ea"/>
                <a:cs typeface="Arial" charset="0"/>
              </a:rPr>
              <a:t>Level</a:t>
            </a:r>
            <a:r>
              <a:rPr lang="fr-FR" sz="2400" dirty="0">
                <a:solidFill>
                  <a:srgbClr val="106636"/>
                </a:solidFill>
                <a:ea typeface="+mj-ea"/>
                <a:cs typeface="Arial" charset="0"/>
              </a:rPr>
              <a:t/>
            </a:r>
            <a:br>
              <a:rPr lang="fr-FR" sz="2400" dirty="0">
                <a:solidFill>
                  <a:srgbClr val="106636"/>
                </a:solidFill>
                <a:ea typeface="+mj-ea"/>
                <a:cs typeface="Arial" charset="0"/>
              </a:rPr>
            </a:br>
            <a:r>
              <a:rPr lang="fr-FR" sz="2400" dirty="0">
                <a:solidFill>
                  <a:srgbClr val="106636"/>
                </a:solidFill>
                <a:ea typeface="+mj-ea"/>
                <a:cs typeface="Arial" charset="0"/>
              </a:rPr>
              <a:t>Rise Long </a:t>
            </a:r>
            <a:r>
              <a:rPr lang="fr-FR" sz="2400" dirty="0" err="1">
                <a:solidFill>
                  <a:srgbClr val="106636"/>
                </a:solidFill>
                <a:ea typeface="+mj-ea"/>
                <a:cs typeface="Arial" charset="0"/>
              </a:rPr>
              <a:t>after</a:t>
            </a:r>
            <a:r>
              <a:rPr lang="fr-FR" sz="2400" dirty="0">
                <a:solidFill>
                  <a:srgbClr val="106636"/>
                </a:solidFill>
                <a:ea typeface="+mj-ea"/>
                <a:cs typeface="Arial" charset="0"/>
              </a:rPr>
              <a:t> Emissions are </a:t>
            </a:r>
            <a:r>
              <a:rPr lang="fr-FR" sz="2400" dirty="0" err="1">
                <a:solidFill>
                  <a:srgbClr val="106636"/>
                </a:solidFill>
                <a:ea typeface="+mj-ea"/>
                <a:cs typeface="Arial" charset="0"/>
              </a:rPr>
              <a:t>Reduced</a:t>
            </a:r>
            <a:endParaRPr lang="en-US" sz="2400" dirty="0">
              <a:solidFill>
                <a:srgbClr val="106636"/>
              </a:solidFill>
              <a:ea typeface="+mj-ea"/>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7" name="Picture 2"/>
          <p:cNvPicPr>
            <a:picLocks noChangeAspect="1" noChangeArrowheads="1"/>
          </p:cNvPicPr>
          <p:nvPr/>
        </p:nvPicPr>
        <p:blipFill>
          <a:blip r:embed="rId3" cstate="print"/>
          <a:srcRect l="9929" t="24266" r="29488" b="21014"/>
          <a:stretch>
            <a:fillRect/>
          </a:stretch>
        </p:blipFill>
        <p:spPr bwMode="auto">
          <a:xfrm>
            <a:off x="404091" y="961646"/>
            <a:ext cx="6084455" cy="4692463"/>
          </a:xfrm>
          <a:prstGeom prst="rect">
            <a:avLst/>
          </a:prstGeom>
          <a:noFill/>
          <a:ln w="9525" algn="ctr">
            <a:noFill/>
            <a:miter lim="800000"/>
            <a:headEnd/>
            <a:tailEnd/>
          </a:ln>
          <a:effectLst/>
        </p:spPr>
      </p:pic>
      <p:pic>
        <p:nvPicPr>
          <p:cNvPr id="9" name="Picture 4" descr="11"/>
          <p:cNvPicPr>
            <a:picLocks noChangeAspect="1" noChangeArrowheads="1"/>
          </p:cNvPicPr>
          <p:nvPr/>
        </p:nvPicPr>
        <p:blipFill>
          <a:blip r:embed="rId4" cstate="print"/>
          <a:srcRect t="88490" r="43039" b="5223"/>
          <a:stretch>
            <a:fillRect/>
          </a:stretch>
        </p:blipFill>
        <p:spPr bwMode="auto">
          <a:xfrm>
            <a:off x="-257580" y="6284891"/>
            <a:ext cx="5848442" cy="573110"/>
          </a:xfrm>
          <a:prstGeom prst="rect">
            <a:avLst/>
          </a:prstGeom>
          <a:noFill/>
        </p:spPr>
      </p:pic>
      <p:sp>
        <p:nvSpPr>
          <p:cNvPr id="10" name="Text Box 5"/>
          <p:cNvSpPr txBox="1">
            <a:spLocks noChangeArrowheads="1"/>
          </p:cNvSpPr>
          <p:nvPr/>
        </p:nvSpPr>
        <p:spPr bwMode="auto">
          <a:xfrm>
            <a:off x="-33194" y="5679322"/>
            <a:ext cx="762036" cy="421414"/>
          </a:xfrm>
          <a:prstGeom prst="rect">
            <a:avLst/>
          </a:prstGeom>
          <a:noFill/>
          <a:ln w="19050" algn="ctr">
            <a:noFill/>
            <a:miter lim="800000"/>
            <a:headEnd/>
            <a:tailEnd/>
          </a:ln>
          <a:effectLst/>
        </p:spPr>
        <p:txBody>
          <a:bodyPr wrap="none" lIns="82058" tIns="41029" rIns="82058" bIns="41029">
            <a:spAutoFit/>
          </a:bodyPr>
          <a:lstStyle/>
          <a:p>
            <a:pPr defTabSz="914608"/>
            <a:r>
              <a:rPr lang="en-US" sz="2200" b="1" dirty="0"/>
              <a:t>Now</a:t>
            </a:r>
          </a:p>
        </p:txBody>
      </p:sp>
      <p:sp>
        <p:nvSpPr>
          <p:cNvPr id="11" name="Text Box 6"/>
          <p:cNvSpPr txBox="1">
            <a:spLocks noChangeArrowheads="1"/>
          </p:cNvSpPr>
          <p:nvPr/>
        </p:nvSpPr>
        <p:spPr bwMode="auto">
          <a:xfrm>
            <a:off x="697504" y="5679322"/>
            <a:ext cx="1138742" cy="421414"/>
          </a:xfrm>
          <a:prstGeom prst="rect">
            <a:avLst/>
          </a:prstGeom>
          <a:noFill/>
          <a:ln w="19050" algn="ctr">
            <a:noFill/>
            <a:miter lim="800000"/>
            <a:headEnd/>
            <a:tailEnd/>
          </a:ln>
          <a:effectLst/>
        </p:spPr>
        <p:txBody>
          <a:bodyPr wrap="none" lIns="82058" tIns="41029" rIns="82058" bIns="41029">
            <a:spAutoFit/>
          </a:bodyPr>
          <a:lstStyle/>
          <a:p>
            <a:pPr defTabSz="914608"/>
            <a:r>
              <a:rPr lang="en-US" sz="2200" b="1" dirty="0"/>
              <a:t>100 yrs</a:t>
            </a:r>
          </a:p>
        </p:txBody>
      </p:sp>
      <p:sp>
        <p:nvSpPr>
          <p:cNvPr id="12" name="Text Box 7"/>
          <p:cNvSpPr txBox="1">
            <a:spLocks noChangeArrowheads="1"/>
          </p:cNvSpPr>
          <p:nvPr/>
        </p:nvSpPr>
        <p:spPr bwMode="auto">
          <a:xfrm>
            <a:off x="5000626" y="5679322"/>
            <a:ext cx="1374383" cy="421414"/>
          </a:xfrm>
          <a:prstGeom prst="rect">
            <a:avLst/>
          </a:prstGeom>
          <a:noFill/>
          <a:ln w="19050" algn="ctr">
            <a:noFill/>
            <a:miter lim="800000"/>
            <a:headEnd/>
            <a:tailEnd/>
          </a:ln>
          <a:effectLst/>
        </p:spPr>
        <p:txBody>
          <a:bodyPr wrap="none" lIns="82058" tIns="41029" rIns="82058" bIns="41029">
            <a:spAutoFit/>
          </a:bodyPr>
          <a:lstStyle/>
          <a:p>
            <a:pPr defTabSz="914608"/>
            <a:r>
              <a:rPr lang="en-US" sz="2200" b="1" dirty="0"/>
              <a:t>1,000 yrs</a:t>
            </a:r>
          </a:p>
        </p:txBody>
      </p:sp>
      <p:sp>
        <p:nvSpPr>
          <p:cNvPr id="13" name="Text Box 8"/>
          <p:cNvSpPr txBox="1">
            <a:spLocks noChangeArrowheads="1"/>
          </p:cNvSpPr>
          <p:nvPr/>
        </p:nvSpPr>
        <p:spPr bwMode="auto">
          <a:xfrm>
            <a:off x="6472671" y="1258602"/>
            <a:ext cx="2498147" cy="698412"/>
          </a:xfrm>
          <a:prstGeom prst="rect">
            <a:avLst/>
          </a:prstGeom>
          <a:noFill/>
          <a:ln w="19050" algn="ctr">
            <a:noFill/>
            <a:miter lim="800000"/>
            <a:headEnd/>
            <a:tailEnd/>
          </a:ln>
          <a:effectLst/>
        </p:spPr>
        <p:txBody>
          <a:bodyPr lIns="82058" tIns="41029" rIns="82058" bIns="41029">
            <a:spAutoFit/>
          </a:bodyPr>
          <a:lstStyle/>
          <a:p>
            <a:pPr defTabSz="914608"/>
            <a:r>
              <a:rPr lang="en-US" sz="2000" dirty="0"/>
              <a:t>Sea-level rise due to ice melting</a:t>
            </a:r>
          </a:p>
        </p:txBody>
      </p:sp>
      <p:sp>
        <p:nvSpPr>
          <p:cNvPr id="14" name="Text Box 9"/>
          <p:cNvSpPr txBox="1">
            <a:spLocks noChangeArrowheads="1"/>
          </p:cNvSpPr>
          <p:nvPr/>
        </p:nvSpPr>
        <p:spPr bwMode="auto">
          <a:xfrm>
            <a:off x="6472671" y="2093440"/>
            <a:ext cx="2498147" cy="698412"/>
          </a:xfrm>
          <a:prstGeom prst="rect">
            <a:avLst/>
          </a:prstGeom>
          <a:noFill/>
          <a:ln w="19050" algn="ctr">
            <a:noFill/>
            <a:miter lim="800000"/>
            <a:headEnd/>
            <a:tailEnd/>
          </a:ln>
          <a:effectLst/>
        </p:spPr>
        <p:txBody>
          <a:bodyPr lIns="82058" tIns="41029" rIns="82058" bIns="41029">
            <a:spAutoFit/>
          </a:bodyPr>
          <a:lstStyle/>
          <a:p>
            <a:pPr defTabSz="914608"/>
            <a:r>
              <a:rPr lang="en-US" sz="2000" dirty="0"/>
              <a:t>Sea-level rise due to thermal expansion</a:t>
            </a:r>
          </a:p>
        </p:txBody>
      </p:sp>
      <p:sp>
        <p:nvSpPr>
          <p:cNvPr id="15" name="Text Box 10"/>
          <p:cNvSpPr txBox="1">
            <a:spLocks noChangeArrowheads="1"/>
          </p:cNvSpPr>
          <p:nvPr/>
        </p:nvSpPr>
        <p:spPr bwMode="auto">
          <a:xfrm>
            <a:off x="6472671" y="3239242"/>
            <a:ext cx="2498147" cy="390636"/>
          </a:xfrm>
          <a:prstGeom prst="rect">
            <a:avLst/>
          </a:prstGeom>
          <a:noFill/>
          <a:ln w="19050" algn="ctr">
            <a:noFill/>
            <a:miter lim="800000"/>
            <a:headEnd/>
            <a:tailEnd/>
          </a:ln>
          <a:effectLst/>
        </p:spPr>
        <p:txBody>
          <a:bodyPr lIns="82058" tIns="41029" rIns="82058" bIns="41029">
            <a:spAutoFit/>
          </a:bodyPr>
          <a:lstStyle/>
          <a:p>
            <a:pPr defTabSz="914608"/>
            <a:r>
              <a:rPr lang="en-US" sz="2000" dirty="0"/>
              <a:t>Temp stabilization</a:t>
            </a:r>
          </a:p>
        </p:txBody>
      </p:sp>
      <p:sp>
        <p:nvSpPr>
          <p:cNvPr id="16" name="Text Box 11"/>
          <p:cNvSpPr txBox="1">
            <a:spLocks noChangeArrowheads="1"/>
          </p:cNvSpPr>
          <p:nvPr/>
        </p:nvSpPr>
        <p:spPr bwMode="auto">
          <a:xfrm>
            <a:off x="6472671" y="4088087"/>
            <a:ext cx="2498147" cy="390636"/>
          </a:xfrm>
          <a:prstGeom prst="rect">
            <a:avLst/>
          </a:prstGeom>
          <a:noFill/>
          <a:ln w="19050" algn="ctr">
            <a:noFill/>
            <a:miter lim="800000"/>
            <a:headEnd/>
            <a:tailEnd/>
          </a:ln>
          <a:effectLst/>
        </p:spPr>
        <p:txBody>
          <a:bodyPr lIns="82058" tIns="41029" rIns="82058" bIns="41029">
            <a:spAutoFit/>
          </a:bodyPr>
          <a:lstStyle/>
          <a:p>
            <a:pPr defTabSz="914608"/>
            <a:r>
              <a:rPr lang="en-US" sz="2000" dirty="0"/>
              <a:t>CO</a:t>
            </a:r>
            <a:r>
              <a:rPr lang="en-US" sz="2000" baseline="-25000" dirty="0"/>
              <a:t>2 </a:t>
            </a:r>
            <a:r>
              <a:rPr lang="en-US" sz="2000" dirty="0"/>
              <a:t>stabilization</a:t>
            </a:r>
          </a:p>
        </p:txBody>
      </p:sp>
      <p:sp>
        <p:nvSpPr>
          <p:cNvPr id="17" name="Text Box 12"/>
          <p:cNvSpPr txBox="1">
            <a:spLocks noChangeArrowheads="1"/>
          </p:cNvSpPr>
          <p:nvPr/>
        </p:nvSpPr>
        <p:spPr bwMode="auto">
          <a:xfrm>
            <a:off x="6472671" y="5270308"/>
            <a:ext cx="2498147" cy="390636"/>
          </a:xfrm>
          <a:prstGeom prst="rect">
            <a:avLst/>
          </a:prstGeom>
          <a:noFill/>
          <a:ln w="19050" algn="ctr">
            <a:noFill/>
            <a:miter lim="800000"/>
            <a:headEnd/>
            <a:tailEnd/>
          </a:ln>
          <a:effectLst/>
        </p:spPr>
        <p:txBody>
          <a:bodyPr lIns="82058" tIns="41029" rIns="82058" bIns="41029">
            <a:spAutoFit/>
          </a:bodyPr>
          <a:lstStyle/>
          <a:p>
            <a:pPr defTabSz="914608"/>
            <a:r>
              <a:rPr lang="en-US" sz="2000" dirty="0"/>
              <a:t>CO</a:t>
            </a:r>
            <a:r>
              <a:rPr lang="en-US" sz="2000" baseline="-25000" dirty="0"/>
              <a:t>2 </a:t>
            </a:r>
            <a:r>
              <a:rPr lang="en-US" sz="2000" dirty="0"/>
              <a:t>emissions</a:t>
            </a:r>
          </a:p>
        </p:txBody>
      </p:sp>
      <p:sp>
        <p:nvSpPr>
          <p:cNvPr id="18" name="Line 14"/>
          <p:cNvSpPr>
            <a:spLocks noChangeShapeType="1"/>
          </p:cNvSpPr>
          <p:nvPr/>
        </p:nvSpPr>
        <p:spPr bwMode="auto">
          <a:xfrm>
            <a:off x="611909" y="2192891"/>
            <a:ext cx="0" cy="2106706"/>
          </a:xfrm>
          <a:prstGeom prst="line">
            <a:avLst/>
          </a:prstGeom>
          <a:noFill/>
          <a:ln w="28575">
            <a:solidFill>
              <a:srgbClr val="996600"/>
            </a:solidFill>
            <a:round/>
            <a:headEnd/>
            <a:tailEnd type="stealth" w="lg" len="lg"/>
          </a:ln>
          <a:effectLst/>
        </p:spPr>
        <p:txBody>
          <a:bodyPr wrap="none" lIns="82058" tIns="41029" rIns="82058" bIns="41029" anchor="ctr"/>
          <a:lstStyle/>
          <a:p>
            <a:endParaRPr lang="en-US"/>
          </a:p>
        </p:txBody>
      </p:sp>
      <p:sp>
        <p:nvSpPr>
          <p:cNvPr id="19" name="Text Box 13"/>
          <p:cNvSpPr txBox="1">
            <a:spLocks noChangeArrowheads="1"/>
          </p:cNvSpPr>
          <p:nvPr/>
        </p:nvSpPr>
        <p:spPr bwMode="auto">
          <a:xfrm>
            <a:off x="497898" y="1533145"/>
            <a:ext cx="3594965" cy="830756"/>
          </a:xfrm>
          <a:prstGeom prst="rect">
            <a:avLst/>
          </a:prstGeom>
          <a:solidFill>
            <a:schemeClr val="bg1"/>
          </a:solidFill>
          <a:ln w="19050" algn="ctr">
            <a:noFill/>
            <a:miter lim="800000"/>
            <a:headEnd/>
            <a:tailEnd/>
          </a:ln>
          <a:effectLst/>
        </p:spPr>
        <p:txBody>
          <a:bodyPr lIns="82058" tIns="41029" rIns="82058" bIns="41029">
            <a:spAutoFit/>
          </a:bodyPr>
          <a:lstStyle/>
          <a:p>
            <a:pPr defTabSz="914608">
              <a:lnSpc>
                <a:spcPct val="90000"/>
              </a:lnSpc>
            </a:pPr>
            <a:r>
              <a:rPr lang="en-US" b="1" dirty="0"/>
              <a:t>Assume anthropogenic CO</a:t>
            </a:r>
            <a:r>
              <a:rPr lang="en-US" b="1" baseline="-25000" dirty="0"/>
              <a:t>2 </a:t>
            </a:r>
            <a:r>
              <a:rPr lang="en-US" b="1" dirty="0"/>
              <a:t>emissions peak in 0-100 years, then drop off to near zero</a:t>
            </a:r>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69</a:t>
            </a:fld>
            <a:endParaRPr lang="en-US" dirty="0"/>
          </a:p>
        </p:txBody>
      </p:sp>
      <p:sp>
        <p:nvSpPr>
          <p:cNvPr id="22" name="Footer Placeholder 21"/>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149573763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oday.slac.stanford.edu/images/2009/lcls-21-undulators.jpg"/>
          <p:cNvPicPr>
            <a:picLocks noChangeAspect="1" noChangeArrowheads="1"/>
          </p:cNvPicPr>
          <p:nvPr/>
        </p:nvPicPr>
        <p:blipFill>
          <a:blip r:embed="rId3" cstate="print"/>
          <a:srcRect/>
          <a:stretch>
            <a:fillRect/>
          </a:stretch>
        </p:blipFill>
        <p:spPr bwMode="auto">
          <a:xfrm>
            <a:off x="-7815" y="773723"/>
            <a:ext cx="6515493" cy="6084277"/>
          </a:xfrm>
          <a:prstGeom prst="rect">
            <a:avLst/>
          </a:prstGeom>
          <a:noFill/>
        </p:spPr>
      </p:pic>
      <p:sp>
        <p:nvSpPr>
          <p:cNvPr id="11" name="Rectangle 10"/>
          <p:cNvSpPr/>
          <p:nvPr/>
        </p:nvSpPr>
        <p:spPr>
          <a:xfrm>
            <a:off x="0" y="-19444"/>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004B32"/>
                </a:solidFill>
                <a:cs typeface="Arial" charset="0"/>
              </a:rPr>
              <a:t>DOE’s Office of Science, by the numbers</a:t>
            </a:r>
            <a:endParaRPr lang="en-US" sz="1600" dirty="0" smtClean="0">
              <a:solidFill>
                <a:srgbClr val="004B32"/>
              </a:solidFill>
              <a:cs typeface="Arial" charset="0"/>
            </a:endParaRPr>
          </a:p>
        </p:txBody>
      </p:sp>
      <p:sp>
        <p:nvSpPr>
          <p:cNvPr id="8" name="Rectangle 7"/>
          <p:cNvSpPr/>
          <p:nvPr/>
        </p:nvSpPr>
        <p:spPr>
          <a:xfrm>
            <a:off x="6507678" y="772732"/>
            <a:ext cx="2640257" cy="6085268"/>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0" y="772732"/>
            <a:ext cx="9144000" cy="6085268"/>
          </a:xfrm>
          <a:prstGeom prst="rect">
            <a:avLst/>
          </a:prstGeom>
          <a:gradFill flip="none" rotWithShape="1">
            <a:gsLst>
              <a:gs pos="41000">
                <a:schemeClr val="bg1">
                  <a:lumMod val="95000"/>
                  <a:alpha val="0"/>
                </a:schemeClr>
              </a:gs>
              <a:gs pos="52000">
                <a:schemeClr val="accent1">
                  <a:tint val="44500"/>
                  <a:satMod val="160000"/>
                  <a:alpha val="43000"/>
                </a:schemeClr>
              </a:gs>
              <a:gs pos="61000">
                <a:schemeClr val="accent1">
                  <a:tint val="23500"/>
                  <a:satMod val="160000"/>
                  <a:alpha val="9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nvGraphicFramePr>
        <p:xfrm>
          <a:off x="406400" y="6355080"/>
          <a:ext cx="3735294" cy="487680"/>
        </p:xfrm>
        <a:graphic>
          <a:graphicData uri="http://schemas.openxmlformats.org/drawingml/2006/table">
            <a:tbl>
              <a:tblPr/>
              <a:tblGrid>
                <a:gridCol w="3735294"/>
              </a:tblGrid>
              <a:tr h="0">
                <a:tc>
                  <a:txBody>
                    <a:bodyPr/>
                    <a:lstStyle/>
                    <a:p>
                      <a:r>
                        <a:rPr lang="en-US" sz="1600" b="1" dirty="0">
                          <a:solidFill>
                            <a:schemeClr val="tx1"/>
                          </a:solidFill>
                        </a:rPr>
                        <a:t>The </a:t>
                      </a:r>
                      <a:r>
                        <a:rPr lang="en-US" sz="1600" b="1" dirty="0" err="1" smtClean="0">
                          <a:solidFill>
                            <a:schemeClr val="tx1"/>
                          </a:solidFill>
                        </a:rPr>
                        <a:t>undulator</a:t>
                      </a:r>
                      <a:r>
                        <a:rPr lang="en-US" sz="1600" b="1" dirty="0" smtClean="0">
                          <a:solidFill>
                            <a:schemeClr val="tx1"/>
                          </a:solidFill>
                        </a:rPr>
                        <a:t> hall at the </a:t>
                      </a:r>
                      <a:br>
                        <a:rPr lang="en-US" sz="1600" b="1" dirty="0" smtClean="0">
                          <a:solidFill>
                            <a:schemeClr val="tx1"/>
                          </a:solidFill>
                        </a:rPr>
                      </a:br>
                      <a:r>
                        <a:rPr lang="en-US" sz="1600" b="1" dirty="0" err="1" smtClean="0">
                          <a:solidFill>
                            <a:schemeClr val="tx1"/>
                          </a:solidFill>
                        </a:rPr>
                        <a:t>Linac</a:t>
                      </a:r>
                      <a:r>
                        <a:rPr lang="en-US" sz="1600" b="1" dirty="0" smtClean="0">
                          <a:solidFill>
                            <a:schemeClr val="tx1"/>
                          </a:solidFill>
                        </a:rPr>
                        <a:t> Coherent Light Source, SLAC, 2011.</a:t>
                      </a:r>
                      <a:endParaRPr lang="en-US" sz="1600" b="1" dirty="0">
                        <a:solidFill>
                          <a:schemeClr val="tx1"/>
                        </a:solidFill>
                      </a:endParaRPr>
                    </a:p>
                  </a:txBody>
                  <a:tcPr marL="0" marR="0" marT="0" marB="0" anchor="ctr">
                    <a:lnL>
                      <a:noFill/>
                    </a:lnL>
                    <a:lnR>
                      <a:noFill/>
                    </a:lnR>
                    <a:lnT>
                      <a:noFill/>
                    </a:lnT>
                    <a:lnB>
                      <a:noFill/>
                    </a:lnB>
                  </a:tcPr>
                </a:tc>
              </a:tr>
            </a:tbl>
          </a:graphicData>
        </a:graphic>
      </p:graphicFrame>
      <p:sp>
        <p:nvSpPr>
          <p:cNvPr id="13" name="Slide Number Placeholder 2"/>
          <p:cNvSpPr>
            <a:spLocks noGrp="1"/>
          </p:cNvSpPr>
          <p:nvPr>
            <p:ph type="sldNum" sz="quarter" idx="11"/>
          </p:nvPr>
        </p:nvSpPr>
        <p:spPr>
          <a:xfrm>
            <a:off x="8413750" y="6353969"/>
            <a:ext cx="381000" cy="365125"/>
          </a:xfrm>
        </p:spPr>
        <p:txBody>
          <a:bodyPr/>
          <a:lstStyle/>
          <a:p>
            <a:pPr>
              <a:defRPr/>
            </a:pPr>
            <a:fld id="{6EEA275D-5A49-48A8-817D-44C3EA0A3A2F}" type="slidenum">
              <a:rPr lang="en-US" sz="1200" smtClean="0">
                <a:solidFill>
                  <a:srgbClr val="004B32"/>
                </a:solidFill>
                <a:latin typeface="Arial" pitchFamily="34" charset="0"/>
              </a:rPr>
              <a:pPr>
                <a:defRPr/>
              </a:pPr>
              <a:t>7</a:t>
            </a:fld>
            <a:endParaRPr lang="en-US" sz="1200" dirty="0">
              <a:solidFill>
                <a:srgbClr val="004B32"/>
              </a:solidFill>
              <a:latin typeface="Arial" pitchFamily="34" charset="0"/>
            </a:endParaRPr>
          </a:p>
        </p:txBody>
      </p:sp>
      <p:sp>
        <p:nvSpPr>
          <p:cNvPr id="9" name="Text Box 3"/>
          <p:cNvSpPr txBox="1">
            <a:spLocks noChangeArrowheads="1"/>
          </p:cNvSpPr>
          <p:nvPr/>
        </p:nvSpPr>
        <p:spPr bwMode="auto">
          <a:xfrm>
            <a:off x="5513294" y="918931"/>
            <a:ext cx="3697941" cy="6033198"/>
          </a:xfrm>
          <a:prstGeom prst="rect">
            <a:avLst/>
          </a:prstGeom>
          <a:noFill/>
          <a:ln w="9525">
            <a:noFill/>
            <a:miter lim="800000"/>
            <a:headEnd/>
            <a:tailEnd/>
          </a:ln>
          <a:effectLst/>
        </p:spPr>
        <p:txBody>
          <a:bodyPr wrap="square" lIns="82048" tIns="41025" rIns="82048" bIns="41025">
            <a:spAutoFit/>
          </a:bodyPr>
          <a:lstStyle/>
          <a:p>
            <a:pPr marL="233363" lvl="1" indent="-233363">
              <a:lnSpc>
                <a:spcPts val="2800"/>
              </a:lnSpc>
              <a:spcAft>
                <a:spcPts val="1800"/>
              </a:spcAft>
              <a:buFont typeface="Wingdings" pitchFamily="2" charset="2"/>
              <a:buChar char="§"/>
            </a:pPr>
            <a:r>
              <a:rPr lang="en-US" sz="2400" dirty="0" smtClean="0">
                <a:latin typeface="Arial" pitchFamily="34" charset="0"/>
                <a:cs typeface="Arial" pitchFamily="34" charset="0"/>
              </a:rPr>
              <a:t>$5B </a:t>
            </a:r>
            <a:r>
              <a:rPr lang="en-US" sz="2000" dirty="0" smtClean="0">
                <a:latin typeface="Arial" pitchFamily="34" charset="0"/>
                <a:cs typeface="Arial" pitchFamily="34" charset="0"/>
              </a:rPr>
              <a:t>annual budget</a:t>
            </a:r>
            <a:endParaRPr lang="en-US" sz="2400" dirty="0" smtClean="0">
              <a:latin typeface="Arial" pitchFamily="34" charset="0"/>
              <a:cs typeface="Arial" pitchFamily="34" charset="0"/>
            </a:endParaRPr>
          </a:p>
          <a:p>
            <a:pPr marL="233363" lvl="1" indent="-233363">
              <a:lnSpc>
                <a:spcPts val="2800"/>
              </a:lnSpc>
              <a:spcAft>
                <a:spcPts val="1800"/>
              </a:spcAft>
              <a:buFont typeface="Wingdings" pitchFamily="2" charset="2"/>
              <a:buChar char="§"/>
            </a:pPr>
            <a:r>
              <a:rPr lang="en-US" sz="2400" dirty="0" smtClean="0">
                <a:latin typeface="Arial" pitchFamily="34" charset="0"/>
                <a:cs typeface="Arial" pitchFamily="34" charset="0"/>
              </a:rPr>
              <a:t>25,000</a:t>
            </a:r>
            <a:r>
              <a:rPr lang="en-US" sz="2000" dirty="0" smtClean="0">
                <a:latin typeface="Arial" pitchFamily="34" charset="0"/>
                <a:cs typeface="Arial" pitchFamily="34" charset="0"/>
              </a:rPr>
              <a:t> Ph.D. scientists, graduate students, under-graduates, engineers, and technical staff at more than </a:t>
            </a:r>
            <a:r>
              <a:rPr lang="en-US" sz="2400" dirty="0" smtClean="0">
                <a:latin typeface="Arial" pitchFamily="34" charset="0"/>
                <a:cs typeface="Arial" pitchFamily="34" charset="0"/>
              </a:rPr>
              <a:t>300</a:t>
            </a:r>
            <a:r>
              <a:rPr lang="en-US" sz="2000" dirty="0" smtClean="0">
                <a:latin typeface="Arial" pitchFamily="34" charset="0"/>
                <a:cs typeface="Arial" pitchFamily="34" charset="0"/>
              </a:rPr>
              <a:t> institutions in all </a:t>
            </a:r>
            <a:r>
              <a:rPr lang="en-US" sz="2400" dirty="0" smtClean="0">
                <a:latin typeface="Arial" pitchFamily="34" charset="0"/>
                <a:cs typeface="Arial" pitchFamily="34" charset="0"/>
              </a:rPr>
              <a:t>50</a:t>
            </a:r>
            <a:r>
              <a:rPr lang="en-US" sz="2000" dirty="0" smtClean="0">
                <a:latin typeface="Arial" pitchFamily="34" charset="0"/>
                <a:cs typeface="Arial" pitchFamily="34" charset="0"/>
              </a:rPr>
              <a:t> States and DC through competitive awards</a:t>
            </a:r>
            <a:endParaRPr lang="en-US" sz="1000" dirty="0" smtClean="0">
              <a:latin typeface="Arial" pitchFamily="34" charset="0"/>
              <a:cs typeface="Arial" pitchFamily="34" charset="0"/>
            </a:endParaRPr>
          </a:p>
          <a:p>
            <a:pPr marL="233363" lvl="1" indent="-233363">
              <a:lnSpc>
                <a:spcPts val="2800"/>
              </a:lnSpc>
              <a:spcAft>
                <a:spcPts val="1800"/>
              </a:spcAft>
              <a:buFont typeface="Wingdings" pitchFamily="2" charset="2"/>
              <a:buChar char="§"/>
            </a:pPr>
            <a:r>
              <a:rPr lang="en-US" sz="2400" dirty="0">
                <a:latin typeface="Arial" pitchFamily="34" charset="0"/>
                <a:cs typeface="Arial" pitchFamily="34" charset="0"/>
              </a:rPr>
              <a:t>32 </a:t>
            </a:r>
            <a:r>
              <a:rPr lang="en-US" sz="2000" dirty="0">
                <a:latin typeface="Arial" pitchFamily="34" charset="0"/>
                <a:cs typeface="Arial" pitchFamily="34" charset="0"/>
              </a:rPr>
              <a:t>national user facilities serving more than </a:t>
            </a:r>
            <a:r>
              <a:rPr lang="en-US" sz="2400" dirty="0">
                <a:latin typeface="Arial" pitchFamily="34" charset="0"/>
                <a:cs typeface="Arial" pitchFamily="34" charset="0"/>
              </a:rPr>
              <a:t>26,000</a:t>
            </a:r>
            <a:r>
              <a:rPr lang="en-US" dirty="0">
                <a:latin typeface="Arial" pitchFamily="34" charset="0"/>
                <a:cs typeface="Arial" pitchFamily="34" charset="0"/>
              </a:rPr>
              <a:t> </a:t>
            </a:r>
            <a:r>
              <a:rPr lang="en-US" sz="2000" dirty="0">
                <a:latin typeface="Arial" pitchFamily="34" charset="0"/>
                <a:cs typeface="Arial" pitchFamily="34" charset="0"/>
              </a:rPr>
              <a:t>users each year</a:t>
            </a:r>
          </a:p>
          <a:p>
            <a:pPr marL="233363" lvl="1" indent="-233363">
              <a:lnSpc>
                <a:spcPts val="2800"/>
              </a:lnSpc>
              <a:spcAft>
                <a:spcPts val="1800"/>
              </a:spcAft>
              <a:buFont typeface="Wingdings" pitchFamily="2" charset="2"/>
              <a:buChar char="§"/>
            </a:pPr>
            <a:r>
              <a:rPr lang="en-US" sz="2400" dirty="0" smtClean="0">
                <a:latin typeface="Arial" pitchFamily="34" charset="0"/>
                <a:cs typeface="Arial" pitchFamily="34" charset="0"/>
              </a:rPr>
              <a:t>100</a:t>
            </a:r>
            <a:r>
              <a:rPr lang="en-US" dirty="0" smtClean="0">
                <a:latin typeface="Arial" pitchFamily="34" charset="0"/>
                <a:cs typeface="Arial" pitchFamily="34" charset="0"/>
              </a:rPr>
              <a:t> </a:t>
            </a:r>
            <a:r>
              <a:rPr lang="en-US" sz="2000" dirty="0" smtClean="0">
                <a:latin typeface="Arial" pitchFamily="34" charset="0"/>
                <a:cs typeface="Arial" pitchFamily="34" charset="0"/>
              </a:rPr>
              <a:t>Nobel Prizes during the past </a:t>
            </a:r>
            <a:r>
              <a:rPr lang="en-US" sz="2400" dirty="0" smtClean="0">
                <a:latin typeface="Arial" pitchFamily="34" charset="0"/>
                <a:cs typeface="Arial" pitchFamily="34" charset="0"/>
              </a:rPr>
              <a:t>6</a:t>
            </a:r>
            <a:r>
              <a:rPr lang="en-US" dirty="0" smtClean="0">
                <a:latin typeface="Arial" pitchFamily="34" charset="0"/>
                <a:cs typeface="Arial" pitchFamily="34" charset="0"/>
              </a:rPr>
              <a:t> </a:t>
            </a:r>
            <a:r>
              <a:rPr lang="en-US" sz="2000" dirty="0" smtClean="0">
                <a:latin typeface="Arial" pitchFamily="34" charset="0"/>
                <a:cs typeface="Arial" pitchFamily="34" charset="0"/>
              </a:rPr>
              <a:t>decades—more than </a:t>
            </a:r>
            <a:r>
              <a:rPr lang="en-US" sz="2400" dirty="0" smtClean="0">
                <a:latin typeface="Arial" pitchFamily="34" charset="0"/>
                <a:cs typeface="Arial" pitchFamily="34" charset="0"/>
              </a:rPr>
              <a:t>20</a:t>
            </a:r>
            <a:r>
              <a:rPr lang="en-US" dirty="0" smtClean="0">
                <a:latin typeface="Arial" pitchFamily="34" charset="0"/>
                <a:cs typeface="Arial" pitchFamily="34" charset="0"/>
              </a:rPr>
              <a:t> </a:t>
            </a:r>
            <a:r>
              <a:rPr lang="en-US" sz="2000" dirty="0" smtClean="0">
                <a:latin typeface="Arial" pitchFamily="34" charset="0"/>
                <a:cs typeface="Arial" pitchFamily="34" charset="0"/>
              </a:rPr>
              <a:t>in the past </a:t>
            </a:r>
            <a:r>
              <a:rPr lang="en-US" sz="2400" dirty="0" smtClean="0">
                <a:latin typeface="Arial" pitchFamily="34" charset="0"/>
                <a:cs typeface="Arial" pitchFamily="34" charset="0"/>
              </a:rPr>
              <a:t>10</a:t>
            </a:r>
            <a:r>
              <a:rPr lang="en-US" dirty="0" smtClean="0">
                <a:latin typeface="Arial" pitchFamily="34" charset="0"/>
                <a:cs typeface="Arial" pitchFamily="34" charset="0"/>
              </a:rPr>
              <a:t> </a:t>
            </a:r>
            <a:r>
              <a:rPr lang="en-US" sz="2000" dirty="0" smtClean="0">
                <a:latin typeface="Arial" pitchFamily="34" charset="0"/>
                <a:cs typeface="Arial" pitchFamily="34" charset="0"/>
              </a:rPr>
              <a:t>years</a:t>
            </a:r>
          </a:p>
        </p:txBody>
      </p:sp>
    </p:spTree>
    <p:extLst>
      <p:ext uri="{BB962C8B-B14F-4D97-AF65-F5344CB8AC3E}">
        <p14:creationId xmlns="" xmlns:p14="http://schemas.microsoft.com/office/powerpoint/2010/main" val="394816181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9378" name="Picture 2" descr="past_and_future_co2_concentrations"/>
          <p:cNvPicPr>
            <a:picLocks noChangeAspect="1" noChangeArrowheads="1"/>
          </p:cNvPicPr>
          <p:nvPr/>
        </p:nvPicPr>
        <p:blipFill>
          <a:blip r:embed="rId3" cstate="print"/>
          <a:srcRect/>
          <a:stretch>
            <a:fillRect/>
          </a:stretch>
        </p:blipFill>
        <p:spPr bwMode="auto">
          <a:xfrm>
            <a:off x="-11545" y="928688"/>
            <a:ext cx="8780318" cy="5929312"/>
          </a:xfrm>
          <a:prstGeom prst="rect">
            <a:avLst/>
          </a:prstGeom>
          <a:noFill/>
        </p:spPr>
      </p:pic>
      <p:grpSp>
        <p:nvGrpSpPr>
          <p:cNvPr id="2" name="Group 23"/>
          <p:cNvGrpSpPr>
            <a:grpSpLocks/>
          </p:cNvGrpSpPr>
          <p:nvPr/>
        </p:nvGrpSpPr>
        <p:grpSpPr bwMode="auto">
          <a:xfrm>
            <a:off x="7605568" y="4317068"/>
            <a:ext cx="1389784" cy="645740"/>
            <a:chOff x="5270" y="3082"/>
            <a:chExt cx="963" cy="461"/>
          </a:xfrm>
        </p:grpSpPr>
        <p:sp>
          <p:nvSpPr>
            <p:cNvPr id="869390" name="Text Box 14"/>
            <p:cNvSpPr txBox="1">
              <a:spLocks noChangeArrowheads="1"/>
            </p:cNvSpPr>
            <p:nvPr/>
          </p:nvSpPr>
          <p:spPr bwMode="auto">
            <a:xfrm>
              <a:off x="5270" y="3082"/>
              <a:ext cx="963" cy="461"/>
            </a:xfrm>
            <a:prstGeom prst="rect">
              <a:avLst/>
            </a:prstGeom>
            <a:solidFill>
              <a:schemeClr val="bg1"/>
            </a:solidFill>
            <a:ln w="19050" algn="ctr">
              <a:noFill/>
              <a:miter lim="800000"/>
              <a:headEnd/>
              <a:tailEnd/>
            </a:ln>
            <a:effectLst/>
          </p:spPr>
          <p:txBody>
            <a:bodyPr wrap="none">
              <a:spAutoFit/>
            </a:bodyPr>
            <a:lstStyle/>
            <a:p>
              <a:pPr defTabSz="914608"/>
              <a:r>
                <a:rPr lang="en-US" sz="3600" dirty="0">
                  <a:solidFill>
                    <a:srgbClr val="FF0000"/>
                  </a:solidFill>
                  <a:latin typeface="Arial" pitchFamily="34" charset="0"/>
                </a:rPr>
                <a:t>X 388</a:t>
              </a:r>
            </a:p>
          </p:txBody>
        </p:sp>
        <p:sp>
          <p:nvSpPr>
            <p:cNvPr id="869398" name="Oval 22"/>
            <p:cNvSpPr>
              <a:spLocks noChangeArrowheads="1"/>
            </p:cNvSpPr>
            <p:nvPr/>
          </p:nvSpPr>
          <p:spPr bwMode="auto">
            <a:xfrm>
              <a:off x="5394" y="3200"/>
              <a:ext cx="76" cy="76"/>
            </a:xfrm>
            <a:prstGeom prst="ellipse">
              <a:avLst/>
            </a:prstGeom>
            <a:solidFill>
              <a:srgbClr val="FF0000"/>
            </a:solidFill>
            <a:ln w="19050" algn="ctr">
              <a:solidFill>
                <a:srgbClr val="FF0000"/>
              </a:solidFill>
              <a:round/>
              <a:headEnd/>
              <a:tailEnd/>
            </a:ln>
            <a:effectLst/>
          </p:spPr>
          <p:txBody>
            <a:bodyPr wrap="none" anchor="ctr"/>
            <a:lstStyle/>
            <a:p>
              <a:endParaRPr lang="en-US"/>
            </a:p>
          </p:txBody>
        </p:sp>
      </p:grpSp>
      <p:grpSp>
        <p:nvGrpSpPr>
          <p:cNvPr id="3" name="Group 27"/>
          <p:cNvGrpSpPr>
            <a:grpSpLocks/>
          </p:cNvGrpSpPr>
          <p:nvPr/>
        </p:nvGrpSpPr>
        <p:grpSpPr bwMode="auto">
          <a:xfrm>
            <a:off x="7605568" y="4317068"/>
            <a:ext cx="1389784" cy="645740"/>
            <a:chOff x="5270" y="3082"/>
            <a:chExt cx="963" cy="461"/>
          </a:xfrm>
        </p:grpSpPr>
        <p:sp>
          <p:nvSpPr>
            <p:cNvPr id="869401" name="Text Box 25"/>
            <p:cNvSpPr txBox="1">
              <a:spLocks noChangeArrowheads="1"/>
            </p:cNvSpPr>
            <p:nvPr/>
          </p:nvSpPr>
          <p:spPr bwMode="auto">
            <a:xfrm>
              <a:off x="5270" y="3082"/>
              <a:ext cx="963" cy="461"/>
            </a:xfrm>
            <a:prstGeom prst="rect">
              <a:avLst/>
            </a:prstGeom>
            <a:solidFill>
              <a:schemeClr val="bg1"/>
            </a:solidFill>
            <a:ln w="19050" algn="ctr">
              <a:noFill/>
              <a:miter lim="800000"/>
              <a:headEnd/>
              <a:tailEnd/>
            </a:ln>
            <a:effectLst/>
          </p:spPr>
          <p:txBody>
            <a:bodyPr wrap="none">
              <a:spAutoFit/>
            </a:bodyPr>
            <a:lstStyle/>
            <a:p>
              <a:pPr defTabSz="914608"/>
              <a:r>
                <a:rPr lang="en-US" sz="3600" dirty="0">
                  <a:solidFill>
                    <a:srgbClr val="FF0000"/>
                  </a:solidFill>
                  <a:latin typeface="Arial" pitchFamily="34" charset="0"/>
                </a:rPr>
                <a:t>X 388</a:t>
              </a:r>
            </a:p>
          </p:txBody>
        </p:sp>
        <p:sp>
          <p:nvSpPr>
            <p:cNvPr id="869402" name="Oval 26"/>
            <p:cNvSpPr>
              <a:spLocks noChangeArrowheads="1"/>
            </p:cNvSpPr>
            <p:nvPr/>
          </p:nvSpPr>
          <p:spPr bwMode="auto">
            <a:xfrm>
              <a:off x="5382" y="3192"/>
              <a:ext cx="102" cy="102"/>
            </a:xfrm>
            <a:prstGeom prst="ellipse">
              <a:avLst/>
            </a:prstGeom>
            <a:solidFill>
              <a:srgbClr val="FF0000"/>
            </a:solidFill>
            <a:ln w="19050" algn="ctr">
              <a:solidFill>
                <a:srgbClr val="FF0000"/>
              </a:solidFill>
              <a:round/>
              <a:headEnd/>
              <a:tailEnd/>
            </a:ln>
            <a:effectLst/>
          </p:spPr>
          <p:txBody>
            <a:bodyPr wrap="none" anchor="ctr"/>
            <a:lstStyle/>
            <a:p>
              <a:endParaRPr lang="en-US"/>
            </a:p>
          </p:txBody>
        </p:sp>
      </p:grpSp>
      <p:pic>
        <p:nvPicPr>
          <p:cNvPr id="869379" name="Picture 3" descr="11"/>
          <p:cNvPicPr>
            <a:picLocks noChangeAspect="1" noChangeArrowheads="1"/>
          </p:cNvPicPr>
          <p:nvPr/>
        </p:nvPicPr>
        <p:blipFill>
          <a:blip r:embed="rId4" cstate="print"/>
          <a:srcRect t="88490" r="43039" b="5223"/>
          <a:stretch>
            <a:fillRect/>
          </a:stretch>
        </p:blipFill>
        <p:spPr bwMode="auto">
          <a:xfrm>
            <a:off x="1" y="6652092"/>
            <a:ext cx="2710295" cy="205908"/>
          </a:xfrm>
          <a:prstGeom prst="rect">
            <a:avLst/>
          </a:prstGeom>
          <a:noFill/>
        </p:spPr>
      </p:pic>
      <p:sp>
        <p:nvSpPr>
          <p:cNvPr id="869380" name="Text Box 4"/>
          <p:cNvSpPr txBox="1">
            <a:spLocks noChangeArrowheads="1"/>
          </p:cNvSpPr>
          <p:nvPr/>
        </p:nvSpPr>
        <p:spPr bwMode="auto">
          <a:xfrm>
            <a:off x="147204" y="51882"/>
            <a:ext cx="8814955"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dirty="0">
                <a:solidFill>
                  <a:srgbClr val="146737"/>
                </a:solidFill>
              </a:rPr>
              <a:t> </a:t>
            </a:r>
            <a:r>
              <a:rPr lang="en-US" sz="2400" dirty="0">
                <a:solidFill>
                  <a:srgbClr val="146737"/>
                </a:solidFill>
                <a:latin typeface="Arial" pitchFamily="34" charset="0"/>
              </a:rPr>
              <a:t>Past and Future CO</a:t>
            </a:r>
            <a:r>
              <a:rPr lang="en-US" sz="2400" baseline="-25000" dirty="0">
                <a:solidFill>
                  <a:srgbClr val="146737"/>
                </a:solidFill>
                <a:latin typeface="Arial" pitchFamily="34" charset="0"/>
              </a:rPr>
              <a:t>2</a:t>
            </a:r>
            <a:r>
              <a:rPr lang="en-US" sz="2400" dirty="0">
                <a:solidFill>
                  <a:srgbClr val="146737"/>
                </a:solidFill>
                <a:latin typeface="Arial" pitchFamily="34" charset="0"/>
              </a:rPr>
              <a:t> Concentrations</a:t>
            </a:r>
          </a:p>
          <a:p>
            <a:pPr algn="ctr">
              <a:lnSpc>
                <a:spcPct val="90000"/>
              </a:lnSpc>
              <a:spcBef>
                <a:spcPct val="0"/>
              </a:spcBef>
            </a:pPr>
            <a:r>
              <a:rPr lang="en-US" dirty="0">
                <a:solidFill>
                  <a:srgbClr val="146737"/>
                </a:solidFill>
              </a:rPr>
              <a:t>CO</a:t>
            </a:r>
            <a:r>
              <a:rPr lang="en-US" baseline="-25000" dirty="0">
                <a:solidFill>
                  <a:srgbClr val="146737"/>
                </a:solidFill>
              </a:rPr>
              <a:t>2</a:t>
            </a:r>
            <a:r>
              <a:rPr lang="en-US" dirty="0">
                <a:solidFill>
                  <a:srgbClr val="146737"/>
                </a:solidFill>
              </a:rPr>
              <a:t> concentrations are predicted to increase by a factor of two to three</a:t>
            </a:r>
          </a:p>
        </p:txBody>
      </p:sp>
      <p:grpSp>
        <p:nvGrpSpPr>
          <p:cNvPr id="4" name="Group 15"/>
          <p:cNvGrpSpPr>
            <a:grpSpLocks/>
          </p:cNvGrpSpPr>
          <p:nvPr/>
        </p:nvGrpSpPr>
        <p:grpSpPr bwMode="auto">
          <a:xfrm>
            <a:off x="6702137" y="952500"/>
            <a:ext cx="2034886" cy="5688386"/>
            <a:chOff x="4644" y="680"/>
            <a:chExt cx="1410" cy="4061"/>
          </a:xfrm>
        </p:grpSpPr>
        <p:grpSp>
          <p:nvGrpSpPr>
            <p:cNvPr id="5" name="Group 16"/>
            <p:cNvGrpSpPr>
              <a:grpSpLocks/>
            </p:cNvGrpSpPr>
            <p:nvPr/>
          </p:nvGrpSpPr>
          <p:grpSpPr bwMode="auto">
            <a:xfrm>
              <a:off x="4644" y="680"/>
              <a:ext cx="1410" cy="4061"/>
              <a:chOff x="4644" y="680"/>
              <a:chExt cx="1410" cy="4061"/>
            </a:xfrm>
          </p:grpSpPr>
          <p:pic>
            <p:nvPicPr>
              <p:cNvPr id="869393" name="Picture 17" descr="past_and_future_co2_concentrations"/>
              <p:cNvPicPr>
                <a:picLocks noChangeAspect="1" noChangeArrowheads="1"/>
              </p:cNvPicPr>
              <p:nvPr/>
            </p:nvPicPr>
            <p:blipFill>
              <a:blip r:embed="rId3" cstate="print"/>
              <a:srcRect l="86456" t="5284" r="-1743" b="41818"/>
              <a:stretch>
                <a:fillRect/>
              </a:stretch>
            </p:blipFill>
            <p:spPr bwMode="auto">
              <a:xfrm>
                <a:off x="4646" y="680"/>
                <a:ext cx="1408" cy="4061"/>
              </a:xfrm>
              <a:prstGeom prst="rect">
                <a:avLst/>
              </a:prstGeom>
              <a:solidFill>
                <a:schemeClr val="bg1"/>
              </a:solidFill>
              <a:ln w="57150">
                <a:solidFill>
                  <a:srgbClr val="FF0000"/>
                </a:solidFill>
                <a:miter lim="800000"/>
                <a:headEnd/>
                <a:tailEnd/>
              </a:ln>
            </p:spPr>
          </p:pic>
          <p:sp>
            <p:nvSpPr>
              <p:cNvPr id="869394" name="Line 18"/>
              <p:cNvSpPr>
                <a:spLocks noChangeShapeType="1"/>
              </p:cNvSpPr>
              <p:nvPr/>
            </p:nvSpPr>
            <p:spPr bwMode="auto">
              <a:xfrm>
                <a:off x="4644" y="2420"/>
                <a:ext cx="201" cy="0"/>
              </a:xfrm>
              <a:prstGeom prst="line">
                <a:avLst/>
              </a:prstGeom>
              <a:noFill/>
              <a:ln w="38100">
                <a:solidFill>
                  <a:schemeClr val="bg1"/>
                </a:solidFill>
                <a:round/>
                <a:headEnd/>
                <a:tailEnd/>
              </a:ln>
              <a:effectLst/>
            </p:spPr>
            <p:txBody>
              <a:bodyPr wrap="none" anchor="ctr"/>
              <a:lstStyle/>
              <a:p>
                <a:endParaRPr lang="en-US"/>
              </a:p>
            </p:txBody>
          </p:sp>
          <p:sp>
            <p:nvSpPr>
              <p:cNvPr id="869395" name="Line 19"/>
              <p:cNvSpPr>
                <a:spLocks noChangeShapeType="1"/>
              </p:cNvSpPr>
              <p:nvPr/>
            </p:nvSpPr>
            <p:spPr bwMode="auto">
              <a:xfrm>
                <a:off x="4653" y="3004"/>
                <a:ext cx="226" cy="0"/>
              </a:xfrm>
              <a:prstGeom prst="line">
                <a:avLst/>
              </a:prstGeom>
              <a:noFill/>
              <a:ln w="38100">
                <a:solidFill>
                  <a:schemeClr val="bg1"/>
                </a:solidFill>
                <a:round/>
                <a:headEnd/>
                <a:tailEnd/>
              </a:ln>
              <a:effectLst/>
            </p:spPr>
            <p:txBody>
              <a:bodyPr wrap="none" anchor="ctr"/>
              <a:lstStyle/>
              <a:p>
                <a:endParaRPr lang="en-US"/>
              </a:p>
            </p:txBody>
          </p:sp>
          <p:sp>
            <p:nvSpPr>
              <p:cNvPr id="869396" name="Line 20"/>
              <p:cNvSpPr>
                <a:spLocks noChangeShapeType="1"/>
              </p:cNvSpPr>
              <p:nvPr/>
            </p:nvSpPr>
            <p:spPr bwMode="auto">
              <a:xfrm>
                <a:off x="4649" y="1823"/>
                <a:ext cx="201" cy="0"/>
              </a:xfrm>
              <a:prstGeom prst="line">
                <a:avLst/>
              </a:prstGeom>
              <a:noFill/>
              <a:ln w="38100">
                <a:solidFill>
                  <a:schemeClr val="bg1"/>
                </a:solidFill>
                <a:round/>
                <a:headEnd/>
                <a:tailEnd/>
              </a:ln>
              <a:effectLst/>
            </p:spPr>
            <p:txBody>
              <a:bodyPr wrap="none" anchor="ctr"/>
              <a:lstStyle/>
              <a:p>
                <a:endParaRPr lang="en-US"/>
              </a:p>
            </p:txBody>
          </p:sp>
        </p:grpSp>
        <p:sp>
          <p:nvSpPr>
            <p:cNvPr id="869397" name="Line 21"/>
            <p:cNvSpPr>
              <a:spLocks noChangeShapeType="1"/>
            </p:cNvSpPr>
            <p:nvPr/>
          </p:nvSpPr>
          <p:spPr bwMode="auto">
            <a:xfrm>
              <a:off x="4686" y="1230"/>
              <a:ext cx="0" cy="2058"/>
            </a:xfrm>
            <a:prstGeom prst="line">
              <a:avLst/>
            </a:prstGeom>
            <a:noFill/>
            <a:ln w="19050">
              <a:solidFill>
                <a:schemeClr val="bg1"/>
              </a:solidFill>
              <a:round/>
              <a:headEnd/>
              <a:tailEnd/>
            </a:ln>
            <a:effectLst/>
          </p:spPr>
          <p:txBody>
            <a:bodyPr wrap="none" anchor="ctr"/>
            <a:lstStyle/>
            <a:p>
              <a:endParaRPr lang="en-US"/>
            </a:p>
          </p:txBody>
        </p:sp>
      </p:grpSp>
      <p:sp>
        <p:nvSpPr>
          <p:cNvPr id="869388" name="Text Box 12"/>
          <p:cNvSpPr txBox="1">
            <a:spLocks noChangeArrowheads="1"/>
          </p:cNvSpPr>
          <p:nvPr/>
        </p:nvSpPr>
        <p:spPr bwMode="auto">
          <a:xfrm>
            <a:off x="2667000" y="5968534"/>
            <a:ext cx="5309756" cy="421414"/>
          </a:xfrm>
          <a:prstGeom prst="rect">
            <a:avLst/>
          </a:prstGeom>
          <a:solidFill>
            <a:schemeClr val="bg1"/>
          </a:solidFill>
          <a:ln w="38100" algn="ctr">
            <a:solidFill>
              <a:srgbClr val="FF0000"/>
            </a:solidFill>
            <a:miter lim="800000"/>
            <a:headEnd/>
            <a:tailEnd/>
          </a:ln>
          <a:effectLst/>
        </p:spPr>
        <p:txBody>
          <a:bodyPr wrap="none" lIns="82058" tIns="41029" rIns="82058" bIns="41029">
            <a:spAutoFit/>
          </a:bodyPr>
          <a:lstStyle/>
          <a:p>
            <a:pPr defTabSz="914608"/>
            <a:r>
              <a:rPr lang="en-US" sz="2200" b="1" dirty="0">
                <a:solidFill>
                  <a:srgbClr val="FF0000"/>
                </a:solidFill>
              </a:rPr>
              <a:t>Preindustrial concentration = 280 </a:t>
            </a:r>
            <a:r>
              <a:rPr lang="en-US" sz="2200" b="1" dirty="0" err="1">
                <a:solidFill>
                  <a:srgbClr val="FF0000"/>
                </a:solidFill>
              </a:rPr>
              <a:t>ppm</a:t>
            </a:r>
            <a:endParaRPr lang="en-US" sz="2200" b="1" dirty="0">
              <a:solidFill>
                <a:srgbClr val="FF0000"/>
              </a:solidFill>
            </a:endParaRPr>
          </a:p>
        </p:txBody>
      </p:sp>
      <p:sp>
        <p:nvSpPr>
          <p:cNvPr id="869389" name="Line 13"/>
          <p:cNvSpPr>
            <a:spLocks noChangeShapeType="1"/>
          </p:cNvSpPr>
          <p:nvPr/>
        </p:nvSpPr>
        <p:spPr bwMode="auto">
          <a:xfrm>
            <a:off x="7025409" y="6230471"/>
            <a:ext cx="767773" cy="540684"/>
          </a:xfrm>
          <a:prstGeom prst="line">
            <a:avLst/>
          </a:prstGeom>
          <a:noFill/>
          <a:ln w="38100">
            <a:solidFill>
              <a:srgbClr val="FF0000"/>
            </a:solidFill>
            <a:round/>
            <a:headEnd/>
            <a:tailEnd type="stealth" w="lg" len="lg"/>
          </a:ln>
          <a:effectLst/>
        </p:spPr>
        <p:txBody>
          <a:bodyPr wrap="none" lIns="82058" tIns="41029" rIns="82058" bIns="41029" anchor="ctr"/>
          <a:lstStyle/>
          <a:p>
            <a:endParaRPr lang="en-US"/>
          </a:p>
        </p:txBody>
      </p:sp>
      <p:sp>
        <p:nvSpPr>
          <p:cNvPr id="20" name="Slide Number Placeholder 3"/>
          <p:cNvSpPr txBox="1">
            <a:spLocks/>
          </p:cNvSpPr>
          <p:nvPr/>
        </p:nvSpPr>
        <p:spPr>
          <a:xfrm>
            <a:off x="8413750" y="6353969"/>
            <a:ext cx="381000" cy="365125"/>
          </a:xfrm>
          <a:prstGeom prst="rect">
            <a:avLst/>
          </a:prstGeom>
        </p:spPr>
        <p:txBody>
          <a:bodyPr vert="horz" lIns="91440" tIns="45720" rIns="91440" bIns="457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fld id="{6EEA275D-5A49-48A8-817D-44C3EA0A3A2F}" type="slidenum">
              <a:rPr lang="en-US" sz="1100" smtClean="0">
                <a:solidFill>
                  <a:srgbClr val="106636"/>
                </a:solidFill>
                <a:latin typeface="Arial" pitchFamily="34" charset="0"/>
                <a:cs typeface="Arial" pitchFamily="34" charset="0"/>
              </a:rPr>
              <a:pPr marL="0" marR="0" lvl="0" indent="0" algn="r" defTabSz="914400" eaLnBrk="1" fontAlgn="auto" latinLnBrk="0" hangingPunct="1">
                <a:lnSpc>
                  <a:spcPct val="100000"/>
                </a:lnSpc>
                <a:spcBef>
                  <a:spcPts val="0"/>
                </a:spcBef>
                <a:spcAft>
                  <a:spcPts val="0"/>
                </a:spcAft>
                <a:buClrTx/>
                <a:buSzTx/>
                <a:buFontTx/>
                <a:buNone/>
                <a:tabLst/>
                <a:defRPr/>
              </a:pPr>
              <a:t>70</a:t>
            </a:fld>
            <a:endParaRPr lang="en-US" sz="1100" dirty="0">
              <a:solidFill>
                <a:srgbClr val="106636"/>
              </a:solidFill>
              <a:latin typeface="Arial" pitchFamily="34" charset="0"/>
              <a:cs typeface="Arial" pitchFamily="34" charset="0"/>
            </a:endParaRPr>
          </a:p>
        </p:txBody>
      </p:sp>
    </p:spTree>
    <p:extLst>
      <p:ext uri="{BB962C8B-B14F-4D97-AF65-F5344CB8AC3E}">
        <p14:creationId xmlns="" xmlns:p14="http://schemas.microsoft.com/office/powerpoint/2010/main" val="93748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93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9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8" grpId="0" animBg="1"/>
      <p:bldP spid="86938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434"/>
                </a:solidFill>
              </a:rPr>
              <a:t>Rece</a:t>
            </a:r>
            <a:r>
              <a:rPr lang="en-US" dirty="0" smtClean="0"/>
              <a:t>nt Predictions of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71</a:t>
            </a:fld>
            <a:endParaRPr lang="en-US" dirty="0"/>
          </a:p>
        </p:txBody>
      </p:sp>
      <p:pic>
        <p:nvPicPr>
          <p:cNvPr id="1026" name="Picture 2"/>
          <p:cNvPicPr>
            <a:picLocks noChangeAspect="1" noChangeArrowheads="1"/>
          </p:cNvPicPr>
          <p:nvPr/>
        </p:nvPicPr>
        <p:blipFill>
          <a:blip r:embed="rId2" cstate="print"/>
          <a:srcRect b="24434"/>
          <a:stretch>
            <a:fillRect/>
          </a:stretch>
        </p:blipFill>
        <p:spPr bwMode="auto">
          <a:xfrm>
            <a:off x="0" y="1295400"/>
            <a:ext cx="9144000" cy="467360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5731932"/>
            <a:ext cx="856961" cy="1126067"/>
          </a:xfrm>
          <a:prstGeom prst="rect">
            <a:avLst/>
          </a:prstGeom>
          <a:noFill/>
          <a:ln w="9525">
            <a:noFill/>
            <a:miter lim="800000"/>
            <a:headEnd/>
            <a:tailEnd/>
          </a:ln>
        </p:spPr>
      </p:pic>
    </p:spTree>
    <p:extLst>
      <p:ext uri="{BB962C8B-B14F-4D97-AF65-F5344CB8AC3E}">
        <p14:creationId xmlns="" xmlns:p14="http://schemas.microsoft.com/office/powerpoint/2010/main" val="311202368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22"/>
          <p:cNvSpPr>
            <a:spLocks noChangeArrowheads="1"/>
          </p:cNvSpPr>
          <p:nvPr/>
        </p:nvSpPr>
        <p:spPr bwMode="auto">
          <a:xfrm>
            <a:off x="272762" y="182376"/>
            <a:ext cx="8601364" cy="766909"/>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smtClean="0">
                <a:solidFill>
                  <a:srgbClr val="106636"/>
                </a:solidFill>
                <a:ea typeface="+mj-ea"/>
                <a:cs typeface="Arial" charset="0"/>
              </a:rPr>
              <a:t>IPCC Socioeconomic Scenarios for Climate Modeling</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endParaRPr lang="en-US" sz="2200" b="1" i="1" dirty="0">
              <a:effectLst>
                <a:outerShdw blurRad="38100" dist="38100" dir="2700000" algn="tl">
                  <a:srgbClr val="C0C0C0"/>
                </a:outerShdw>
              </a:effectLst>
            </a:endParaRPr>
          </a:p>
        </p:txBody>
      </p:sp>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72</a:t>
            </a:fld>
            <a:endParaRPr lang="en-US" dirty="0"/>
          </a:p>
        </p:txBody>
      </p:sp>
      <p:sp>
        <p:nvSpPr>
          <p:cNvPr id="32" name="Footer Placeholder 31"/>
          <p:cNvSpPr>
            <a:spLocks noGrp="1"/>
          </p:cNvSpPr>
          <p:nvPr>
            <p:ph type="ftr" sz="quarter" idx="10"/>
          </p:nvPr>
        </p:nvSpPr>
        <p:spPr/>
        <p:txBody>
          <a:bodyPr/>
          <a:lstStyle/>
          <a:p>
            <a:pPr>
              <a:defRPr/>
            </a:pPr>
            <a:r>
              <a:rPr lang="en-US" smtClean="0"/>
              <a:t>Energy Facts 2010</a:t>
            </a:r>
            <a:endParaRPr lang="en-US" dirty="0"/>
          </a:p>
        </p:txBody>
      </p:sp>
      <p:pic>
        <p:nvPicPr>
          <p:cNvPr id="23" name="Picture 4"/>
          <p:cNvPicPr>
            <a:picLocks noChangeAspect="1" noChangeArrowheads="1"/>
          </p:cNvPicPr>
          <p:nvPr/>
        </p:nvPicPr>
        <p:blipFill>
          <a:blip r:embed="rId3" cstate="print"/>
          <a:srcRect/>
          <a:stretch>
            <a:fillRect/>
          </a:stretch>
        </p:blipFill>
        <p:spPr bwMode="auto">
          <a:xfrm>
            <a:off x="0" y="815932"/>
            <a:ext cx="9093200" cy="6029862"/>
          </a:xfrm>
          <a:prstGeom prst="rect">
            <a:avLst/>
          </a:prstGeom>
          <a:noFill/>
          <a:ln w="9525">
            <a:noFill/>
            <a:miter lim="800000"/>
            <a:headEnd/>
            <a:tailEnd/>
          </a:ln>
          <a:effectLst/>
        </p:spPr>
      </p:pic>
      <p:sp>
        <p:nvSpPr>
          <p:cNvPr id="6" name="Slide Number Placeholder 3"/>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 xmlns:p14="http://schemas.microsoft.com/office/powerpoint/2010/main" val="420565054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73</a:t>
            </a:fld>
            <a:endParaRPr lang="en-US" dirty="0"/>
          </a:p>
        </p:txBody>
      </p:sp>
      <p:sp>
        <p:nvSpPr>
          <p:cNvPr id="5" name="Content Placeholder 2"/>
          <p:cNvSpPr txBox="1">
            <a:spLocks/>
          </p:cNvSpPr>
          <p:nvPr/>
        </p:nvSpPr>
        <p:spPr>
          <a:xfrm>
            <a:off x="901525" y="1344823"/>
            <a:ext cx="7315200" cy="2957733"/>
          </a:xfrm>
          <a:prstGeom prst="rect">
            <a:avLst/>
          </a:prstGeom>
        </p:spPr>
        <p:txBody>
          <a:bodyPr/>
          <a:lstStyle/>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First type of climate model, pioneered by DOE supported scientists in the 1980s</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Based on general circulation models (GCMs) that describe physics of atmospheric and ocean circulation</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More recently, land surface and sea ice have been included in GCMs</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Spatial resolution is currently 10–100 km</a:t>
            </a:r>
          </a:p>
        </p:txBody>
      </p:sp>
    </p:spTree>
    <p:extLst>
      <p:ext uri="{BB962C8B-B14F-4D97-AF65-F5344CB8AC3E}">
        <p14:creationId xmlns="" xmlns:p14="http://schemas.microsoft.com/office/powerpoint/2010/main" val="82557568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System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74</a:t>
            </a:fld>
            <a:endParaRPr lang="en-US" dirty="0"/>
          </a:p>
        </p:txBody>
      </p:sp>
      <p:sp>
        <p:nvSpPr>
          <p:cNvPr id="5" name="Content Placeholder 2"/>
          <p:cNvSpPr txBox="1">
            <a:spLocks/>
          </p:cNvSpPr>
          <p:nvPr/>
        </p:nvSpPr>
        <p:spPr>
          <a:xfrm>
            <a:off x="901241" y="1211422"/>
            <a:ext cx="7315200" cy="3669671"/>
          </a:xfrm>
          <a:prstGeom prst="rect">
            <a:avLst/>
          </a:prstGeom>
        </p:spPr>
        <p:txBody>
          <a:bodyPr/>
          <a:lstStyle/>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Highly coupled models that incorporate information from GCMs as well as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Biogeochemical cycles (carbon and sulfur) </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Atmospheric chemistry (a variety of active species)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cs typeface="Arial" pitchFamily="34" charset="0"/>
              </a:rPr>
              <a:t>Land models include dynamic vegetation</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285750" lvl="1" indent="-285750" eaLnBrk="0" hangingPunct="0">
              <a:spcBef>
                <a:spcPts val="0"/>
              </a:spcBef>
              <a:spcAft>
                <a:spcPts val="1200"/>
              </a:spcAft>
              <a:buFont typeface="Wingdings" pitchFamily="2" charset="2"/>
              <a:buChar char="§"/>
            </a:pPr>
            <a:r>
              <a:rPr lang="en-US" sz="2400" dirty="0" smtClean="0">
                <a:latin typeface="Arial" pitchFamily="34" charset="0"/>
                <a:cs typeface="Arial" pitchFamily="34" charset="0"/>
              </a:rPr>
              <a:t>Spatial resolution is currently similar to GCMs </a:t>
            </a:r>
          </a:p>
          <a:p>
            <a:pPr marL="285750" indent="-285750" eaLnBrk="0" hangingPunct="0">
              <a:spcBef>
                <a:spcPts val="0"/>
              </a:spcBef>
              <a:spcAft>
                <a:spcPts val="1200"/>
              </a:spcAft>
              <a:buFont typeface="Wingdings" pitchFamily="2" charset="2"/>
              <a:buChar cha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742950" marR="0" lvl="1" indent="-285750" algn="l" defTabSz="914400" rtl="0" eaLnBrk="0" fontAlgn="base" latinLnBrk="0" hangingPunct="0">
              <a:lnSpc>
                <a:spcPct val="100000"/>
              </a:lnSpc>
              <a:spcBef>
                <a:spcPts val="0"/>
              </a:spcBef>
              <a:spcAft>
                <a:spcPts val="1200"/>
              </a:spcAft>
              <a:buClrTx/>
              <a:buSzTx/>
              <a:tabLst/>
              <a:defRP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285750" indent="-285750" eaLnBrk="0" hangingPunct="0">
              <a:spcBef>
                <a:spcPts val="0"/>
              </a:spcBef>
              <a:spcAft>
                <a:spcPts val="1200"/>
              </a:spcAft>
              <a:buFont typeface="Wingdings" pitchFamily="2" charset="2"/>
              <a:buChar cha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endParaRPr kumimoji="0" lang="en-US" sz="2400" i="0" u="none" strike="noStrike" kern="1200" cap="none" spc="0" normalizeH="0" baseline="0" noProof="0" dirty="0" smtClean="0">
              <a:ln>
                <a:noFill/>
              </a:ln>
              <a:effectLst/>
              <a:uLnTx/>
              <a:uFillTx/>
              <a:latin typeface="Arial" pitchFamily="34" charset="0"/>
              <a:cs typeface="Arial" pitchFamily="34" charset="0"/>
            </a:endParaRPr>
          </a:p>
        </p:txBody>
      </p:sp>
    </p:spTree>
    <p:extLst>
      <p:ext uri="{BB962C8B-B14F-4D97-AF65-F5344CB8AC3E}">
        <p14:creationId xmlns="" xmlns:p14="http://schemas.microsoft.com/office/powerpoint/2010/main" val="364401998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75</a:t>
            </a:fld>
            <a:endParaRPr lang="en-US" dirty="0"/>
          </a:p>
        </p:txBody>
      </p:sp>
      <p:sp>
        <p:nvSpPr>
          <p:cNvPr id="6" name="Content Placeholder 2"/>
          <p:cNvSpPr txBox="1">
            <a:spLocks/>
          </p:cNvSpPr>
          <p:nvPr/>
        </p:nvSpPr>
        <p:spPr>
          <a:xfrm>
            <a:off x="893032" y="1032691"/>
            <a:ext cx="7315200" cy="3111268"/>
          </a:xfrm>
          <a:prstGeom prst="rect">
            <a:avLst/>
          </a:prstGeom>
        </p:spPr>
        <p:txBody>
          <a:bodyPr/>
          <a:lstStyle/>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Typically at scale 1–50 km</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May be derived in 2 different ways: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“Bottom up” approach incorporating regional and local scale data—adapted from regional forecast models</a:t>
            </a:r>
          </a:p>
          <a:p>
            <a:pPr marL="742950" marR="0" lvl="1" indent="-28575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“Top down” approach, downscaling from Global or Earth System model</a:t>
            </a:r>
          </a:p>
          <a:p>
            <a:pPr marL="342900" marR="0" lvl="0" indent="-342900" algn="l" defTabSz="914400" rtl="0" eaLnBrk="0" fontAlgn="base" latinLnBrk="0" hangingPunct="0">
              <a:lnSpc>
                <a:spcPct val="100000"/>
              </a:lnSpc>
              <a:spcBef>
                <a:spcPts val="0"/>
              </a:spcBef>
              <a:spcAft>
                <a:spcPts val="120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In demand by regional and local planners</a:t>
            </a:r>
          </a:p>
        </p:txBody>
      </p:sp>
    </p:spTree>
    <p:extLst>
      <p:ext uri="{BB962C8B-B14F-4D97-AF65-F5344CB8AC3E}">
        <p14:creationId xmlns="" xmlns:p14="http://schemas.microsoft.com/office/powerpoint/2010/main" val="389413600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Assessment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2012</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76</a:t>
            </a:fld>
            <a:endParaRPr lang="en-US" dirty="0"/>
          </a:p>
        </p:txBody>
      </p:sp>
      <p:sp>
        <p:nvSpPr>
          <p:cNvPr id="5" name="Content Placeholder 2"/>
          <p:cNvSpPr txBox="1">
            <a:spLocks/>
          </p:cNvSpPr>
          <p:nvPr/>
        </p:nvSpPr>
        <p:spPr>
          <a:xfrm>
            <a:off x="914400" y="1418797"/>
            <a:ext cx="7315200" cy="410471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Assessing human interactions with nature and the role of human decision-making</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Scenarios involve changes in energy sources, energy policy, and economics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Current conditions</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Continental or country scales</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Strongly assumption driven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2400" i="0" u="none" strike="noStrike" kern="1200" cap="none" spc="0" normalizeH="0" baseline="0" noProof="0" dirty="0" smtClean="0">
                <a:ln>
                  <a:noFill/>
                </a:ln>
                <a:effectLst/>
                <a:uLnTx/>
                <a:uFillTx/>
                <a:latin typeface="Arial" pitchFamily="34" charset="0"/>
                <a:ea typeface="+mn-ea"/>
                <a:cs typeface="Arial" pitchFamily="34" charset="0"/>
              </a:rPr>
              <a:t>Beginning to address emerging interest in impacts, adaptation, and vulnerabilities</a:t>
            </a:r>
          </a:p>
        </p:txBody>
      </p:sp>
    </p:spTree>
    <p:extLst>
      <p:ext uri="{BB962C8B-B14F-4D97-AF65-F5344CB8AC3E}">
        <p14:creationId xmlns="" xmlns:p14="http://schemas.microsoft.com/office/powerpoint/2010/main" val="129107395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77</a:t>
            </a:fld>
            <a:endParaRPr lang="en-US" dirty="0"/>
          </a:p>
        </p:txBody>
      </p:sp>
      <p:sp>
        <p:nvSpPr>
          <p:cNvPr id="7" name="Text Box 6"/>
          <p:cNvSpPr txBox="1">
            <a:spLocks noChangeArrowheads="1"/>
          </p:cNvSpPr>
          <p:nvPr/>
        </p:nvSpPr>
        <p:spPr bwMode="auto">
          <a:xfrm>
            <a:off x="3860800" y="949952"/>
            <a:ext cx="5128654" cy="5139856"/>
          </a:xfrm>
          <a:prstGeom prst="rect">
            <a:avLst/>
          </a:prstGeom>
          <a:noFill/>
          <a:ln w="9525">
            <a:noFill/>
            <a:miter lim="800000"/>
            <a:headEnd/>
            <a:tailEnd/>
          </a:ln>
          <a:effectLst/>
        </p:spPr>
        <p:txBody>
          <a:bodyPr wrap="square" lIns="91429" tIns="45714" rIns="91429" bIns="45714">
            <a:spAutoFit/>
          </a:bodyPr>
          <a:lstStyle/>
          <a:p>
            <a:r>
              <a:rPr lang="en-US" altLang="ja-JP" dirty="0" smtClean="0">
                <a:solidFill>
                  <a:srgbClr val="000000"/>
                </a:solidFill>
                <a:latin typeface="Arial" pitchFamily="34" charset="0"/>
                <a:ea typeface="ＭＳ Ｐゴシック" pitchFamily="1" charset="-128"/>
                <a:cs typeface="Arial" pitchFamily="34" charset="0"/>
              </a:rPr>
              <a:t>Integrated Assessment Models – </a:t>
            </a:r>
            <a:r>
              <a:rPr lang="en-US" dirty="0" smtClean="0"/>
              <a:t>include both physical and social science models that consider demographic, political, and economic variables that affect greenhouse gas emission scenarios in addition to the physical climate system (atmosphere, oceans, and terrestrial  biosphere).  </a:t>
            </a:r>
          </a:p>
          <a:p>
            <a:endParaRPr lang="en-US" altLang="ja-JP" dirty="0" smtClean="0">
              <a:solidFill>
                <a:srgbClr val="000000"/>
              </a:solidFill>
              <a:latin typeface="Arial" pitchFamily="34" charset="0"/>
              <a:ea typeface="ＭＳ Ｐゴシック" pitchFamily="1" charset="-128"/>
              <a:cs typeface="Arial" pitchFamily="34" charset="0"/>
            </a:endParaRPr>
          </a:p>
          <a:p>
            <a:pPr defTabSz="1019056"/>
            <a:r>
              <a:rPr lang="en-US" altLang="ja-JP" dirty="0" smtClean="0">
                <a:solidFill>
                  <a:srgbClr val="000000"/>
                </a:solidFill>
                <a:latin typeface="Arial" pitchFamily="34" charset="0"/>
                <a:ea typeface="ＭＳ Ｐゴシック" pitchFamily="1" charset="-128"/>
                <a:cs typeface="Arial" pitchFamily="34" charset="0"/>
              </a:rPr>
              <a:t>The </a:t>
            </a:r>
            <a:r>
              <a:rPr lang="en-US" altLang="ja-JP" b="1" dirty="0">
                <a:solidFill>
                  <a:srgbClr val="FF0000"/>
                </a:solidFill>
                <a:latin typeface="Arial" pitchFamily="34" charset="0"/>
                <a:ea typeface="ＭＳ Ｐゴシック" pitchFamily="1" charset="-128"/>
                <a:cs typeface="Arial" pitchFamily="34" charset="0"/>
              </a:rPr>
              <a:t>Integrated Global Systems Model (IGSM) </a:t>
            </a:r>
            <a:r>
              <a:rPr lang="en-US" altLang="ja-JP" dirty="0" smtClean="0">
                <a:solidFill>
                  <a:srgbClr val="000000"/>
                </a:solidFill>
                <a:latin typeface="Arial" pitchFamily="34" charset="0"/>
                <a:ea typeface="ＭＳ Ｐゴシック" pitchFamily="1" charset="-128"/>
                <a:cs typeface="Arial" pitchFamily="34" charset="0"/>
              </a:rPr>
              <a:t>[MIT]</a:t>
            </a:r>
          </a:p>
          <a:p>
            <a:pPr defTabSz="1019056"/>
            <a:endParaRPr lang="en-US" altLang="ja-JP" sz="1100" b="1" dirty="0" smtClean="0">
              <a:solidFill>
                <a:srgbClr val="000000"/>
              </a:solidFill>
              <a:latin typeface="Arial" pitchFamily="34" charset="0"/>
              <a:ea typeface="ＭＳ Ｐゴシック" pitchFamily="1" charset="-128"/>
              <a:cs typeface="Arial" pitchFamily="34" charset="0"/>
            </a:endParaRPr>
          </a:p>
          <a:p>
            <a:pPr defTabSz="1019056"/>
            <a:r>
              <a:rPr lang="en-US" altLang="ja-JP" b="1" dirty="0" smtClean="0">
                <a:solidFill>
                  <a:srgbClr val="FF0000"/>
                </a:solidFill>
                <a:latin typeface="Arial" pitchFamily="34" charset="0"/>
                <a:ea typeface="ＭＳ Ｐゴシック" pitchFamily="1" charset="-128"/>
                <a:cs typeface="Arial" pitchFamily="34" charset="0"/>
              </a:rPr>
              <a:t>Model </a:t>
            </a:r>
            <a:r>
              <a:rPr lang="en-US" altLang="ja-JP" b="1" dirty="0">
                <a:solidFill>
                  <a:srgbClr val="FF0000"/>
                </a:solidFill>
                <a:latin typeface="Arial" pitchFamily="34" charset="0"/>
                <a:ea typeface="ＭＳ Ｐゴシック" pitchFamily="1" charset="-128"/>
                <a:cs typeface="Arial" pitchFamily="34" charset="0"/>
              </a:rPr>
              <a:t>for Evaluating the Regional and Global Effects (MERGE)</a:t>
            </a:r>
            <a:r>
              <a:rPr lang="en-US" altLang="ja-JP" dirty="0">
                <a:solidFill>
                  <a:srgbClr val="FF0000"/>
                </a:solidFill>
                <a:latin typeface="Arial" pitchFamily="34" charset="0"/>
                <a:ea typeface="ＭＳ Ｐゴシック" pitchFamily="1" charset="-128"/>
                <a:cs typeface="Arial" pitchFamily="34" charset="0"/>
              </a:rPr>
              <a:t> </a:t>
            </a:r>
            <a:r>
              <a:rPr lang="en-US" altLang="ja-JP" b="1" dirty="0">
                <a:solidFill>
                  <a:srgbClr val="FF0000"/>
                </a:solidFill>
                <a:latin typeface="Arial" pitchFamily="34" charset="0"/>
                <a:ea typeface="ＭＳ Ｐゴシック" pitchFamily="1" charset="-128"/>
                <a:cs typeface="Arial" pitchFamily="34" charset="0"/>
              </a:rPr>
              <a:t>of GHG </a:t>
            </a:r>
            <a:r>
              <a:rPr lang="en-US" altLang="ja-JP" b="1" dirty="0" smtClean="0">
                <a:solidFill>
                  <a:srgbClr val="FF0000"/>
                </a:solidFill>
                <a:latin typeface="Arial" pitchFamily="34" charset="0"/>
                <a:ea typeface="ＭＳ Ｐゴシック" pitchFamily="1" charset="-128"/>
                <a:cs typeface="Arial" pitchFamily="34" charset="0"/>
              </a:rPr>
              <a:t>Reduction Policies </a:t>
            </a:r>
            <a:r>
              <a:rPr lang="en-US" altLang="ja-JP" dirty="0" smtClean="0">
                <a:solidFill>
                  <a:srgbClr val="000000"/>
                </a:solidFill>
                <a:latin typeface="Arial" pitchFamily="34" charset="0"/>
                <a:ea typeface="ＭＳ Ｐゴシック" pitchFamily="1" charset="-128"/>
                <a:cs typeface="Arial" pitchFamily="34" charset="0"/>
              </a:rPr>
              <a:t>[Stanford </a:t>
            </a:r>
            <a:r>
              <a:rPr lang="en-US" altLang="ja-JP" dirty="0">
                <a:solidFill>
                  <a:srgbClr val="000000"/>
                </a:solidFill>
                <a:latin typeface="Arial" pitchFamily="34" charset="0"/>
                <a:ea typeface="ＭＳ Ｐゴシック" pitchFamily="1" charset="-128"/>
                <a:cs typeface="Arial" pitchFamily="34" charset="0"/>
              </a:rPr>
              <a:t>University and </a:t>
            </a:r>
            <a:r>
              <a:rPr lang="en-US" altLang="ja-JP" dirty="0" smtClean="0">
                <a:solidFill>
                  <a:srgbClr val="000000"/>
                </a:solidFill>
                <a:latin typeface="Arial" pitchFamily="34" charset="0"/>
                <a:ea typeface="ＭＳ Ｐゴシック" pitchFamily="1" charset="-128"/>
                <a:cs typeface="Arial" pitchFamily="34" charset="0"/>
              </a:rPr>
              <a:t>EPRI]</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sz="1100" dirty="0">
              <a:solidFill>
                <a:srgbClr val="000000"/>
              </a:solidFill>
              <a:latin typeface="Arial" pitchFamily="34" charset="0"/>
              <a:ea typeface="ＭＳ Ｐゴシック" pitchFamily="1" charset="-128"/>
              <a:cs typeface="Arial" pitchFamily="34" charset="0"/>
            </a:endParaRPr>
          </a:p>
          <a:p>
            <a:pPr defTabSz="1019056"/>
            <a:r>
              <a:rPr lang="en-US" altLang="ja-JP" dirty="0">
                <a:solidFill>
                  <a:srgbClr val="000000"/>
                </a:solidFill>
                <a:latin typeface="Arial" pitchFamily="34" charset="0"/>
                <a:ea typeface="ＭＳ Ｐゴシック" pitchFamily="1" charset="-128"/>
                <a:cs typeface="Arial" pitchFamily="34" charset="0"/>
              </a:rPr>
              <a:t>The </a:t>
            </a:r>
            <a:r>
              <a:rPr lang="en-US" altLang="ja-JP" b="1" dirty="0" err="1">
                <a:solidFill>
                  <a:srgbClr val="FF0000"/>
                </a:solidFill>
                <a:latin typeface="Arial" pitchFamily="34" charset="0"/>
                <a:ea typeface="ＭＳ Ｐゴシック" pitchFamily="1" charset="-128"/>
                <a:cs typeface="Arial" pitchFamily="34" charset="0"/>
              </a:rPr>
              <a:t>MiniCAM</a:t>
            </a:r>
            <a:r>
              <a:rPr lang="en-US" altLang="ja-JP" b="1" dirty="0">
                <a:solidFill>
                  <a:srgbClr val="FF0000"/>
                </a:solidFill>
                <a:latin typeface="Arial" pitchFamily="34" charset="0"/>
                <a:ea typeface="ＭＳ Ｐゴシック" pitchFamily="1" charset="-128"/>
                <a:cs typeface="Arial" pitchFamily="34" charset="0"/>
              </a:rPr>
              <a:t> Model of the Joint Global Change Research </a:t>
            </a:r>
            <a:r>
              <a:rPr lang="en-US" altLang="ja-JP" b="1" dirty="0" smtClean="0">
                <a:solidFill>
                  <a:srgbClr val="FF0000"/>
                </a:solidFill>
                <a:latin typeface="Arial" pitchFamily="34" charset="0"/>
                <a:ea typeface="ＭＳ Ｐゴシック" pitchFamily="1" charset="-128"/>
                <a:cs typeface="Arial" pitchFamily="34" charset="0"/>
              </a:rPr>
              <a:t>Institute</a:t>
            </a:r>
            <a:r>
              <a:rPr lang="en-US" altLang="ja-JP" dirty="0" smtClean="0">
                <a:solidFill>
                  <a:srgbClr val="000000"/>
                </a:solidFill>
                <a:latin typeface="Arial" pitchFamily="34" charset="0"/>
                <a:ea typeface="ＭＳ Ｐゴシック" pitchFamily="1" charset="-128"/>
                <a:cs typeface="Arial" pitchFamily="34" charset="0"/>
              </a:rPr>
              <a:t> [PNNL </a:t>
            </a:r>
            <a:r>
              <a:rPr lang="en-US" altLang="ja-JP" dirty="0">
                <a:solidFill>
                  <a:srgbClr val="000000"/>
                </a:solidFill>
                <a:latin typeface="Arial" pitchFamily="34" charset="0"/>
                <a:ea typeface="ＭＳ Ｐゴシック" pitchFamily="1" charset="-128"/>
                <a:cs typeface="Arial" pitchFamily="34" charset="0"/>
              </a:rPr>
              <a:t>and the University of </a:t>
            </a:r>
            <a:r>
              <a:rPr lang="en-US" altLang="ja-JP" dirty="0" smtClean="0">
                <a:solidFill>
                  <a:srgbClr val="000000"/>
                </a:solidFill>
                <a:latin typeface="Arial" pitchFamily="34" charset="0"/>
                <a:ea typeface="ＭＳ Ｐゴシック" pitchFamily="1" charset="-128"/>
                <a:cs typeface="Arial" pitchFamily="34" charset="0"/>
              </a:rPr>
              <a:t>Maryland]</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dirty="0">
              <a:solidFill>
                <a:srgbClr val="000000"/>
              </a:solidFill>
              <a:latin typeface="Arial Narrow" pitchFamily="34" charset="0"/>
              <a:ea typeface="ＭＳ Ｐゴシック" pitchFamily="1" charset="-128"/>
            </a:endParaRPr>
          </a:p>
          <a:p>
            <a:pPr defTabSz="1019056"/>
            <a:endParaRPr lang="en-US" dirty="0">
              <a:solidFill>
                <a:srgbClr val="000000"/>
              </a:solidFill>
              <a:latin typeface="Arial Narrow" pitchFamily="34" charset="0"/>
            </a:endParaRPr>
          </a:p>
        </p:txBody>
      </p:sp>
      <p:sp>
        <p:nvSpPr>
          <p:cNvPr id="9" name="Title 2"/>
          <p:cNvSpPr>
            <a:spLocks noGrp="1"/>
          </p:cNvSpPr>
          <p:nvPr>
            <p:ph type="title"/>
          </p:nvPr>
        </p:nvSpPr>
        <p:spPr>
          <a:xfrm>
            <a:off x="0" y="105416"/>
            <a:ext cx="9144000" cy="598714"/>
          </a:xfrm>
        </p:spPr>
        <p:txBody>
          <a:bodyPr/>
          <a:lstStyle/>
          <a:p>
            <a:pPr>
              <a:lnSpc>
                <a:spcPct val="85000"/>
              </a:lnSpc>
            </a:pPr>
            <a:r>
              <a:rPr lang="en-US" dirty="0" smtClean="0">
                <a:solidFill>
                  <a:srgbClr val="006600"/>
                </a:solidFill>
              </a:rPr>
              <a:t>Scenarios from the U.S. Climate Change Science Program Report</a:t>
            </a:r>
            <a:br>
              <a:rPr lang="en-US" dirty="0" smtClean="0">
                <a:solidFill>
                  <a:srgbClr val="006600"/>
                </a:solidFill>
              </a:rPr>
            </a:br>
            <a:r>
              <a:rPr lang="en-US" b="1" dirty="0" smtClean="0">
                <a:solidFill>
                  <a:srgbClr val="006600"/>
                </a:solidFill>
                <a:effectLst>
                  <a:outerShdw blurRad="38100" dist="38100" dir="2700000" algn="tl">
                    <a:srgbClr val="C0C0C0"/>
                  </a:outerShdw>
                </a:effectLst>
              </a:rPr>
              <a:t> </a:t>
            </a:r>
            <a:r>
              <a:rPr lang="en-US" sz="1800" dirty="0" smtClean="0">
                <a:solidFill>
                  <a:srgbClr val="006600"/>
                </a:solidFill>
              </a:rPr>
              <a:t>“Scenarios of Greenhouse Gas Emissions and Atmospheric Concentrations”</a:t>
            </a:r>
            <a:endParaRPr lang="en-US" sz="1800" dirty="0">
              <a:solidFill>
                <a:srgbClr val="006600"/>
              </a:solidFill>
            </a:endParaRPr>
          </a:p>
        </p:txBody>
      </p:sp>
      <p:pic>
        <p:nvPicPr>
          <p:cNvPr id="1026" name="Picture 2"/>
          <p:cNvPicPr>
            <a:picLocks noChangeAspect="1" noChangeArrowheads="1"/>
          </p:cNvPicPr>
          <p:nvPr/>
        </p:nvPicPr>
        <p:blipFill>
          <a:blip r:embed="rId3" cstate="print"/>
          <a:srcRect/>
          <a:stretch>
            <a:fillRect/>
          </a:stretch>
        </p:blipFill>
        <p:spPr bwMode="auto">
          <a:xfrm>
            <a:off x="584407" y="1282700"/>
            <a:ext cx="3104853" cy="4011978"/>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6575"/>
          <a:stretch>
            <a:fillRect/>
          </a:stretch>
        </p:blipFill>
        <p:spPr bwMode="auto">
          <a:xfrm>
            <a:off x="3813949" y="2856043"/>
            <a:ext cx="5330051" cy="3085931"/>
          </a:xfrm>
          <a:prstGeom prst="rect">
            <a:avLst/>
          </a:prstGeom>
          <a:noFill/>
          <a:ln w="9525">
            <a:noFill/>
            <a:miter lim="800000"/>
            <a:headEnd/>
            <a:tailEnd/>
          </a:ln>
        </p:spPr>
      </p:pic>
      <p:sp>
        <p:nvSpPr>
          <p:cNvPr id="8"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p:cNvSpPr>
          <p:nvPr/>
        </p:nvSpPr>
        <p:spPr>
          <a:xfrm>
            <a:off x="8385393" y="6351093"/>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78</a:t>
            </a:fld>
            <a:endParaRPr lang="en-US" sz="1100" dirty="0">
              <a:solidFill>
                <a:srgbClr val="106636"/>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t="72234"/>
          <a:stretch>
            <a:fillRect/>
          </a:stretch>
        </p:blipFill>
        <p:spPr bwMode="auto">
          <a:xfrm>
            <a:off x="589105" y="3352801"/>
            <a:ext cx="8543761" cy="2619375"/>
          </a:xfrm>
          <a:prstGeom prst="rect">
            <a:avLst/>
          </a:prstGeom>
          <a:noFill/>
          <a:ln w="9525">
            <a:noFill/>
            <a:miter lim="800000"/>
            <a:headEnd/>
            <a:tailEnd/>
          </a:ln>
          <a:effectLst/>
        </p:spPr>
      </p:pic>
      <p:pic>
        <p:nvPicPr>
          <p:cNvPr id="956419" name="Picture 3"/>
          <p:cNvPicPr>
            <a:picLocks noChangeAspect="1" noChangeArrowheads="1"/>
          </p:cNvPicPr>
          <p:nvPr/>
        </p:nvPicPr>
        <p:blipFill>
          <a:blip r:embed="rId4" cstate="print"/>
          <a:srcRect l="212" t="18855" b="45753"/>
          <a:stretch>
            <a:fillRect/>
          </a:stretch>
        </p:blipFill>
        <p:spPr bwMode="auto">
          <a:xfrm>
            <a:off x="598466" y="800101"/>
            <a:ext cx="8545535" cy="2550443"/>
          </a:xfrm>
          <a:prstGeom prst="rect">
            <a:avLst/>
          </a:prstGeom>
          <a:noFill/>
          <a:ln w="9525" algn="ctr">
            <a:noFill/>
            <a:miter lim="800000"/>
            <a:headEnd/>
            <a:tailEnd/>
          </a:ln>
          <a:effectLst/>
        </p:spPr>
      </p:pic>
      <p:sp>
        <p:nvSpPr>
          <p:cNvPr id="956421" name="Text Box 5"/>
          <p:cNvSpPr txBox="1">
            <a:spLocks noChangeArrowheads="1"/>
          </p:cNvSpPr>
          <p:nvPr/>
        </p:nvSpPr>
        <p:spPr bwMode="auto">
          <a:xfrm>
            <a:off x="1190337" y="1032241"/>
            <a:ext cx="672756"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IGSM</a:t>
            </a:r>
          </a:p>
        </p:txBody>
      </p:sp>
      <p:sp>
        <p:nvSpPr>
          <p:cNvPr id="956422" name="Text Box 6"/>
          <p:cNvSpPr txBox="1">
            <a:spLocks noChangeArrowheads="1"/>
          </p:cNvSpPr>
          <p:nvPr/>
        </p:nvSpPr>
        <p:spPr bwMode="auto">
          <a:xfrm>
            <a:off x="3996540" y="994141"/>
            <a:ext cx="929237"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MERGE</a:t>
            </a:r>
          </a:p>
        </p:txBody>
      </p:sp>
      <p:sp>
        <p:nvSpPr>
          <p:cNvPr id="956423" name="Text Box 7"/>
          <p:cNvSpPr txBox="1">
            <a:spLocks noChangeArrowheads="1"/>
          </p:cNvSpPr>
          <p:nvPr/>
        </p:nvSpPr>
        <p:spPr bwMode="auto">
          <a:xfrm>
            <a:off x="6858867" y="994141"/>
            <a:ext cx="1070301"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err="1">
                <a:solidFill>
                  <a:schemeClr val="tx1"/>
                </a:solidFill>
              </a:rPr>
              <a:t>MiniCAM</a:t>
            </a:r>
            <a:endParaRPr lang="en-US" b="1" dirty="0">
              <a:solidFill>
                <a:schemeClr val="tx1"/>
              </a:solidFill>
            </a:endParaRPr>
          </a:p>
        </p:txBody>
      </p:sp>
      <p:sp>
        <p:nvSpPr>
          <p:cNvPr id="956425" name="Text Box 9"/>
          <p:cNvSpPr txBox="1">
            <a:spLocks noChangeArrowheads="1"/>
          </p:cNvSpPr>
          <p:nvPr/>
        </p:nvSpPr>
        <p:spPr bwMode="auto">
          <a:xfrm rot="16200000">
            <a:off x="-334613" y="4631704"/>
            <a:ext cx="1302737" cy="298295"/>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smtClean="0"/>
              <a:t>450 </a:t>
            </a:r>
            <a:r>
              <a:rPr lang="en-US" sz="1400" b="1" dirty="0" err="1"/>
              <a:t>ppmv</a:t>
            </a:r>
            <a:r>
              <a:rPr lang="en-US" sz="1400" b="1" dirty="0"/>
              <a:t> CO</a:t>
            </a:r>
            <a:r>
              <a:rPr lang="en-US" sz="1400" b="1" baseline="-25000" dirty="0"/>
              <a:t>2</a:t>
            </a:r>
          </a:p>
        </p:txBody>
      </p:sp>
      <p:sp>
        <p:nvSpPr>
          <p:cNvPr id="956426" name="Text Box 10"/>
          <p:cNvSpPr txBox="1">
            <a:spLocks noChangeArrowheads="1"/>
          </p:cNvSpPr>
          <p:nvPr/>
        </p:nvSpPr>
        <p:spPr bwMode="auto">
          <a:xfrm rot="16200000">
            <a:off x="-618592" y="2197533"/>
            <a:ext cx="1870696" cy="307767"/>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a:t>Reference Scenarios</a:t>
            </a:r>
            <a:endParaRPr lang="en-US" sz="1400" b="1" baseline="-25000" dirty="0"/>
          </a:p>
        </p:txBody>
      </p:sp>
      <p:pic>
        <p:nvPicPr>
          <p:cNvPr id="956428" name="Picture 12"/>
          <p:cNvPicPr>
            <a:picLocks noChangeAspect="1" noChangeArrowheads="1"/>
          </p:cNvPicPr>
          <p:nvPr/>
        </p:nvPicPr>
        <p:blipFill>
          <a:blip r:embed="rId5" cstate="print"/>
          <a:srcRect/>
          <a:stretch>
            <a:fillRect/>
          </a:stretch>
        </p:blipFill>
        <p:spPr bwMode="auto">
          <a:xfrm>
            <a:off x="0" y="5693989"/>
            <a:ext cx="920750" cy="1164011"/>
          </a:xfrm>
          <a:prstGeom prst="rect">
            <a:avLst/>
          </a:prstGeom>
          <a:noFill/>
          <a:ln w="9525" algn="ctr">
            <a:noFill/>
            <a:miter lim="800000"/>
            <a:headEnd/>
            <a:tailEnd/>
          </a:ln>
          <a:effectLst/>
        </p:spPr>
      </p:pic>
      <p:sp>
        <p:nvSpPr>
          <p:cNvPr id="956429" name="Text Box 13"/>
          <p:cNvSpPr txBox="1">
            <a:spLocks noChangeArrowheads="1"/>
          </p:cNvSpPr>
          <p:nvPr/>
        </p:nvSpPr>
        <p:spPr bwMode="auto">
          <a:xfrm>
            <a:off x="321556" y="185186"/>
            <a:ext cx="8500373" cy="36933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501" eaLnBrk="0" hangingPunct="0"/>
            <a:r>
              <a:rPr lang="en-US" sz="2400" dirty="0">
                <a:solidFill>
                  <a:srgbClr val="106636"/>
                </a:solidFill>
                <a:latin typeface="Arial" pitchFamily="34" charset="0"/>
                <a:ea typeface="+mj-ea"/>
                <a:cs typeface="Arial" pitchFamily="34" charset="0"/>
              </a:rPr>
              <a:t>U.S Primary Energy Consumption by Fuels Across Scenarios</a:t>
            </a:r>
          </a:p>
        </p:txBody>
      </p:sp>
      <p:pic>
        <p:nvPicPr>
          <p:cNvPr id="956430" name="Picture 14"/>
          <p:cNvPicPr>
            <a:picLocks noChangeAspect="1" noChangeArrowheads="1"/>
          </p:cNvPicPr>
          <p:nvPr/>
        </p:nvPicPr>
        <p:blipFill>
          <a:blip r:embed="rId6" cstate="print"/>
          <a:srcRect/>
          <a:stretch>
            <a:fillRect/>
          </a:stretch>
        </p:blipFill>
        <p:spPr bwMode="auto">
          <a:xfrm>
            <a:off x="2398812" y="5839350"/>
            <a:ext cx="4349553" cy="1018651"/>
          </a:xfrm>
          <a:prstGeom prst="rect">
            <a:avLst/>
          </a:prstGeom>
          <a:noFill/>
          <a:ln w="19050" algn="ctr">
            <a:solidFill>
              <a:schemeClr val="tx1"/>
            </a:solidFill>
            <a:miter lim="800000"/>
            <a:headEnd/>
            <a:tailEnd/>
          </a:ln>
          <a:effectLst/>
        </p:spPr>
      </p:pic>
      <p:sp>
        <p:nvSpPr>
          <p:cNvPr id="13" name="Footer Placeholder 7"/>
          <p:cNvSpPr txBox="1">
            <a:spLocks/>
          </p:cNvSpPr>
          <p:nvPr/>
        </p:nvSpPr>
        <p:spPr>
          <a:xfrm>
            <a:off x="3124200" y="6404770"/>
            <a:ext cx="53340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106636"/>
                </a:solidFill>
                <a:effectLst/>
                <a:uLnTx/>
                <a:uFillTx/>
                <a:latin typeface="Arial" charset="0"/>
                <a:ea typeface="+mn-ea"/>
                <a:cs typeface="+mn-cs"/>
              </a:rPr>
              <a:t>Energy Facts 2012</a:t>
            </a:r>
            <a:endParaRPr kumimoji="0" lang="en-US" sz="11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9558" name="Text Box 6"/>
          <p:cNvSpPr txBox="1">
            <a:spLocks noChangeArrowheads="1"/>
          </p:cNvSpPr>
          <p:nvPr/>
        </p:nvSpPr>
        <p:spPr bwMode="auto">
          <a:xfrm>
            <a:off x="492125" y="2145927"/>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Continuous improvement – </a:t>
            </a:r>
            <a:br>
              <a:rPr lang="en-US" sz="3600" b="1" dirty="0">
                <a:solidFill>
                  <a:srgbClr val="FF0000"/>
                </a:solidFill>
                <a:effectLst>
                  <a:outerShdw blurRad="38100" dist="38100" dir="2700000" algn="tl">
                    <a:srgbClr val="C0C0C0"/>
                  </a:outerShdw>
                </a:effectLst>
                <a:latin typeface="Arial" pitchFamily="34" charset="0"/>
              </a:rPr>
            </a:br>
            <a:r>
              <a:rPr lang="en-US" sz="3600" b="1" dirty="0">
                <a:solidFill>
                  <a:srgbClr val="FF0000"/>
                </a:solidFill>
                <a:effectLst>
                  <a:outerShdw blurRad="38100" dist="38100" dir="2700000" algn="tl">
                    <a:srgbClr val="C0C0C0"/>
                  </a:outerShdw>
                </a:effectLst>
                <a:latin typeface="Arial" pitchFamily="34" charset="0"/>
              </a:rPr>
              <a:t>the role of current technologies</a:t>
            </a:r>
          </a:p>
        </p:txBody>
      </p:sp>
      <p:pic>
        <p:nvPicPr>
          <p:cNvPr id="919559" name="Picture 7"/>
          <p:cNvPicPr>
            <a:picLocks noChangeAspect="1" noChangeArrowheads="1"/>
          </p:cNvPicPr>
          <p:nvPr/>
        </p:nvPicPr>
        <p:blipFill>
          <a:blip r:embed="rId3" cstate="print"/>
          <a:srcRect l="3604" b="15810"/>
          <a:stretch>
            <a:fillRect/>
          </a:stretch>
        </p:blipFill>
        <p:spPr bwMode="auto">
          <a:xfrm>
            <a:off x="3232728" y="4541184"/>
            <a:ext cx="3023466" cy="2095500"/>
          </a:xfrm>
          <a:prstGeom prst="rect">
            <a:avLst/>
          </a:prstGeom>
          <a:noFill/>
          <a:ln w="9525" algn="ctr">
            <a:no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79</a:t>
            </a:fld>
            <a:endParaRPr lang="en-US" dirty="0"/>
          </a:p>
        </p:txBody>
      </p:sp>
    </p:spTree>
    <p:extLst>
      <p:ext uri="{BB962C8B-B14F-4D97-AF65-F5344CB8AC3E}">
        <p14:creationId xmlns="" xmlns:p14="http://schemas.microsoft.com/office/powerpoint/2010/main" val="394232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457200" y="2895600"/>
            <a:ext cx="8229600" cy="1143000"/>
          </a:xfrm>
        </p:spPr>
        <p:txBody>
          <a:bodyPr/>
          <a:lstStyle/>
          <a:p>
            <a:pPr eaLnBrk="1" hangingPunct="1"/>
            <a:r>
              <a:rPr lang="en-US" dirty="0" smtClean="0">
                <a:solidFill>
                  <a:srgbClr val="004B32"/>
                </a:solidFill>
                <a:latin typeface="Arial" charset="0"/>
                <a:cs typeface="Arial" charset="0"/>
              </a:rPr>
              <a:t>The Energy Challenge</a:t>
            </a:r>
          </a:p>
        </p:txBody>
      </p:sp>
      <p:sp>
        <p:nvSpPr>
          <p:cNvPr id="4" name="Slide Number Placeholder 39"/>
          <p:cNvSpPr>
            <a:spLocks noGrp="1"/>
          </p:cNvSpPr>
          <p:nvPr>
            <p:ph type="sldNum" sz="quarter" idx="4294967295"/>
          </p:nvPr>
        </p:nvSpPr>
        <p:spPr bwMode="auto">
          <a:xfrm>
            <a:off x="8413750" y="6353969"/>
            <a:ext cx="381000" cy="365125"/>
          </a:xfrm>
          <a:prstGeom prst="rect">
            <a:avLst/>
          </a:prstGeo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90944929-F3F1-48F8-BC26-BA0BFE417CEF}" type="slidenum">
              <a:rPr lang="en-US" sz="1200" smtClean="0">
                <a:solidFill>
                  <a:srgbClr val="004B32"/>
                </a:solidFill>
                <a:latin typeface="Arial" charset="0"/>
                <a:cs typeface="Arial" charset="0"/>
              </a:rPr>
              <a:pPr algn="r" fontAlgn="base">
                <a:spcBef>
                  <a:spcPct val="0"/>
                </a:spcBef>
                <a:spcAft>
                  <a:spcPct val="0"/>
                </a:spcAft>
              </a:pPr>
              <a:t>8</a:t>
            </a:fld>
            <a:endParaRPr lang="en-US" sz="1200" dirty="0" smtClean="0">
              <a:solidFill>
                <a:srgbClr val="004B32"/>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73867"/>
            <a:ext cx="9144000" cy="648415"/>
          </a:xfrm>
          <a:prstGeom prst="rect">
            <a:avLst/>
          </a:prstGeom>
          <a:noFill/>
          <a:ln w="9525" algn="ctr">
            <a:noFill/>
            <a:miter lim="800000"/>
            <a:headEnd/>
            <a:tailEnd/>
          </a:ln>
          <a:effectLst/>
        </p:spPr>
        <p:txBody>
          <a:bodyPr lIns="93503" tIns="46752" rIns="93503" bIns="46752">
            <a:spAutoFit/>
          </a:bodyPr>
          <a:lstStyle/>
          <a:p>
            <a:pPr algn="ctr" defTabSz="914608">
              <a:lnSpc>
                <a:spcPct val="90000"/>
              </a:lnSpc>
              <a:spcBef>
                <a:spcPct val="0"/>
              </a:spcBef>
            </a:pPr>
            <a:r>
              <a:rPr lang="fr-FR" sz="2400" dirty="0" smtClean="0">
                <a:solidFill>
                  <a:srgbClr val="146737"/>
                </a:solidFill>
                <a:ea typeface="+mj-ea"/>
                <a:cs typeface="Arial" charset="0"/>
              </a:rPr>
              <a:t>One </a:t>
            </a:r>
            <a:r>
              <a:rPr lang="fr-FR" sz="2400" dirty="0" err="1" smtClean="0">
                <a:solidFill>
                  <a:srgbClr val="146737"/>
                </a:solidFill>
                <a:ea typeface="+mj-ea"/>
                <a:cs typeface="Arial" charset="0"/>
              </a:rPr>
              <a:t>Strategy</a:t>
            </a:r>
            <a:r>
              <a:rPr lang="fr-FR" sz="2400" dirty="0" smtClean="0">
                <a:solidFill>
                  <a:srgbClr val="146737"/>
                </a:solidFill>
                <a:ea typeface="+mj-ea"/>
                <a:cs typeface="Arial" charset="0"/>
              </a:rPr>
              <a:t>: Use </a:t>
            </a:r>
            <a:r>
              <a:rPr lang="fr-FR" sz="2400" dirty="0" err="1" smtClean="0">
                <a:solidFill>
                  <a:srgbClr val="146737"/>
                </a:solidFill>
                <a:ea typeface="+mj-ea"/>
                <a:cs typeface="Arial" charset="0"/>
              </a:rPr>
              <a:t>Current</a:t>
            </a:r>
            <a:r>
              <a:rPr lang="fr-FR" sz="2400" dirty="0" smtClean="0">
                <a:solidFill>
                  <a:srgbClr val="146737"/>
                </a:solidFill>
                <a:ea typeface="+mj-ea"/>
                <a:cs typeface="Arial" charset="0"/>
              </a:rPr>
              <a:t> Technologies</a:t>
            </a:r>
            <a:r>
              <a:rPr lang="fr-FR" sz="2900" b="1" dirty="0">
                <a:solidFill>
                  <a:srgbClr val="146737"/>
                </a:solidFill>
                <a:effectLst>
                  <a:outerShdw blurRad="38100" dist="38100" dir="2700000" algn="tl">
                    <a:srgbClr val="C0C0C0"/>
                  </a:outerShdw>
                </a:effectLst>
                <a:latin typeface="Arial" pitchFamily="34" charset="0"/>
              </a:rPr>
              <a:t/>
            </a:r>
            <a:br>
              <a:rPr lang="fr-FR" sz="2900" b="1" dirty="0">
                <a:solidFill>
                  <a:srgbClr val="146737"/>
                </a:solidFill>
                <a:effectLst>
                  <a:outerShdw blurRad="38100" dist="38100" dir="2700000" algn="tl">
                    <a:srgbClr val="C0C0C0"/>
                  </a:outerShdw>
                </a:effectLst>
                <a:latin typeface="Arial" pitchFamily="34" charset="0"/>
              </a:rPr>
            </a:br>
            <a:r>
              <a:rPr lang="fr-FR" sz="1600" dirty="0" err="1">
                <a:solidFill>
                  <a:srgbClr val="146737"/>
                </a:solidFill>
              </a:rPr>
              <a:t>Stabilization</a:t>
            </a:r>
            <a:r>
              <a:rPr lang="fr-FR" sz="1600" dirty="0">
                <a:solidFill>
                  <a:srgbClr val="146737"/>
                </a:solidFill>
              </a:rPr>
              <a:t> </a:t>
            </a:r>
            <a:r>
              <a:rPr lang="fr-FR" sz="1600" dirty="0" err="1">
                <a:solidFill>
                  <a:srgbClr val="146737"/>
                </a:solidFill>
              </a:rPr>
              <a:t>Wedges</a:t>
            </a:r>
            <a:r>
              <a:rPr lang="fr-FR" sz="1600" dirty="0">
                <a:solidFill>
                  <a:srgbClr val="146737"/>
                </a:solidFill>
              </a:rPr>
              <a:t>: </a:t>
            </a:r>
            <a:r>
              <a:rPr lang="fr-FR" sz="1600" dirty="0" err="1">
                <a:solidFill>
                  <a:srgbClr val="146737"/>
                </a:solidFill>
              </a:rPr>
              <a:t>Pacala</a:t>
            </a:r>
            <a:r>
              <a:rPr lang="fr-FR" sz="1600" dirty="0">
                <a:solidFill>
                  <a:srgbClr val="146737"/>
                </a:solidFill>
              </a:rPr>
              <a:t> and </a:t>
            </a:r>
            <a:r>
              <a:rPr lang="fr-FR" sz="1600" dirty="0" err="1">
                <a:solidFill>
                  <a:srgbClr val="146737"/>
                </a:solidFill>
              </a:rPr>
              <a:t>Socolow</a:t>
            </a:r>
            <a:r>
              <a:rPr lang="fr-FR" sz="1600" dirty="0">
                <a:solidFill>
                  <a:srgbClr val="146737"/>
                </a:solidFill>
              </a:rPr>
              <a:t> Challenge for CO</a:t>
            </a:r>
            <a:r>
              <a:rPr lang="fr-FR" sz="1600" baseline="-25000" dirty="0">
                <a:solidFill>
                  <a:srgbClr val="146737"/>
                </a:solidFill>
              </a:rPr>
              <a:t>2</a:t>
            </a:r>
            <a:r>
              <a:rPr lang="fr-FR" sz="1600" dirty="0">
                <a:solidFill>
                  <a:srgbClr val="146737"/>
                </a:solidFill>
              </a:rPr>
              <a:t> </a:t>
            </a:r>
            <a:r>
              <a:rPr lang="fr-FR" sz="1600" dirty="0" err="1">
                <a:solidFill>
                  <a:srgbClr val="146737"/>
                </a:solidFill>
              </a:rPr>
              <a:t>Stabilization</a:t>
            </a:r>
            <a:r>
              <a:rPr lang="fr-FR" sz="1600" dirty="0">
                <a:solidFill>
                  <a:srgbClr val="146737"/>
                </a:solidFill>
              </a:rPr>
              <a:t> for Kids and </a:t>
            </a:r>
            <a:r>
              <a:rPr lang="fr-FR" sz="1600" dirty="0" err="1">
                <a:solidFill>
                  <a:srgbClr val="146737"/>
                </a:solidFill>
              </a:rPr>
              <a:t>Lawmakers</a:t>
            </a:r>
            <a:r>
              <a:rPr lang="fr-FR" sz="1600" dirty="0">
                <a:solidFill>
                  <a:srgbClr val="146737"/>
                </a:solidFill>
              </a:rPr>
              <a:t> </a:t>
            </a:r>
            <a:endParaRPr lang="en-AU" sz="1400" dirty="0">
              <a:solidFill>
                <a:srgbClr val="146737"/>
              </a:solidFill>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7" name="Picture 4"/>
          <p:cNvPicPr>
            <a:picLocks noChangeAspect="1" noChangeArrowheads="1"/>
          </p:cNvPicPr>
          <p:nvPr/>
        </p:nvPicPr>
        <p:blipFill>
          <a:blip r:embed="rId3" cstate="print"/>
          <a:srcRect l="8646" r="3802"/>
          <a:stretch>
            <a:fillRect/>
          </a:stretch>
        </p:blipFill>
        <p:spPr bwMode="auto">
          <a:xfrm>
            <a:off x="0" y="1063145"/>
            <a:ext cx="9144000" cy="1848971"/>
          </a:xfrm>
          <a:prstGeom prst="rect">
            <a:avLst/>
          </a:prstGeom>
          <a:noFill/>
          <a:ln w="9525" algn="ctr">
            <a:noFill/>
            <a:miter lim="800000"/>
            <a:headEnd/>
            <a:tailEnd/>
          </a:ln>
          <a:effectLst/>
        </p:spPr>
      </p:pic>
      <p:pic>
        <p:nvPicPr>
          <p:cNvPr id="9" name="Picture 7"/>
          <p:cNvPicPr>
            <a:picLocks noChangeAspect="1" noChangeArrowheads="1"/>
          </p:cNvPicPr>
          <p:nvPr/>
        </p:nvPicPr>
        <p:blipFill>
          <a:blip r:embed="rId4" cstate="print"/>
          <a:srcRect/>
          <a:stretch>
            <a:fillRect/>
          </a:stretch>
        </p:blipFill>
        <p:spPr bwMode="auto">
          <a:xfrm>
            <a:off x="503205" y="2949262"/>
            <a:ext cx="8034193" cy="3271234"/>
          </a:xfrm>
          <a:prstGeom prst="rect">
            <a:avLst/>
          </a:prstGeom>
          <a:noFill/>
          <a:ln w="9525" algn="ctr">
            <a:noFill/>
            <a:miter lim="800000"/>
            <a:headEnd/>
            <a:tailEnd/>
          </a:ln>
          <a:effectLst/>
        </p:spPr>
      </p:pic>
      <p:pic>
        <p:nvPicPr>
          <p:cNvPr id="10" name="Picture 8"/>
          <p:cNvPicPr>
            <a:picLocks noChangeAspect="1" noChangeArrowheads="1"/>
          </p:cNvPicPr>
          <p:nvPr/>
        </p:nvPicPr>
        <p:blipFill>
          <a:blip r:embed="rId5" cstate="print"/>
          <a:srcRect r="2794"/>
          <a:stretch>
            <a:fillRect/>
          </a:stretch>
        </p:blipFill>
        <p:spPr bwMode="auto">
          <a:xfrm>
            <a:off x="0" y="6342529"/>
            <a:ext cx="5834130" cy="515471"/>
          </a:xfrm>
          <a:prstGeom prst="rect">
            <a:avLst/>
          </a:prstGeom>
          <a:noFill/>
          <a:ln w="9525" algn="ctr">
            <a:noFill/>
            <a:miter lim="800000"/>
            <a:headEnd/>
            <a:tailEnd/>
          </a:ln>
          <a:effectLst/>
        </p:spPr>
      </p:pic>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80</a:t>
            </a:fld>
            <a:endParaRPr lang="en-US" dirty="0"/>
          </a:p>
        </p:txBody>
      </p:sp>
      <p:sp>
        <p:nvSpPr>
          <p:cNvPr id="17" name="Footer Placeholder 16"/>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255604444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p:cNvSpPr/>
          <p:nvPr/>
        </p:nvSpPr>
        <p:spPr>
          <a:xfrm>
            <a:off x="0" y="3930555"/>
            <a:ext cx="1392072" cy="292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p:cNvSpPr>
            <a:spLocks noChangeArrowheads="1"/>
          </p:cNvSpPr>
          <p:nvPr/>
        </p:nvSpPr>
        <p:spPr bwMode="auto">
          <a:xfrm>
            <a:off x="489239" y="12500"/>
            <a:ext cx="8174182" cy="759215"/>
          </a:xfrm>
          <a:prstGeom prst="rect">
            <a:avLst/>
          </a:prstGeom>
          <a:noFill/>
          <a:ln w="9525" algn="ctr">
            <a:noFill/>
            <a:miter lim="800000"/>
            <a:headEnd/>
            <a:tailEnd/>
          </a:ln>
          <a:effectLst/>
        </p:spPr>
        <p:txBody>
          <a:bodyPr lIns="93503" tIns="46752" rIns="93503" bIns="46752">
            <a:spAutoFit/>
          </a:bodyPr>
          <a:lstStyle/>
          <a:p>
            <a:pPr algn="ctr" defTabSz="914608">
              <a:lnSpc>
                <a:spcPct val="90000"/>
              </a:lnSpc>
              <a:spcBef>
                <a:spcPct val="0"/>
              </a:spcBef>
            </a:pPr>
            <a:r>
              <a:rPr lang="fr-FR" sz="2400" dirty="0" err="1" smtClean="0">
                <a:solidFill>
                  <a:srgbClr val="146737"/>
                </a:solidFill>
                <a:ea typeface="+mj-ea"/>
                <a:cs typeface="Arial" charset="0"/>
              </a:rPr>
              <a:t>Stabilization</a:t>
            </a:r>
            <a:r>
              <a:rPr lang="fr-FR" sz="2400" dirty="0" smtClean="0">
                <a:solidFill>
                  <a:srgbClr val="146737"/>
                </a:solidFill>
                <a:ea typeface="+mj-ea"/>
                <a:cs typeface="Arial" charset="0"/>
              </a:rPr>
              <a:t> </a:t>
            </a:r>
            <a:r>
              <a:rPr lang="fr-FR" sz="2400" dirty="0" err="1" smtClean="0">
                <a:solidFill>
                  <a:srgbClr val="146737"/>
                </a:solidFill>
                <a:ea typeface="+mj-ea"/>
                <a:cs typeface="Arial" charset="0"/>
              </a:rPr>
              <a:t>Wedges</a:t>
            </a:r>
            <a:r>
              <a:rPr lang="fr-FR" sz="2400" dirty="0" smtClean="0">
                <a:solidFill>
                  <a:srgbClr val="146737"/>
                </a:solidFill>
                <a:ea typeface="+mj-ea"/>
                <a:cs typeface="Arial" charset="0"/>
              </a:rPr>
              <a:t>:</a:t>
            </a:r>
            <a:r>
              <a:rPr lang="fr-FR" sz="2900" b="1" dirty="0">
                <a:solidFill>
                  <a:srgbClr val="146737"/>
                </a:solidFill>
                <a:effectLst>
                  <a:outerShdw blurRad="38100" dist="38100" dir="2700000" algn="tl">
                    <a:srgbClr val="C0C0C0"/>
                  </a:outerShdw>
                </a:effectLst>
                <a:latin typeface="Arial" pitchFamily="34" charset="0"/>
              </a:rPr>
              <a:t/>
            </a:r>
            <a:br>
              <a:rPr lang="fr-FR" sz="2900" b="1" dirty="0">
                <a:solidFill>
                  <a:srgbClr val="146737"/>
                </a:solidFill>
                <a:effectLst>
                  <a:outerShdw blurRad="38100" dist="38100" dir="2700000" algn="tl">
                    <a:srgbClr val="C0C0C0"/>
                  </a:outerShdw>
                </a:effectLst>
                <a:latin typeface="Arial" pitchFamily="34" charset="0"/>
              </a:rPr>
            </a:br>
            <a:r>
              <a:rPr lang="fr-FR" dirty="0" err="1" smtClean="0">
                <a:solidFill>
                  <a:srgbClr val="146737"/>
                </a:solidFill>
                <a:ea typeface="+mj-ea"/>
                <a:cs typeface="Arial" charset="0"/>
              </a:rPr>
              <a:t>Two</a:t>
            </a:r>
            <a:r>
              <a:rPr lang="fr-FR" dirty="0" smtClean="0">
                <a:solidFill>
                  <a:srgbClr val="146737"/>
                </a:solidFill>
                <a:ea typeface="+mj-ea"/>
                <a:cs typeface="Arial" charset="0"/>
              </a:rPr>
              <a:t> Emission Scenarios </a:t>
            </a:r>
            <a:r>
              <a:rPr lang="fr-FR" dirty="0" err="1" smtClean="0">
                <a:solidFill>
                  <a:srgbClr val="146737"/>
                </a:solidFill>
                <a:ea typeface="+mj-ea"/>
                <a:cs typeface="Arial" charset="0"/>
              </a:rPr>
              <a:t>Define</a:t>
            </a:r>
            <a:r>
              <a:rPr lang="fr-FR" dirty="0" smtClean="0">
                <a:solidFill>
                  <a:srgbClr val="146737"/>
                </a:solidFill>
                <a:ea typeface="+mj-ea"/>
                <a:cs typeface="Arial" charset="0"/>
              </a:rPr>
              <a:t> the </a:t>
            </a:r>
            <a:r>
              <a:rPr lang="fr-FR" dirty="0" err="1" smtClean="0">
                <a:solidFill>
                  <a:srgbClr val="146737"/>
                </a:solidFill>
                <a:ea typeface="+mj-ea"/>
                <a:cs typeface="Arial" charset="0"/>
              </a:rPr>
              <a:t>Stabilization</a:t>
            </a:r>
            <a:r>
              <a:rPr lang="fr-FR" dirty="0" smtClean="0">
                <a:solidFill>
                  <a:srgbClr val="146737"/>
                </a:solidFill>
                <a:ea typeface="+mj-ea"/>
                <a:cs typeface="Arial" charset="0"/>
              </a:rPr>
              <a:t> Triangle</a:t>
            </a:r>
            <a:endParaRPr lang="en-AU" sz="2400" dirty="0" smtClean="0">
              <a:solidFill>
                <a:srgbClr val="146737"/>
              </a:solidFill>
              <a:ea typeface="+mj-ea"/>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8" name="Picture 4"/>
          <p:cNvPicPr>
            <a:picLocks noChangeAspect="1" noChangeArrowheads="1"/>
          </p:cNvPicPr>
          <p:nvPr/>
        </p:nvPicPr>
        <p:blipFill>
          <a:blip r:embed="rId3" cstate="print"/>
          <a:srcRect l="3604" b="15810"/>
          <a:stretch>
            <a:fillRect/>
          </a:stretch>
        </p:blipFill>
        <p:spPr bwMode="auto">
          <a:xfrm>
            <a:off x="469079" y="873962"/>
            <a:ext cx="8458489" cy="5863478"/>
          </a:xfrm>
          <a:prstGeom prst="rect">
            <a:avLst/>
          </a:prstGeom>
          <a:noFill/>
          <a:ln w="9525" algn="ctr">
            <a:noFill/>
            <a:miter lim="800000"/>
            <a:headEnd/>
            <a:tailEnd/>
          </a:ln>
          <a:effectLst/>
        </p:spPr>
      </p:pic>
      <p:grpSp>
        <p:nvGrpSpPr>
          <p:cNvPr id="19" name="Group 10"/>
          <p:cNvGrpSpPr>
            <a:grpSpLocks/>
          </p:cNvGrpSpPr>
          <p:nvPr/>
        </p:nvGrpSpPr>
        <p:grpSpPr bwMode="auto">
          <a:xfrm>
            <a:off x="3701806" y="1770433"/>
            <a:ext cx="5293591" cy="2148728"/>
            <a:chOff x="2512" y="1350"/>
            <a:chExt cx="3668" cy="1534"/>
          </a:xfrm>
        </p:grpSpPr>
        <p:pic>
          <p:nvPicPr>
            <p:cNvPr id="20" name="Picture 5"/>
            <p:cNvPicPr>
              <a:picLocks noChangeAspect="1" noChangeArrowheads="1"/>
            </p:cNvPicPr>
            <p:nvPr/>
          </p:nvPicPr>
          <p:blipFill>
            <a:blip r:embed="rId4" cstate="print"/>
            <a:srcRect l="14980" t="9340" r="27049" b="16803"/>
            <a:stretch>
              <a:fillRect/>
            </a:stretch>
          </p:blipFill>
          <p:spPr bwMode="auto">
            <a:xfrm>
              <a:off x="2512" y="1350"/>
              <a:ext cx="2051" cy="1534"/>
            </a:xfrm>
            <a:prstGeom prst="rect">
              <a:avLst/>
            </a:prstGeom>
            <a:noFill/>
            <a:ln w="9525" algn="ctr">
              <a:noFill/>
              <a:miter lim="800000"/>
              <a:headEnd/>
              <a:tailEnd/>
            </a:ln>
            <a:effectLst/>
          </p:spPr>
        </p:pic>
        <p:sp>
          <p:nvSpPr>
            <p:cNvPr id="21" name="Text Box 9"/>
            <p:cNvSpPr txBox="1">
              <a:spLocks noChangeArrowheads="1"/>
            </p:cNvSpPr>
            <p:nvPr/>
          </p:nvSpPr>
          <p:spPr bwMode="auto">
            <a:xfrm>
              <a:off x="4680" y="1753"/>
              <a:ext cx="1500" cy="828"/>
            </a:xfrm>
            <a:prstGeom prst="rect">
              <a:avLst/>
            </a:prstGeom>
            <a:noFill/>
            <a:ln w="9525" algn="ctr">
              <a:noFill/>
              <a:miter lim="800000"/>
              <a:headEnd/>
              <a:tailEnd/>
            </a:ln>
            <a:effectLst/>
          </p:spPr>
          <p:txBody>
            <a:bodyPr>
              <a:spAutoFit/>
            </a:bodyPr>
            <a:lstStyle/>
            <a:p>
              <a:pPr algn="l" defTabSz="914608">
                <a:lnSpc>
                  <a:spcPct val="100000"/>
                </a:lnSpc>
                <a:spcBef>
                  <a:spcPct val="0"/>
                </a:spcBef>
              </a:pPr>
              <a:r>
                <a:rPr lang="en-US" sz="1400" b="1" dirty="0">
                  <a:solidFill>
                    <a:schemeClr val="tx1"/>
                  </a:solidFill>
                </a:rPr>
                <a:t>7 wedges are needed to build the stabilization triangle.  Each avoids 1 billion tons of carbon emissions per year by 2055</a:t>
              </a:r>
            </a:p>
          </p:txBody>
        </p:sp>
      </p:grpSp>
      <p:sp>
        <p:nvSpPr>
          <p:cNvPr id="22" name="Text Box 11"/>
          <p:cNvSpPr txBox="1">
            <a:spLocks noChangeArrowheads="1"/>
          </p:cNvSpPr>
          <p:nvPr/>
        </p:nvSpPr>
        <p:spPr bwMode="auto">
          <a:xfrm rot="19459692">
            <a:off x="4636242" y="2246395"/>
            <a:ext cx="2166266" cy="242903"/>
          </a:xfrm>
          <a:prstGeom prst="rect">
            <a:avLst/>
          </a:prstGeom>
          <a:solidFill>
            <a:schemeClr val="bg1"/>
          </a:solidFill>
          <a:ln w="9525" algn="ctr">
            <a:noFill/>
            <a:miter lim="800000"/>
            <a:headEnd/>
            <a:tailEnd/>
          </a:ln>
          <a:effectLst/>
        </p:spPr>
        <p:txBody>
          <a:bodyPr wrap="none" lIns="82058" tIns="41029" rIns="82058" bIns="41029">
            <a:spAutoFit/>
          </a:bodyPr>
          <a:lstStyle/>
          <a:p>
            <a:pPr defTabSz="914608"/>
            <a:r>
              <a:rPr lang="en-US" sz="1300" b="1" dirty="0">
                <a:solidFill>
                  <a:schemeClr val="tx1"/>
                </a:solidFill>
                <a:latin typeface="Arial" pitchFamily="34" charset="0"/>
              </a:rPr>
              <a:t>Emissions-doubling path</a:t>
            </a:r>
          </a:p>
        </p:txBody>
      </p:sp>
      <p:sp>
        <p:nvSpPr>
          <p:cNvPr id="27" name="Slide Number Placeholder 26"/>
          <p:cNvSpPr>
            <a:spLocks noGrp="1"/>
          </p:cNvSpPr>
          <p:nvPr>
            <p:ph type="sldNum" sz="quarter" idx="11"/>
          </p:nvPr>
        </p:nvSpPr>
        <p:spPr/>
        <p:txBody>
          <a:bodyPr/>
          <a:lstStyle/>
          <a:p>
            <a:pPr>
              <a:defRPr/>
            </a:pPr>
            <a:fld id="{6EEA275D-5A49-48A8-817D-44C3EA0A3A2F}" type="slidenum">
              <a:rPr lang="en-US" smtClean="0"/>
              <a:pPr>
                <a:defRPr/>
              </a:pPr>
              <a:t>81</a:t>
            </a:fld>
            <a:endParaRPr lang="en-US" dirty="0"/>
          </a:p>
        </p:txBody>
      </p:sp>
      <p:sp>
        <p:nvSpPr>
          <p:cNvPr id="28" name="Footer Placeholder 27"/>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2332381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8" name="Group 6"/>
          <p:cNvGrpSpPr>
            <a:grpSpLocks/>
          </p:cNvGrpSpPr>
          <p:nvPr/>
        </p:nvGrpSpPr>
        <p:grpSpPr bwMode="auto">
          <a:xfrm>
            <a:off x="1473960" y="953901"/>
            <a:ext cx="6080121" cy="5119353"/>
            <a:chOff x="978" y="681"/>
            <a:chExt cx="4262" cy="3921"/>
          </a:xfrm>
        </p:grpSpPr>
        <p:pic>
          <p:nvPicPr>
            <p:cNvPr id="9" name="Picture 2"/>
            <p:cNvPicPr>
              <a:picLocks noChangeAspect="1" noChangeArrowheads="1"/>
            </p:cNvPicPr>
            <p:nvPr/>
          </p:nvPicPr>
          <p:blipFill>
            <a:blip r:embed="rId3" cstate="print"/>
            <a:srcRect l="59193" t="24341" r="5350" b="35237"/>
            <a:stretch>
              <a:fillRect/>
            </a:stretch>
          </p:blipFill>
          <p:spPr bwMode="auto">
            <a:xfrm>
              <a:off x="978" y="3261"/>
              <a:ext cx="2627" cy="1341"/>
            </a:xfrm>
            <a:prstGeom prst="rect">
              <a:avLst/>
            </a:prstGeom>
            <a:noFill/>
            <a:ln w="9525" algn="ctr">
              <a:noFill/>
              <a:miter lim="800000"/>
              <a:headEnd/>
              <a:tailEnd/>
            </a:ln>
            <a:effectLst/>
          </p:spPr>
        </p:pic>
        <p:pic>
          <p:nvPicPr>
            <p:cNvPr id="10" name="Picture 3"/>
            <p:cNvPicPr>
              <a:picLocks noChangeAspect="1" noChangeArrowheads="1"/>
            </p:cNvPicPr>
            <p:nvPr/>
          </p:nvPicPr>
          <p:blipFill>
            <a:blip r:embed="rId3" cstate="print"/>
            <a:srcRect l="4428" t="3067" r="40550" b="33910"/>
            <a:stretch>
              <a:fillRect/>
            </a:stretch>
          </p:blipFill>
          <p:spPr bwMode="auto">
            <a:xfrm>
              <a:off x="1164" y="681"/>
              <a:ext cx="4076" cy="2091"/>
            </a:xfrm>
            <a:prstGeom prst="rect">
              <a:avLst/>
            </a:prstGeom>
            <a:noFill/>
            <a:ln w="9525" algn="ctr">
              <a:noFill/>
              <a:miter lim="800000"/>
              <a:headEnd/>
              <a:tailEnd/>
            </a:ln>
            <a:effectLst/>
          </p:spPr>
        </p:pic>
        <p:pic>
          <p:nvPicPr>
            <p:cNvPr id="11" name="Picture 4"/>
            <p:cNvPicPr>
              <a:picLocks noChangeAspect="1" noChangeArrowheads="1"/>
            </p:cNvPicPr>
            <p:nvPr/>
          </p:nvPicPr>
          <p:blipFill>
            <a:blip r:embed="rId3" cstate="print"/>
            <a:srcRect l="59193" t="2492" r="5350" b="80290"/>
            <a:stretch>
              <a:fillRect/>
            </a:stretch>
          </p:blipFill>
          <p:spPr bwMode="auto">
            <a:xfrm>
              <a:off x="1005" y="2761"/>
              <a:ext cx="2627" cy="571"/>
            </a:xfrm>
            <a:prstGeom prst="rect">
              <a:avLst/>
            </a:prstGeom>
            <a:noFill/>
            <a:ln w="9525" algn="ctr">
              <a:noFill/>
              <a:miter lim="800000"/>
              <a:headEnd/>
              <a:tailEnd/>
            </a:ln>
            <a:effectLst/>
          </p:spPr>
        </p:pic>
      </p:grpSp>
      <p:sp>
        <p:nvSpPr>
          <p:cNvPr id="12" name="Rectangle 7"/>
          <p:cNvSpPr>
            <a:spLocks noChangeArrowheads="1"/>
          </p:cNvSpPr>
          <p:nvPr/>
        </p:nvSpPr>
        <p:spPr bwMode="auto">
          <a:xfrm>
            <a:off x="710046" y="156164"/>
            <a:ext cx="7855239" cy="420221"/>
          </a:xfrm>
          <a:prstGeom prst="rect">
            <a:avLst/>
          </a:prstGeom>
          <a:noFill/>
          <a:ln w="9525" cap="flat" cmpd="sng" algn="ctr">
            <a:noFill/>
            <a:prstDash val="solid"/>
            <a:miter lim="800000"/>
            <a:headEnd/>
            <a:tailEnd/>
          </a:ln>
          <a:effectLst/>
        </p:spPr>
        <p:txBody>
          <a:bodyPr lIns="93503" tIns="46752" rIns="93503" bIns="46752"/>
          <a:lstStyle/>
          <a:p>
            <a:pPr algn="ctr">
              <a:lnSpc>
                <a:spcPct val="100000"/>
              </a:lnSpc>
            </a:pPr>
            <a:r>
              <a:rPr lang="en-US" sz="2400" dirty="0" smtClean="0">
                <a:solidFill>
                  <a:srgbClr val="106636"/>
                </a:solidFill>
                <a:ea typeface="+mj-ea"/>
                <a:cs typeface="Arial" charset="0"/>
              </a:rPr>
              <a:t>The Wedge Stabilization Game Pieces</a:t>
            </a:r>
          </a:p>
        </p:txBody>
      </p:sp>
      <p:sp>
        <p:nvSpPr>
          <p:cNvPr id="14" name="Slide Number Placeholder 13"/>
          <p:cNvSpPr>
            <a:spLocks noGrp="1"/>
          </p:cNvSpPr>
          <p:nvPr>
            <p:ph type="sldNum" sz="quarter" idx="11"/>
          </p:nvPr>
        </p:nvSpPr>
        <p:spPr/>
        <p:txBody>
          <a:bodyPr/>
          <a:lstStyle/>
          <a:p>
            <a:pPr>
              <a:defRPr/>
            </a:pPr>
            <a:fld id="{6EEA275D-5A49-48A8-817D-44C3EA0A3A2F}" type="slidenum">
              <a:rPr lang="en-US" smtClean="0"/>
              <a:pPr>
                <a:defRPr/>
              </a:pPr>
              <a:t>82</a:t>
            </a:fld>
            <a:endParaRPr lang="en-US" dirty="0"/>
          </a:p>
        </p:txBody>
      </p:sp>
      <p:sp>
        <p:nvSpPr>
          <p:cNvPr id="15" name="Footer Placeholder 14"/>
          <p:cNvSpPr>
            <a:spLocks noGrp="1"/>
          </p:cNvSpPr>
          <p:nvPr>
            <p:ph type="ftr" sz="quarter" idx="10"/>
          </p:nvPr>
        </p:nvSpPr>
        <p:spPr/>
        <p:txBody>
          <a:bodyPr/>
          <a:lstStyle/>
          <a:p>
            <a:pPr>
              <a:defRPr/>
            </a:pPr>
            <a:r>
              <a:rPr lang="en-US" dirty="0" smtClean="0"/>
              <a:t>Energy Facts 2012</a:t>
            </a:r>
            <a:endParaRPr lang="en-US" dirty="0"/>
          </a:p>
        </p:txBody>
      </p:sp>
    </p:spTree>
    <p:extLst>
      <p:ext uri="{BB962C8B-B14F-4D97-AF65-F5344CB8AC3E}">
        <p14:creationId xmlns="" xmlns:p14="http://schemas.microsoft.com/office/powerpoint/2010/main" val="11978585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8" name="Text Box 6"/>
          <p:cNvSpPr txBox="1">
            <a:spLocks noChangeArrowheads="1"/>
          </p:cNvSpPr>
          <p:nvPr/>
        </p:nvSpPr>
        <p:spPr bwMode="auto">
          <a:xfrm>
            <a:off x="492125" y="2158535"/>
            <a:ext cx="8151091" cy="984083"/>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Energy Facts</a:t>
            </a:r>
            <a:endParaRPr lang="en-US" sz="3600" b="1" dirty="0">
              <a:solidFill>
                <a:srgbClr val="FF0000"/>
              </a:solidFill>
              <a:effectLst>
                <a:outerShdw blurRad="38100" dist="38100" dir="2700000" algn="tl">
                  <a:srgbClr val="C0C0C0"/>
                </a:outerShdw>
              </a:effectLst>
              <a:latin typeface="Arial" pitchFamily="34" charset="0"/>
            </a:endParaRPr>
          </a:p>
          <a:p>
            <a:pPr algn="ctr" defTabSz="914501" eaLnBrk="0" hangingPunct="0">
              <a:lnSpc>
                <a:spcPct val="95000"/>
              </a:lnSpc>
              <a:tabLst>
                <a:tab pos="1696528" algn="l"/>
              </a:tabLst>
            </a:pPr>
            <a:r>
              <a:rPr lang="en-US" sz="2500" b="1" dirty="0">
                <a:solidFill>
                  <a:srgbClr val="FF0000"/>
                </a:solidFill>
                <a:effectLst>
                  <a:outerShdw blurRad="38100" dist="38100" dir="2700000" algn="tl">
                    <a:srgbClr val="C0C0C0"/>
                  </a:outerShdw>
                </a:effectLst>
                <a:latin typeface="Arial" pitchFamily="34" charset="0"/>
              </a:rPr>
              <a:t>and the components of energy strategies</a:t>
            </a: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7" y="5258360"/>
            <a:ext cx="1936750" cy="1469372"/>
          </a:xfrm>
          <a:prstGeom prst="rect">
            <a:avLst/>
          </a:prstGeom>
          <a:noFill/>
          <a:ln w="12700" algn="ctr">
            <a:solidFill>
              <a:schemeClr val="tx1"/>
            </a:solid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83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7108" name="Title 2"/>
          <p:cNvSpPr>
            <a:spLocks noGrp="1"/>
          </p:cNvSpPr>
          <p:nvPr>
            <p:ph type="title"/>
          </p:nvPr>
        </p:nvSpPr>
        <p:spPr/>
        <p:txBody>
          <a:bodyPr/>
          <a:lstStyle/>
          <a:p>
            <a:r>
              <a:rPr lang="en-US" dirty="0" smtClean="0"/>
              <a:t>A National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5"/>
            <a:ext cx="9029898" cy="5257799"/>
          </a:xfrm>
          <a:prstGeom prst="rect">
            <a:avLst/>
          </a:prstGeom>
          <a:noFill/>
          <a:ln w="9525">
            <a:noFill/>
            <a:miter lim="800000"/>
            <a:headEnd/>
            <a:tailEnd/>
          </a:ln>
        </p:spPr>
      </p:pic>
      <p:sp>
        <p:nvSpPr>
          <p:cNvPr id="10" name="Rectangle 9"/>
          <p:cNvSpPr/>
          <p:nvPr/>
        </p:nvSpPr>
        <p:spPr>
          <a:xfrm>
            <a:off x="-156519" y="4498020"/>
            <a:ext cx="741405" cy="149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1" name="Rectangle 10"/>
          <p:cNvSpPr/>
          <p:nvPr/>
        </p:nvSpPr>
        <p:spPr>
          <a:xfrm>
            <a:off x="-156519" y="2994456"/>
            <a:ext cx="741405" cy="150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Rectangle 11"/>
          <p:cNvSpPr/>
          <p:nvPr/>
        </p:nvSpPr>
        <p:spPr>
          <a:xfrm>
            <a:off x="-156519" y="1416910"/>
            <a:ext cx="741405" cy="157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3" name="Rectangle 12"/>
          <p:cNvSpPr/>
          <p:nvPr/>
        </p:nvSpPr>
        <p:spPr>
          <a:xfrm rot="16200000">
            <a:off x="3158466" y="228305"/>
            <a:ext cx="531802" cy="166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4" name="Rectangle 13"/>
          <p:cNvSpPr/>
          <p:nvPr/>
        </p:nvSpPr>
        <p:spPr>
          <a:xfrm rot="16200000">
            <a:off x="4823280" y="288662"/>
            <a:ext cx="513457" cy="155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5" name="Rectangle 14"/>
          <p:cNvSpPr/>
          <p:nvPr/>
        </p:nvSpPr>
        <p:spPr>
          <a:xfrm rot="16200000">
            <a:off x="7778580" y="-73309"/>
            <a:ext cx="494270"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7" name="TextBox 16"/>
          <p:cNvSpPr txBox="1"/>
          <p:nvPr/>
        </p:nvSpPr>
        <p:spPr>
          <a:xfrm>
            <a:off x="3843911" y="5820988"/>
            <a:ext cx="1620541" cy="369320"/>
          </a:xfrm>
          <a:prstGeom prst="rect">
            <a:avLst/>
          </a:prstGeom>
          <a:solidFill>
            <a:srgbClr val="FFE525"/>
          </a:solidFill>
          <a:ln w="31750">
            <a:solidFill>
              <a:srgbClr val="EE0000"/>
            </a:solidFill>
          </a:ln>
        </p:spPr>
        <p:txBody>
          <a:bodyPr wrap="square" lIns="64001" tIns="45714" rIns="64001" bIns="45714" rtlCol="0">
            <a:spAutoFit/>
          </a:bodyPr>
          <a:lstStyle/>
          <a:p>
            <a:r>
              <a:rPr lang="en-US" b="1" dirty="0" smtClean="0">
                <a:solidFill>
                  <a:srgbClr val="EE0000"/>
                </a:solidFill>
                <a:latin typeface="+mn-lt"/>
              </a:rPr>
              <a:t>Climate Science</a:t>
            </a:r>
            <a:endParaRPr lang="en-US" b="1" dirty="0">
              <a:solidFill>
                <a:srgbClr val="EE0000"/>
              </a:solidFill>
              <a:latin typeface="+mn-lt"/>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84</a:t>
            </a:fld>
            <a:endParaRPr lang="en-US" dirty="0"/>
          </a:p>
        </p:txBody>
      </p:sp>
      <p:sp>
        <p:nvSpPr>
          <p:cNvPr id="18" name="Footer Placeholder 7"/>
          <p:cNvSpPr>
            <a:spLocks noGrp="1"/>
          </p:cNvSpPr>
          <p:nvPr>
            <p:ph type="ftr" sz="quarter" idx="10"/>
          </p:nvPr>
        </p:nvSpPr>
        <p:spPr>
          <a:xfrm>
            <a:off x="3124200" y="6353970"/>
            <a:ext cx="5334000" cy="365125"/>
          </a:xfrm>
        </p:spPr>
        <p:txBody>
          <a:bodyPr/>
          <a:lstStyle/>
          <a:p>
            <a:pPr>
              <a:defRPr/>
            </a:pPr>
            <a:r>
              <a:rPr lang="en-US" dirty="0" smtClean="0"/>
              <a:t>Energy Facts 2012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7108" name="Title 2"/>
          <p:cNvSpPr>
            <a:spLocks noGrp="1"/>
          </p:cNvSpPr>
          <p:nvPr>
            <p:ph type="title"/>
          </p:nvPr>
        </p:nvSpPr>
        <p:spPr/>
        <p:txBody>
          <a:bodyPr/>
          <a:lstStyle/>
          <a:p>
            <a:r>
              <a:rPr lang="en-US" dirty="0" smtClean="0"/>
              <a:t>A National Research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5"/>
            <a:ext cx="9029898" cy="5257799"/>
          </a:xfrm>
          <a:prstGeom prst="rect">
            <a:avLst/>
          </a:prstGeom>
          <a:noFill/>
          <a:ln w="9525">
            <a:noFill/>
            <a:miter lim="800000"/>
            <a:headEnd/>
            <a:tailEnd/>
          </a:ln>
        </p:spPr>
      </p:pic>
      <p:sp>
        <p:nvSpPr>
          <p:cNvPr id="16" name="Slide Number Placeholder 15"/>
          <p:cNvSpPr>
            <a:spLocks noGrp="1"/>
          </p:cNvSpPr>
          <p:nvPr>
            <p:ph type="sldNum" sz="quarter" idx="11"/>
          </p:nvPr>
        </p:nvSpPr>
        <p:spPr>
          <a:xfrm>
            <a:off x="8317064" y="6353970"/>
            <a:ext cx="477686" cy="365125"/>
          </a:xfrm>
        </p:spPr>
        <p:txBody>
          <a:bodyPr/>
          <a:lstStyle/>
          <a:p>
            <a:pPr>
              <a:defRPr/>
            </a:pPr>
            <a:fld id="{6EEA275D-5A49-48A8-817D-44C3EA0A3A2F}" type="slidenum">
              <a:rPr lang="en-US" smtClean="0"/>
              <a:pPr>
                <a:defRPr/>
              </a:pPr>
              <a:t>85</a:t>
            </a:fld>
            <a:endParaRPr lang="en-US" dirty="0"/>
          </a:p>
        </p:txBody>
      </p:sp>
      <p:sp>
        <p:nvSpPr>
          <p:cNvPr id="62" name="TextBox 61"/>
          <p:cNvSpPr txBox="1"/>
          <p:nvPr/>
        </p:nvSpPr>
        <p:spPr>
          <a:xfrm>
            <a:off x="3814651" y="5820988"/>
            <a:ext cx="1671747" cy="369320"/>
          </a:xfrm>
          <a:prstGeom prst="rect">
            <a:avLst/>
          </a:prstGeom>
          <a:solidFill>
            <a:srgbClr val="FFE525"/>
          </a:solidFill>
          <a:ln w="31750">
            <a:solidFill>
              <a:srgbClr val="EE0000"/>
            </a:solidFill>
          </a:ln>
        </p:spPr>
        <p:txBody>
          <a:bodyPr wrap="square" lIns="64001" tIns="45714" rIns="64001" bIns="45714" rtlCol="0">
            <a:spAutoFit/>
          </a:bodyPr>
          <a:lstStyle/>
          <a:p>
            <a:r>
              <a:rPr lang="en-US" b="1" dirty="0" smtClean="0">
                <a:solidFill>
                  <a:srgbClr val="EE0000"/>
                </a:solidFill>
                <a:latin typeface="+mn-lt"/>
              </a:rPr>
              <a:t>Climate Science</a:t>
            </a:r>
            <a:endParaRPr lang="en-US" b="1" dirty="0">
              <a:solidFill>
                <a:srgbClr val="EE0000"/>
              </a:solidFill>
              <a:latin typeface="+mn-lt"/>
            </a:endParaRPr>
          </a:p>
        </p:txBody>
      </p:sp>
      <p:sp>
        <p:nvSpPr>
          <p:cNvPr id="7" name="Rectangle 6"/>
          <p:cNvSpPr/>
          <p:nvPr/>
        </p:nvSpPr>
        <p:spPr>
          <a:xfrm>
            <a:off x="0" y="763325"/>
            <a:ext cx="9144000" cy="545459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grpSp>
        <p:nvGrpSpPr>
          <p:cNvPr id="2" name="Group 33"/>
          <p:cNvGrpSpPr/>
          <p:nvPr/>
        </p:nvGrpSpPr>
        <p:grpSpPr>
          <a:xfrm>
            <a:off x="0" y="790331"/>
            <a:ext cx="2162978" cy="1644977"/>
            <a:chOff x="-605927" y="81876"/>
            <a:chExt cx="2162978" cy="1644977"/>
          </a:xfrm>
        </p:grpSpPr>
        <p:sp>
          <p:nvSpPr>
            <p:cNvPr id="10" name="TextBox 9"/>
            <p:cNvSpPr txBox="1"/>
            <p:nvPr/>
          </p:nvSpPr>
          <p:spPr>
            <a:xfrm>
              <a:off x="-605927" y="81876"/>
              <a:ext cx="2162978" cy="430887"/>
            </a:xfrm>
            <a:prstGeom prst="rect">
              <a:avLst/>
            </a:prstGeom>
            <a:solidFill>
              <a:srgbClr val="FFFF00"/>
            </a:solidFill>
            <a:ln w="12700">
              <a:solidFill>
                <a:schemeClr val="tx1"/>
              </a:solidFill>
            </a:ln>
          </p:spPr>
          <p:txBody>
            <a:bodyPr wrap="square" rtlCol="0">
              <a:spAutoFit/>
            </a:bodyPr>
            <a:lstStyle/>
            <a:p>
              <a:r>
                <a:rPr lang="en-US" sz="1100" b="1" dirty="0" err="1" smtClean="0"/>
                <a:t>Nanostructured</a:t>
              </a:r>
              <a:r>
                <a:rPr lang="en-US" sz="1100" b="1" dirty="0" smtClean="0"/>
                <a:t> thin-film organic photovoltaic devices</a:t>
              </a:r>
              <a:endParaRPr lang="en-US" sz="1100" b="1" dirty="0">
                <a:latin typeface="Arial" pitchFamily="34" charset="0"/>
                <a:cs typeface="Arial" pitchFamily="34" charset="0"/>
              </a:endParaRPr>
            </a:p>
          </p:txBody>
        </p:sp>
        <p:pic>
          <p:nvPicPr>
            <p:cNvPr id="11" name="Picture 4"/>
            <p:cNvPicPr>
              <a:picLocks noChangeAspect="1" noChangeArrowheads="1"/>
            </p:cNvPicPr>
            <p:nvPr/>
          </p:nvPicPr>
          <p:blipFill>
            <a:blip r:embed="rId4" cstate="print"/>
            <a:srcRect/>
            <a:stretch>
              <a:fillRect/>
            </a:stretch>
          </p:blipFill>
          <p:spPr bwMode="auto">
            <a:xfrm>
              <a:off x="-599333" y="512762"/>
              <a:ext cx="2148719" cy="1214091"/>
            </a:xfrm>
            <a:prstGeom prst="rect">
              <a:avLst/>
            </a:prstGeom>
            <a:noFill/>
            <a:ln w="12700">
              <a:solidFill>
                <a:schemeClr val="tx1"/>
              </a:solidFill>
              <a:miter lim="800000"/>
              <a:headEnd/>
              <a:tailEnd/>
            </a:ln>
          </p:spPr>
        </p:pic>
      </p:grpSp>
      <p:grpSp>
        <p:nvGrpSpPr>
          <p:cNvPr id="3" name="Group 40"/>
          <p:cNvGrpSpPr/>
          <p:nvPr/>
        </p:nvGrpSpPr>
        <p:grpSpPr>
          <a:xfrm>
            <a:off x="0" y="2389558"/>
            <a:ext cx="3271098" cy="1337507"/>
            <a:chOff x="315666" y="1996768"/>
            <a:chExt cx="3271098" cy="1337507"/>
          </a:xfrm>
        </p:grpSpPr>
        <p:pic>
          <p:nvPicPr>
            <p:cNvPr id="13" name="Picture 6"/>
            <p:cNvPicPr>
              <a:picLocks noChangeAspect="1" noChangeArrowheads="1"/>
            </p:cNvPicPr>
            <p:nvPr/>
          </p:nvPicPr>
          <p:blipFill>
            <a:blip r:embed="rId5" cstate="print"/>
            <a:srcRect/>
            <a:stretch>
              <a:fillRect/>
            </a:stretch>
          </p:blipFill>
          <p:spPr bwMode="auto">
            <a:xfrm>
              <a:off x="321972" y="2006711"/>
              <a:ext cx="3264792" cy="1327564"/>
            </a:xfrm>
            <a:prstGeom prst="rect">
              <a:avLst/>
            </a:prstGeom>
            <a:noFill/>
            <a:ln w="12700">
              <a:solidFill>
                <a:schemeClr val="tx1"/>
              </a:solidFill>
              <a:miter lim="800000"/>
              <a:headEnd/>
              <a:tailEnd/>
            </a:ln>
          </p:spPr>
        </p:pic>
        <p:sp>
          <p:nvSpPr>
            <p:cNvPr id="14" name="TextBox 13"/>
            <p:cNvSpPr txBox="1"/>
            <p:nvPr/>
          </p:nvSpPr>
          <p:spPr>
            <a:xfrm>
              <a:off x="315666" y="1996768"/>
              <a:ext cx="1305455" cy="430887"/>
            </a:xfrm>
            <a:prstGeom prst="rect">
              <a:avLst/>
            </a:prstGeom>
            <a:solidFill>
              <a:srgbClr val="FFFF00"/>
            </a:solidFill>
            <a:ln w="12700">
              <a:solidFill>
                <a:schemeClr val="tx1"/>
              </a:solidFill>
            </a:ln>
          </p:spPr>
          <p:txBody>
            <a:bodyPr wrap="square" rtlCol="0">
              <a:spAutoFit/>
            </a:bodyPr>
            <a:lstStyle/>
            <a:p>
              <a:pPr algn="ctr"/>
              <a:r>
                <a:rPr lang="en-US" sz="1100" b="1" dirty="0" smtClean="0"/>
                <a:t>Artificial</a:t>
              </a:r>
            </a:p>
            <a:p>
              <a:pPr algn="ctr"/>
              <a:r>
                <a:rPr lang="en-US" sz="1100" b="1" dirty="0" smtClean="0">
                  <a:latin typeface="Arial" pitchFamily="34" charset="0"/>
                  <a:cs typeface="Arial" pitchFamily="34" charset="0"/>
                </a:rPr>
                <a:t>Photosynthesis</a:t>
              </a:r>
              <a:endParaRPr lang="en-US" sz="1100" b="1" dirty="0">
                <a:latin typeface="Arial" pitchFamily="34" charset="0"/>
                <a:cs typeface="Arial" pitchFamily="34" charset="0"/>
              </a:endParaRPr>
            </a:p>
          </p:txBody>
        </p:sp>
      </p:grpSp>
      <p:grpSp>
        <p:nvGrpSpPr>
          <p:cNvPr id="4" name="Group 41"/>
          <p:cNvGrpSpPr/>
          <p:nvPr/>
        </p:nvGrpSpPr>
        <p:grpSpPr>
          <a:xfrm>
            <a:off x="0" y="3758635"/>
            <a:ext cx="1395284" cy="1985147"/>
            <a:chOff x="818195" y="1361804"/>
            <a:chExt cx="1395284" cy="1985147"/>
          </a:xfrm>
        </p:grpSpPr>
        <p:pic>
          <p:nvPicPr>
            <p:cNvPr id="18" name="Picture 3"/>
            <p:cNvPicPr>
              <a:picLocks noChangeAspect="1" noChangeArrowheads="1"/>
            </p:cNvPicPr>
            <p:nvPr/>
          </p:nvPicPr>
          <p:blipFill>
            <a:blip r:embed="rId6" cstate="print"/>
            <a:srcRect l="691"/>
            <a:stretch>
              <a:fillRect/>
            </a:stretch>
          </p:blipFill>
          <p:spPr bwMode="auto">
            <a:xfrm>
              <a:off x="825115" y="1967536"/>
              <a:ext cx="1388364" cy="1379415"/>
            </a:xfrm>
            <a:prstGeom prst="rect">
              <a:avLst/>
            </a:prstGeom>
            <a:noFill/>
            <a:ln w="12700">
              <a:solidFill>
                <a:schemeClr val="tx1"/>
              </a:solidFill>
              <a:miter lim="800000"/>
              <a:headEnd/>
              <a:tailEnd/>
            </a:ln>
          </p:spPr>
        </p:pic>
        <p:sp>
          <p:nvSpPr>
            <p:cNvPr id="19" name="TextBox 18"/>
            <p:cNvSpPr txBox="1"/>
            <p:nvPr/>
          </p:nvSpPr>
          <p:spPr>
            <a:xfrm>
              <a:off x="818195" y="1361804"/>
              <a:ext cx="1395284" cy="600164"/>
            </a:xfrm>
            <a:prstGeom prst="rect">
              <a:avLst/>
            </a:prstGeom>
            <a:solidFill>
              <a:srgbClr val="FFFF00"/>
            </a:solidFill>
            <a:ln w="12700">
              <a:solidFill>
                <a:schemeClr val="tx1"/>
              </a:solidFill>
            </a:ln>
          </p:spPr>
          <p:txBody>
            <a:bodyPr wrap="square" rtlCol="0">
              <a:spAutoFit/>
            </a:bodyPr>
            <a:lstStyle/>
            <a:p>
              <a:r>
                <a:rPr lang="en-US" sz="1100" b="1" dirty="0" smtClean="0"/>
                <a:t>Capture or separation of CO</a:t>
              </a:r>
              <a:r>
                <a:rPr lang="en-US" sz="1100" b="1" baseline="-25000" dirty="0" smtClean="0"/>
                <a:t>2</a:t>
              </a:r>
              <a:r>
                <a:rPr lang="en-US" sz="1100" b="1" dirty="0" smtClean="0"/>
                <a:t> from gas mixtures</a:t>
              </a:r>
              <a:endParaRPr lang="en-US" sz="1100" b="1" dirty="0">
                <a:latin typeface="Arial" pitchFamily="34" charset="0"/>
                <a:cs typeface="Arial" pitchFamily="34" charset="0"/>
              </a:endParaRPr>
            </a:p>
          </p:txBody>
        </p:sp>
      </p:grpSp>
      <p:grpSp>
        <p:nvGrpSpPr>
          <p:cNvPr id="5" name="Group 44"/>
          <p:cNvGrpSpPr/>
          <p:nvPr/>
        </p:nvGrpSpPr>
        <p:grpSpPr>
          <a:xfrm>
            <a:off x="1449977" y="4120605"/>
            <a:ext cx="2749967" cy="2502263"/>
            <a:chOff x="616084" y="4283718"/>
            <a:chExt cx="2749967" cy="2502263"/>
          </a:xfrm>
        </p:grpSpPr>
        <p:pic>
          <p:nvPicPr>
            <p:cNvPr id="21" name="Picture 9"/>
            <p:cNvPicPr>
              <a:picLocks noChangeAspect="1" noChangeArrowheads="1"/>
            </p:cNvPicPr>
            <p:nvPr/>
          </p:nvPicPr>
          <p:blipFill>
            <a:blip r:embed="rId7" cstate="print"/>
            <a:srcRect/>
            <a:stretch>
              <a:fillRect/>
            </a:stretch>
          </p:blipFill>
          <p:spPr bwMode="auto">
            <a:xfrm>
              <a:off x="622852" y="4283718"/>
              <a:ext cx="2725166" cy="1895889"/>
            </a:xfrm>
            <a:prstGeom prst="rect">
              <a:avLst/>
            </a:prstGeom>
            <a:noFill/>
            <a:ln w="12700">
              <a:solidFill>
                <a:schemeClr val="tx1"/>
              </a:solidFill>
              <a:miter lim="800000"/>
              <a:headEnd/>
              <a:tailEnd/>
            </a:ln>
          </p:spPr>
        </p:pic>
        <p:sp>
          <p:nvSpPr>
            <p:cNvPr id="22" name="TextBox 21"/>
            <p:cNvSpPr txBox="1"/>
            <p:nvPr/>
          </p:nvSpPr>
          <p:spPr>
            <a:xfrm>
              <a:off x="616084" y="6185817"/>
              <a:ext cx="2749967" cy="600164"/>
            </a:xfrm>
            <a:prstGeom prst="rect">
              <a:avLst/>
            </a:prstGeom>
            <a:solidFill>
              <a:srgbClr val="FFFF00"/>
            </a:solidFill>
            <a:ln w="12700">
              <a:solidFill>
                <a:schemeClr val="tx1"/>
              </a:solidFill>
            </a:ln>
          </p:spPr>
          <p:txBody>
            <a:bodyPr wrap="square" rtlCol="0">
              <a:spAutoFit/>
            </a:bodyPr>
            <a:lstStyle/>
            <a:p>
              <a:r>
                <a:rPr lang="en-US" sz="1100" b="1" dirty="0" smtClean="0"/>
                <a:t>Structure of </a:t>
              </a:r>
              <a:r>
                <a:rPr lang="en-US" sz="1100" b="1" dirty="0" err="1" smtClean="0"/>
                <a:t>lignocellulose</a:t>
              </a:r>
              <a:r>
                <a:rPr lang="en-US" sz="1100" b="1" dirty="0" smtClean="0"/>
                <a:t> at the </a:t>
              </a:r>
              <a:r>
                <a:rPr lang="en-US" sz="1100" b="1" dirty="0" err="1" smtClean="0"/>
                <a:t>nanoscale</a:t>
              </a:r>
              <a:r>
                <a:rPr lang="en-US" sz="1100" b="1" dirty="0" smtClean="0"/>
                <a:t> and the rules by which plants create this material</a:t>
              </a:r>
              <a:endParaRPr lang="en-US" sz="1100" b="1" dirty="0"/>
            </a:p>
          </p:txBody>
        </p:sp>
      </p:grpSp>
      <p:pic>
        <p:nvPicPr>
          <p:cNvPr id="26" name="Picture 5"/>
          <p:cNvPicPr>
            <a:picLocks noChangeAspect="1" noChangeArrowheads="1"/>
          </p:cNvPicPr>
          <p:nvPr/>
        </p:nvPicPr>
        <p:blipFill>
          <a:blip r:embed="rId8" cstate="print"/>
          <a:srcRect/>
          <a:stretch>
            <a:fillRect/>
          </a:stretch>
        </p:blipFill>
        <p:spPr bwMode="auto">
          <a:xfrm>
            <a:off x="5707500" y="804337"/>
            <a:ext cx="3436500" cy="1925884"/>
          </a:xfrm>
          <a:prstGeom prst="rect">
            <a:avLst/>
          </a:prstGeom>
          <a:noFill/>
          <a:ln w="12700">
            <a:solidFill>
              <a:schemeClr val="tx1"/>
            </a:solidFill>
            <a:miter lim="800000"/>
            <a:headEnd/>
            <a:tailEnd/>
          </a:ln>
        </p:spPr>
      </p:pic>
      <p:sp>
        <p:nvSpPr>
          <p:cNvPr id="30" name="TextBox 29"/>
          <p:cNvSpPr txBox="1"/>
          <p:nvPr/>
        </p:nvSpPr>
        <p:spPr>
          <a:xfrm>
            <a:off x="6844937" y="1978404"/>
            <a:ext cx="2351818" cy="600152"/>
          </a:xfrm>
          <a:prstGeom prst="rect">
            <a:avLst/>
          </a:prstGeom>
          <a:solidFill>
            <a:srgbClr val="FFFF00"/>
          </a:solidFill>
          <a:ln w="12700">
            <a:solidFill>
              <a:schemeClr val="tx1"/>
            </a:solidFill>
          </a:ln>
        </p:spPr>
        <p:txBody>
          <a:bodyPr wrap="square" lIns="91429" tIns="45714" rIns="91429" bIns="45714" rtlCol="0">
            <a:spAutoFit/>
          </a:bodyPr>
          <a:lstStyle/>
          <a:p>
            <a:r>
              <a:rPr lang="en-US" sz="1100" b="1" dirty="0" err="1" smtClean="0"/>
              <a:t>Nanoscale</a:t>
            </a:r>
            <a:r>
              <a:rPr lang="en-US" sz="1100" b="1" dirty="0" smtClean="0"/>
              <a:t> science of materials, interfaces, charge transport &amp; cycling, mechanical stability</a:t>
            </a:r>
            <a:endParaRPr lang="en-US" sz="1100" b="1" dirty="0">
              <a:latin typeface="Arial" pitchFamily="34" charset="0"/>
              <a:cs typeface="Arial" pitchFamily="34" charset="0"/>
            </a:endParaRPr>
          </a:p>
        </p:txBody>
      </p:sp>
      <p:grpSp>
        <p:nvGrpSpPr>
          <p:cNvPr id="6" name="Group 31"/>
          <p:cNvGrpSpPr/>
          <p:nvPr/>
        </p:nvGrpSpPr>
        <p:grpSpPr>
          <a:xfrm>
            <a:off x="3504884" y="2702351"/>
            <a:ext cx="2760649" cy="2014250"/>
            <a:chOff x="4210737" y="2622125"/>
            <a:chExt cx="2760649" cy="2014249"/>
          </a:xfrm>
        </p:grpSpPr>
        <p:pic>
          <p:nvPicPr>
            <p:cNvPr id="1026" name="Picture 2" descr="M:\Documents and Settings\dehmer\Desktop\2020-Toyota-Venza.jpg"/>
            <p:cNvPicPr>
              <a:picLocks noChangeAspect="1" noChangeArrowheads="1"/>
            </p:cNvPicPr>
            <p:nvPr/>
          </p:nvPicPr>
          <p:blipFill>
            <a:blip r:embed="rId9" cstate="print"/>
            <a:srcRect/>
            <a:stretch>
              <a:fillRect/>
            </a:stretch>
          </p:blipFill>
          <p:spPr bwMode="auto">
            <a:xfrm>
              <a:off x="4210737" y="2622125"/>
              <a:ext cx="2743200" cy="1853045"/>
            </a:xfrm>
            <a:prstGeom prst="rect">
              <a:avLst/>
            </a:prstGeom>
            <a:noFill/>
            <a:ln>
              <a:solidFill>
                <a:schemeClr val="tx1"/>
              </a:solidFill>
            </a:ln>
          </p:spPr>
        </p:pic>
        <p:sp>
          <p:nvSpPr>
            <p:cNvPr id="31" name="TextBox 30"/>
            <p:cNvSpPr txBox="1"/>
            <p:nvPr/>
          </p:nvSpPr>
          <p:spPr>
            <a:xfrm>
              <a:off x="4213555" y="4205487"/>
              <a:ext cx="2757831" cy="430887"/>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Lightweight structural materials </a:t>
              </a:r>
              <a:br>
                <a:rPr lang="en-US" sz="1100" b="1" dirty="0" smtClean="0">
                  <a:latin typeface="Arial" pitchFamily="34" charset="0"/>
                  <a:cs typeface="Arial" pitchFamily="34" charset="0"/>
                </a:rPr>
              </a:br>
              <a:r>
                <a:rPr lang="en-US" sz="1100" b="1" dirty="0" smtClean="0">
                  <a:latin typeface="Arial" pitchFamily="34" charset="0"/>
                  <a:cs typeface="Arial" pitchFamily="34" charset="0"/>
                </a:rPr>
                <a:t>for transportation</a:t>
              </a:r>
              <a:endParaRPr lang="en-US" sz="1100" b="1" dirty="0">
                <a:latin typeface="Arial" pitchFamily="34" charset="0"/>
                <a:cs typeface="Arial" pitchFamily="34" charset="0"/>
              </a:endParaRPr>
            </a:p>
          </p:txBody>
        </p:sp>
      </p:grpSp>
      <p:grpSp>
        <p:nvGrpSpPr>
          <p:cNvPr id="8" name="Group 62"/>
          <p:cNvGrpSpPr/>
          <p:nvPr/>
        </p:nvGrpSpPr>
        <p:grpSpPr>
          <a:xfrm>
            <a:off x="4193540" y="5004561"/>
            <a:ext cx="2030673" cy="1777240"/>
            <a:chOff x="0" y="2200993"/>
            <a:chExt cx="1982079" cy="1848493"/>
          </a:xfrm>
        </p:grpSpPr>
        <p:grpSp>
          <p:nvGrpSpPr>
            <p:cNvPr id="12" name="Group 18"/>
            <p:cNvGrpSpPr/>
            <p:nvPr/>
          </p:nvGrpSpPr>
          <p:grpSpPr>
            <a:xfrm>
              <a:off x="0" y="2200993"/>
              <a:ext cx="1086592" cy="1848493"/>
              <a:chOff x="6934200" y="1295400"/>
              <a:chExt cx="1581150" cy="2859398"/>
            </a:xfrm>
          </p:grpSpPr>
          <p:pic>
            <p:nvPicPr>
              <p:cNvPr id="60" name="Picture 59"/>
              <p:cNvPicPr>
                <a:picLocks noChangeAspect="1"/>
              </p:cNvPicPr>
              <p:nvPr/>
            </p:nvPicPr>
            <p:blipFill>
              <a:blip r:embed="rId10" cstate="print"/>
              <a:stretch>
                <a:fillRect/>
              </a:stretch>
            </p:blipFill>
            <p:spPr>
              <a:xfrm>
                <a:off x="6934200" y="1295400"/>
                <a:ext cx="1581150" cy="2859398"/>
              </a:xfrm>
              <a:prstGeom prst="rect">
                <a:avLst/>
              </a:prstGeom>
            </p:spPr>
          </p:pic>
          <p:sp>
            <p:nvSpPr>
              <p:cNvPr id="61" name="Rectangle 60"/>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213"/>
            <p:cNvGrpSpPr>
              <a:grpSpLocks noChangeAspect="1"/>
            </p:cNvGrpSpPr>
            <p:nvPr/>
          </p:nvGrpSpPr>
          <p:grpSpPr>
            <a:xfrm>
              <a:off x="1050468" y="2270466"/>
              <a:ext cx="931611" cy="1600200"/>
              <a:chOff x="6665127" y="1813564"/>
              <a:chExt cx="1286511" cy="2209801"/>
            </a:xfrm>
          </p:grpSpPr>
          <p:sp>
            <p:nvSpPr>
              <p:cNvPr id="36" name="Parallelogram 35"/>
              <p:cNvSpPr/>
              <p:nvPr/>
            </p:nvSpPr>
            <p:spPr>
              <a:xfrm rot="16200000" flipH="1">
                <a:off x="5707547" y="2773684"/>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6957227" y="1813564"/>
                <a:ext cx="990601"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7140107" y="32918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Parallelogram 38"/>
              <p:cNvSpPr/>
              <p:nvPr/>
            </p:nvSpPr>
            <p:spPr>
              <a:xfrm>
                <a:off x="6665127" y="3032765"/>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Parallelogram 39"/>
              <p:cNvSpPr/>
              <p:nvPr/>
            </p:nvSpPr>
            <p:spPr>
              <a:xfrm>
                <a:off x="6665127" y="1813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Parallelogram 40"/>
              <p:cNvSpPr/>
              <p:nvPr/>
            </p:nvSpPr>
            <p:spPr>
              <a:xfrm rot="16200000" flipH="1">
                <a:off x="6701959" y="2773685"/>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Parallelogram 41"/>
              <p:cNvSpPr/>
              <p:nvPr/>
            </p:nvSpPr>
            <p:spPr>
              <a:xfrm>
                <a:off x="6665127" y="3718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6957227" y="31394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7094387" y="280416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6884837" y="28727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7384583" y="304800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730838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775034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p:nvPr/>
            </p:nvSpPr>
            <p:spPr>
              <a:xfrm>
                <a:off x="7384583" y="318516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7185827" y="25374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7476023" y="28270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7094387" y="30937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976277" y="258318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7293143" y="262890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6665127" y="2118365"/>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7506503" y="26898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Freeform 56"/>
              <p:cNvSpPr/>
              <p:nvPr/>
            </p:nvSpPr>
            <p:spPr>
              <a:xfrm>
                <a:off x="6712541" y="2931165"/>
                <a:ext cx="151342" cy="26670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Freeform 57"/>
              <p:cNvSpPr/>
              <p:nvPr/>
            </p:nvSpPr>
            <p:spPr>
              <a:xfrm>
                <a:off x="7277266" y="2899415"/>
                <a:ext cx="45719" cy="30861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Freeform 58"/>
              <p:cNvSpPr/>
              <p:nvPr/>
            </p:nvSpPr>
            <p:spPr>
              <a:xfrm flipH="1">
                <a:off x="7691295" y="2899415"/>
                <a:ext cx="169643" cy="266700"/>
              </a:xfrm>
              <a:custGeom>
                <a:avLst/>
                <a:gdLst>
                  <a:gd name="connsiteX0" fmla="*/ 151342 w 151342"/>
                  <a:gd name="connsiteY0" fmla="*/ 0 h 266700"/>
                  <a:gd name="connsiteX1" fmla="*/ 5292 w 151342"/>
                  <a:gd name="connsiteY1" fmla="*/ 107950 h 266700"/>
                  <a:gd name="connsiteX2" fmla="*/ 119592 w 151342"/>
                  <a:gd name="connsiteY2" fmla="*/ 266700 h 266700"/>
                  <a:gd name="connsiteX0" fmla="*/ 159559 w 240611"/>
                  <a:gd name="connsiteY0" fmla="*/ 0 h 266700"/>
                  <a:gd name="connsiteX1" fmla="*/ 13509 w 240611"/>
                  <a:gd name="connsiteY1" fmla="*/ 107950 h 266700"/>
                  <a:gd name="connsiteX2" fmla="*/ 240611 w 240611"/>
                  <a:gd name="connsiteY2" fmla="*/ 266700 h 266700"/>
                  <a:gd name="connsiteX0" fmla="*/ 70379 w 151431"/>
                  <a:gd name="connsiteY0" fmla="*/ 0 h 266700"/>
                  <a:gd name="connsiteX1" fmla="*/ 32315 w 151431"/>
                  <a:gd name="connsiteY1" fmla="*/ 107950 h 266700"/>
                  <a:gd name="connsiteX2" fmla="*/ 151431 w 151431"/>
                  <a:gd name="connsiteY2" fmla="*/ 266700 h 266700"/>
                </a:gdLst>
                <a:ahLst/>
                <a:cxnLst>
                  <a:cxn ang="0">
                    <a:pos x="connsiteX0" y="connsiteY0"/>
                  </a:cxn>
                  <a:cxn ang="0">
                    <a:pos x="connsiteX1" y="connsiteY1"/>
                  </a:cxn>
                  <a:cxn ang="0">
                    <a:pos x="connsiteX2" y="connsiteY2"/>
                  </a:cxn>
                </a:cxnLst>
                <a:rect l="l" t="t" r="r" b="b"/>
                <a:pathLst>
                  <a:path w="151431" h="266700">
                    <a:moveTo>
                      <a:pt x="70379" y="0"/>
                    </a:moveTo>
                    <a:cubicBezTo>
                      <a:pt x="0" y="31750"/>
                      <a:pt x="18806" y="63500"/>
                      <a:pt x="32315" y="107950"/>
                    </a:cubicBezTo>
                    <a:cubicBezTo>
                      <a:pt x="45824" y="152400"/>
                      <a:pt x="91635" y="209550"/>
                      <a:pt x="151431"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5" name="TextBox 34"/>
            <p:cNvSpPr txBox="1"/>
            <p:nvPr/>
          </p:nvSpPr>
          <p:spPr>
            <a:xfrm>
              <a:off x="0" y="2242697"/>
              <a:ext cx="1971304" cy="448162"/>
            </a:xfrm>
            <a:prstGeom prst="rect">
              <a:avLst/>
            </a:prstGeom>
            <a:solidFill>
              <a:srgbClr val="FFFF00"/>
            </a:solidFill>
            <a:ln w="12700">
              <a:solidFill>
                <a:schemeClr val="tx1"/>
              </a:solidFill>
            </a:ln>
          </p:spPr>
          <p:txBody>
            <a:bodyPr wrap="square" rtlCol="0">
              <a:spAutoFit/>
            </a:bodyPr>
            <a:lstStyle/>
            <a:p>
              <a:pPr algn="ctr"/>
              <a:r>
                <a:rPr lang="en-US" sz="1100" b="1" dirty="0" smtClean="0"/>
                <a:t>Radiation-resistant Materials</a:t>
              </a:r>
              <a:endParaRPr lang="en-US" sz="1100" b="1" dirty="0">
                <a:latin typeface="Arial" pitchFamily="34" charset="0"/>
                <a:cs typeface="Arial" pitchFamily="34" charset="0"/>
              </a:endParaRPr>
            </a:p>
          </p:txBody>
        </p:sp>
      </p:grpSp>
      <p:grpSp>
        <p:nvGrpSpPr>
          <p:cNvPr id="20" name="Group 49"/>
          <p:cNvGrpSpPr/>
          <p:nvPr/>
        </p:nvGrpSpPr>
        <p:grpSpPr>
          <a:xfrm>
            <a:off x="3242143" y="643013"/>
            <a:ext cx="2057912" cy="2134980"/>
            <a:chOff x="4394403" y="798111"/>
            <a:chExt cx="2057912" cy="2134980"/>
          </a:xfrm>
        </p:grpSpPr>
        <p:pic>
          <p:nvPicPr>
            <p:cNvPr id="24" name="Picture 2"/>
            <p:cNvPicPr>
              <a:picLocks noChangeAspect="1" noChangeArrowheads="1"/>
            </p:cNvPicPr>
            <p:nvPr/>
          </p:nvPicPr>
          <p:blipFill>
            <a:blip r:embed="rId11" cstate="print"/>
            <a:srcRect/>
            <a:stretch>
              <a:fillRect/>
            </a:stretch>
          </p:blipFill>
          <p:spPr bwMode="auto">
            <a:xfrm>
              <a:off x="4395148" y="798111"/>
              <a:ext cx="2055383" cy="1398334"/>
            </a:xfrm>
            <a:prstGeom prst="rect">
              <a:avLst/>
            </a:prstGeom>
            <a:noFill/>
            <a:ln w="9525">
              <a:noFill/>
              <a:miter lim="800000"/>
              <a:headEnd/>
              <a:tailEnd/>
            </a:ln>
          </p:spPr>
        </p:pic>
        <p:sp>
          <p:nvSpPr>
            <p:cNvPr id="25" name="TextBox 24"/>
            <p:cNvSpPr txBox="1"/>
            <p:nvPr/>
          </p:nvSpPr>
          <p:spPr>
            <a:xfrm>
              <a:off x="4394403" y="2163650"/>
              <a:ext cx="2057912" cy="769441"/>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High-</a:t>
              </a:r>
              <a:r>
                <a:rPr lang="en-US" sz="1100" b="1" dirty="0" err="1" smtClean="0">
                  <a:latin typeface="Arial" pitchFamily="34" charset="0"/>
                  <a:cs typeface="Arial" pitchFamily="34" charset="0"/>
                </a:rPr>
                <a:t>Tc</a:t>
              </a:r>
              <a:r>
                <a:rPr lang="en-US" sz="1100" b="1" dirty="0" smtClean="0">
                  <a:latin typeface="Arial" pitchFamily="34" charset="0"/>
                  <a:cs typeface="Arial" pitchFamily="34" charset="0"/>
                </a:rPr>
                <a:t> and high current superconductors for grid and other electrical applications</a:t>
              </a:r>
              <a:endParaRPr lang="en-US" sz="1100" b="1" dirty="0">
                <a:latin typeface="Arial" pitchFamily="34" charset="0"/>
                <a:cs typeface="Arial" pitchFamily="34" charset="0"/>
              </a:endParaRPr>
            </a:p>
          </p:txBody>
        </p:sp>
      </p:grpSp>
      <p:grpSp>
        <p:nvGrpSpPr>
          <p:cNvPr id="23" name="Group 51"/>
          <p:cNvGrpSpPr/>
          <p:nvPr/>
        </p:nvGrpSpPr>
        <p:grpSpPr>
          <a:xfrm>
            <a:off x="6027227" y="3585794"/>
            <a:ext cx="3116774" cy="3019166"/>
            <a:chOff x="2215166" y="1128386"/>
            <a:chExt cx="3116774" cy="3019166"/>
          </a:xfrm>
        </p:grpSpPr>
        <p:pic>
          <p:nvPicPr>
            <p:cNvPr id="28" name="Picture 10"/>
            <p:cNvPicPr>
              <a:picLocks noChangeAspect="1" noChangeArrowheads="1"/>
            </p:cNvPicPr>
            <p:nvPr/>
          </p:nvPicPr>
          <p:blipFill>
            <a:blip r:embed="rId12" cstate="print"/>
            <a:srcRect/>
            <a:stretch>
              <a:fillRect/>
            </a:stretch>
          </p:blipFill>
          <p:spPr bwMode="auto">
            <a:xfrm>
              <a:off x="2215166" y="1128386"/>
              <a:ext cx="3114953" cy="2439937"/>
            </a:xfrm>
            <a:prstGeom prst="rect">
              <a:avLst/>
            </a:prstGeom>
            <a:noFill/>
            <a:ln w="9525">
              <a:noFill/>
              <a:miter lim="800000"/>
              <a:headEnd/>
              <a:tailEnd/>
            </a:ln>
          </p:spPr>
        </p:pic>
        <p:sp>
          <p:nvSpPr>
            <p:cNvPr id="29" name="Rectangle 28"/>
            <p:cNvSpPr/>
            <p:nvPr/>
          </p:nvSpPr>
          <p:spPr>
            <a:xfrm>
              <a:off x="2224215" y="3547388"/>
              <a:ext cx="3107725" cy="600164"/>
            </a:xfrm>
            <a:prstGeom prst="rect">
              <a:avLst/>
            </a:prstGeom>
            <a:solidFill>
              <a:srgbClr val="FFFF00"/>
            </a:solidFill>
            <a:ln w="12700">
              <a:solidFill>
                <a:schemeClr val="tx1"/>
              </a:solidFill>
            </a:ln>
          </p:spPr>
          <p:txBody>
            <a:bodyPr wrap="square">
              <a:spAutoFit/>
            </a:bodyPr>
            <a:lstStyle/>
            <a:p>
              <a:r>
                <a:rPr lang="en-US" sz="1100" b="1" dirty="0" smtClean="0"/>
                <a:t>Conversion of electricity to light using new designs, such as luminescent </a:t>
              </a:r>
              <a:r>
                <a:rPr lang="en-US" sz="1100" b="1" dirty="0" err="1" smtClean="0"/>
                <a:t>nanowires</a:t>
              </a:r>
              <a:r>
                <a:rPr lang="en-US" sz="1100" b="1" dirty="0" smtClean="0"/>
                <a:t>, quantum dots, and hybrid architectures; </a:t>
              </a:r>
              <a:endParaRPr lang="en-US" sz="1100" dirty="0"/>
            </a:p>
          </p:txBody>
        </p:sp>
      </p:grpSp>
      <p:grpSp>
        <p:nvGrpSpPr>
          <p:cNvPr id="27" name="Group 63"/>
          <p:cNvGrpSpPr/>
          <p:nvPr/>
        </p:nvGrpSpPr>
        <p:grpSpPr>
          <a:xfrm>
            <a:off x="0" y="4800036"/>
            <a:ext cx="1971017" cy="2019864"/>
            <a:chOff x="-1446085" y="4038036"/>
            <a:chExt cx="1971017" cy="2019864"/>
          </a:xfrm>
        </p:grpSpPr>
        <p:pic>
          <p:nvPicPr>
            <p:cNvPr id="17" name="Picture 2"/>
            <p:cNvPicPr>
              <a:picLocks noChangeAspect="1" noChangeArrowheads="1"/>
            </p:cNvPicPr>
            <p:nvPr/>
          </p:nvPicPr>
          <p:blipFill>
            <a:blip r:embed="rId13" cstate="print"/>
            <a:srcRect l="31666" t="23500" r="35652" b="33500"/>
            <a:stretch>
              <a:fillRect/>
            </a:stretch>
          </p:blipFill>
          <p:spPr bwMode="auto">
            <a:xfrm>
              <a:off x="-1439105" y="4445000"/>
              <a:ext cx="1961356" cy="1612900"/>
            </a:xfrm>
            <a:prstGeom prst="rect">
              <a:avLst/>
            </a:prstGeom>
            <a:noFill/>
            <a:ln w="9525">
              <a:solidFill>
                <a:schemeClr val="tx1"/>
              </a:solidFill>
              <a:miter lim="800000"/>
              <a:headEnd/>
              <a:tailEnd/>
            </a:ln>
          </p:spPr>
        </p:pic>
        <p:sp>
          <p:nvSpPr>
            <p:cNvPr id="63" name="TextBox 62"/>
            <p:cNvSpPr txBox="1"/>
            <p:nvPr/>
          </p:nvSpPr>
          <p:spPr>
            <a:xfrm>
              <a:off x="-1446085" y="4038036"/>
              <a:ext cx="1971017" cy="428978"/>
            </a:xfrm>
            <a:prstGeom prst="rect">
              <a:avLst/>
            </a:prstGeom>
            <a:solidFill>
              <a:srgbClr val="FFFF00"/>
            </a:solidFill>
            <a:ln w="12700">
              <a:solidFill>
                <a:schemeClr val="tx1"/>
              </a:solidFill>
            </a:ln>
          </p:spPr>
          <p:txBody>
            <a:bodyPr wrap="square" rtlCol="0">
              <a:spAutoFit/>
            </a:bodyPr>
            <a:lstStyle/>
            <a:p>
              <a:r>
                <a:rPr lang="en-US" sz="1100" b="1" dirty="0" smtClean="0"/>
                <a:t>Sequestration of CO</a:t>
              </a:r>
              <a:r>
                <a:rPr lang="en-US" sz="1100" b="1" baseline="-25000" dirty="0" smtClean="0"/>
                <a:t>2</a:t>
              </a:r>
              <a:r>
                <a:rPr lang="en-US" sz="1100" b="1" dirty="0" smtClean="0"/>
                <a:t> </a:t>
              </a:r>
              <a:r>
                <a:rPr lang="en-US" sz="1100" b="1" dirty="0" err="1" smtClean="0"/>
                <a:t>underland</a:t>
              </a:r>
              <a:endParaRPr lang="en-US" sz="1100" b="1" dirty="0">
                <a:latin typeface="Arial" pitchFamily="34" charset="0"/>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1" y="-305697"/>
            <a:ext cx="184708" cy="646319"/>
          </a:xfrm>
          <a:prstGeom prst="rect">
            <a:avLst/>
          </a:prstGeom>
          <a:noFill/>
          <a:ln w="9525">
            <a:noFill/>
            <a:miter lim="800000"/>
            <a:headEnd/>
            <a:tailEnd/>
          </a:ln>
          <a:effectLst/>
        </p:spPr>
        <p:txBody>
          <a:bodyPr vert="horz" wrap="none" lIns="91429" tIns="45714" rIns="91429" bIns="45714" numCol="1" anchor="ctr" anchorCtr="0" compatLnSpc="1">
            <a:prstTxWarp prst="textNoShape">
              <a:avLst/>
            </a:prstTxWarp>
            <a:spAutoFit/>
          </a:bodyPr>
          <a:lstStyle/>
          <a:p>
            <a:pPr defTabSz="914293"/>
            <a:endParaRPr lang="en-US" dirty="0" smtClean="0">
              <a:latin typeface="Arial" pitchFamily="34" charset="0"/>
            </a:endParaRPr>
          </a:p>
          <a:p>
            <a:pPr defTabSz="914293" eaLnBrk="0" hangingPunct="0"/>
            <a:endParaRPr lang="en-US" dirty="0" smtClean="0">
              <a:latin typeface="Arial" pitchFamily="34" charset="0"/>
            </a:endParaRPr>
          </a:p>
        </p:txBody>
      </p:sp>
      <p:pic>
        <p:nvPicPr>
          <p:cNvPr id="8" name="Picture 57" descr="Leaf_1_web"/>
          <p:cNvPicPr>
            <a:picLocks noChangeAspect="1" noChangeArrowheads="1"/>
          </p:cNvPicPr>
          <p:nvPr/>
        </p:nvPicPr>
        <p:blipFill>
          <a:blip r:embed="rId3" cstate="print"/>
          <a:srcRect/>
          <a:stretch>
            <a:fillRect/>
          </a:stretch>
        </p:blipFill>
        <p:spPr bwMode="auto">
          <a:xfrm>
            <a:off x="0" y="0"/>
            <a:ext cx="9144000" cy="6940971"/>
          </a:xfrm>
          <a:prstGeom prst="rect">
            <a:avLst/>
          </a:prstGeom>
          <a:noFill/>
        </p:spPr>
      </p:pic>
      <p:sp>
        <p:nvSpPr>
          <p:cNvPr id="5" name="TextBox 4"/>
          <p:cNvSpPr txBox="1"/>
          <p:nvPr/>
        </p:nvSpPr>
        <p:spPr>
          <a:xfrm>
            <a:off x="2059567" y="2152941"/>
            <a:ext cx="5573940" cy="3154698"/>
          </a:xfrm>
          <a:prstGeom prst="rect">
            <a:avLst/>
          </a:prstGeom>
          <a:noFill/>
        </p:spPr>
        <p:txBody>
          <a:bodyPr wrap="none" lIns="91429" tIns="45714" rIns="91429" bIns="45714" rtlCol="0">
            <a:spAutoFit/>
          </a:bodyPr>
          <a:lstStyle/>
          <a:p>
            <a:r>
              <a:rPr lang="en-US" sz="19900" dirty="0" smtClean="0"/>
              <a:t>END</a:t>
            </a:r>
            <a:endParaRPr lang="en-US" sz="199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1"/>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Title 2"/>
          <p:cNvSpPr>
            <a:spLocks noGrp="1"/>
          </p:cNvSpPr>
          <p:nvPr>
            <p:ph type="title"/>
          </p:nvPr>
        </p:nvSpPr>
        <p:spPr>
          <a:xfrm>
            <a:off x="0" y="110219"/>
            <a:ext cx="9144000" cy="598714"/>
          </a:xfrm>
        </p:spPr>
        <p:txBody>
          <a:bodyPr/>
          <a:lstStyle/>
          <a:p>
            <a:pPr>
              <a:lnSpc>
                <a:spcPct val="80000"/>
              </a:lnSpc>
            </a:pPr>
            <a:r>
              <a:rPr lang="en-US" dirty="0" smtClean="0">
                <a:latin typeface="Arial" charset="0"/>
                <a:cs typeface="Arial" charset="0"/>
              </a:rPr>
              <a:t>400 Years of Energy Use in the U.S.</a:t>
            </a:r>
            <a:br>
              <a:rPr lang="en-US" dirty="0" smtClean="0">
                <a:latin typeface="Arial" charset="0"/>
                <a:cs typeface="Arial" charset="0"/>
              </a:rPr>
            </a:br>
            <a:r>
              <a:rPr lang="en-US" b="1" i="1" dirty="0" smtClean="0">
                <a:effectLst>
                  <a:outerShdw blurRad="38100" dist="38100" dir="2700000" algn="tl">
                    <a:srgbClr val="C0C0C0"/>
                  </a:outerShdw>
                </a:effectLst>
              </a:rPr>
              <a:t> </a:t>
            </a:r>
            <a:r>
              <a:rPr lang="en-US" sz="1800" i="1" dirty="0" smtClean="0">
                <a:solidFill>
                  <a:schemeClr val="tx1"/>
                </a:solidFill>
              </a:rPr>
              <a:t>19</a:t>
            </a:r>
            <a:r>
              <a:rPr lang="en-US" sz="1800" i="1" baseline="30000" dirty="0" smtClean="0">
                <a:solidFill>
                  <a:schemeClr val="tx1"/>
                </a:solidFill>
              </a:rPr>
              <a:t>th</a:t>
            </a:r>
            <a:r>
              <a:rPr lang="en-US" sz="1800" i="1" dirty="0" smtClean="0">
                <a:solidFill>
                  <a:schemeClr val="tx1"/>
                </a:solidFill>
              </a:rPr>
              <a:t> C discoveries and 20</a:t>
            </a:r>
            <a:r>
              <a:rPr lang="en-US" sz="1800" i="1" baseline="30000" dirty="0" smtClean="0">
                <a:solidFill>
                  <a:schemeClr val="tx1"/>
                </a:solidFill>
              </a:rPr>
              <a:t>th</a:t>
            </a:r>
            <a:r>
              <a:rPr lang="en-US" sz="1800" i="1" dirty="0" smtClean="0">
                <a:solidFill>
                  <a:schemeClr val="tx1"/>
                </a:solidFill>
              </a:rPr>
              <a:t> C technologies are very much part of today’s infrastructure</a:t>
            </a:r>
            <a:endParaRPr lang="en-US" sz="1800" i="1" dirty="0">
              <a:solidFill>
                <a:schemeClr val="tx1"/>
              </a:solidFill>
            </a:endParaRPr>
          </a:p>
        </p:txBody>
      </p:sp>
      <p:sp>
        <p:nvSpPr>
          <p:cNvPr id="38" name="Rectangle 2"/>
          <p:cNvSpPr>
            <a:spLocks noChangeArrowheads="1"/>
          </p:cNvSpPr>
          <p:nvPr/>
        </p:nvSpPr>
        <p:spPr bwMode="auto">
          <a:xfrm>
            <a:off x="7822047" y="1156169"/>
            <a:ext cx="565727"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39" name="Rectangle 3"/>
          <p:cNvSpPr>
            <a:spLocks noChangeArrowheads="1"/>
          </p:cNvSpPr>
          <p:nvPr/>
        </p:nvSpPr>
        <p:spPr bwMode="auto">
          <a:xfrm>
            <a:off x="8126559" y="2474260"/>
            <a:ext cx="620568"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0" name="Rectangle 4"/>
          <p:cNvSpPr>
            <a:spLocks noChangeArrowheads="1"/>
          </p:cNvSpPr>
          <p:nvPr/>
        </p:nvSpPr>
        <p:spPr bwMode="auto">
          <a:xfrm>
            <a:off x="6419273" y="3426760"/>
            <a:ext cx="346364"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2" name="Rectangle 6"/>
          <p:cNvSpPr>
            <a:spLocks noChangeArrowheads="1"/>
          </p:cNvSpPr>
          <p:nvPr/>
        </p:nvSpPr>
        <p:spPr bwMode="auto">
          <a:xfrm>
            <a:off x="8472922" y="3325907"/>
            <a:ext cx="385329" cy="90067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2" name="Group 8"/>
          <p:cNvGrpSpPr>
            <a:grpSpLocks/>
          </p:cNvGrpSpPr>
          <p:nvPr/>
        </p:nvGrpSpPr>
        <p:grpSpPr bwMode="auto">
          <a:xfrm>
            <a:off x="-4330" y="770965"/>
            <a:ext cx="9148330" cy="4888566"/>
            <a:chOff x="-3" y="489"/>
            <a:chExt cx="6339" cy="3489"/>
          </a:xfrm>
        </p:grpSpPr>
        <p:grpSp>
          <p:nvGrpSpPr>
            <p:cNvPr id="4"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1650</a:t>
                </a:r>
              </a:p>
            </p:txBody>
          </p:sp>
          <p:sp>
            <p:nvSpPr>
              <p:cNvPr id="68" name="Text Box 26"/>
              <p:cNvSpPr txBox="1">
                <a:spLocks noChangeArrowheads="1"/>
              </p:cNvSpPr>
              <p:nvPr/>
            </p:nvSpPr>
            <p:spPr bwMode="auto">
              <a:xfrm>
                <a:off x="1239"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1700</a:t>
                </a:r>
              </a:p>
            </p:txBody>
          </p:sp>
          <p:sp>
            <p:nvSpPr>
              <p:cNvPr id="69" name="Text Box 27"/>
              <p:cNvSpPr txBox="1">
                <a:spLocks noChangeArrowheads="1"/>
              </p:cNvSpPr>
              <p:nvPr/>
            </p:nvSpPr>
            <p:spPr bwMode="auto">
              <a:xfrm>
                <a:off x="1985"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1750</a:t>
                </a:r>
              </a:p>
            </p:txBody>
          </p:sp>
          <p:sp>
            <p:nvSpPr>
              <p:cNvPr id="70" name="Text Box 28"/>
              <p:cNvSpPr txBox="1">
                <a:spLocks noChangeArrowheads="1"/>
              </p:cNvSpPr>
              <p:nvPr/>
            </p:nvSpPr>
            <p:spPr bwMode="auto">
              <a:xfrm>
                <a:off x="2731"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1800</a:t>
                </a:r>
              </a:p>
            </p:txBody>
          </p:sp>
          <p:sp>
            <p:nvSpPr>
              <p:cNvPr id="71" name="Text Box 29"/>
              <p:cNvSpPr txBox="1">
                <a:spLocks noChangeArrowheads="1"/>
              </p:cNvSpPr>
              <p:nvPr/>
            </p:nvSpPr>
            <p:spPr bwMode="auto">
              <a:xfrm>
                <a:off x="3476"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1850</a:t>
                </a:r>
              </a:p>
            </p:txBody>
          </p:sp>
          <p:sp>
            <p:nvSpPr>
              <p:cNvPr id="72" name="Text Box 30"/>
              <p:cNvSpPr txBox="1">
                <a:spLocks noChangeArrowheads="1"/>
              </p:cNvSpPr>
              <p:nvPr/>
            </p:nvSpPr>
            <p:spPr bwMode="auto">
              <a:xfrm>
                <a:off x="4222"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1900</a:t>
                </a:r>
              </a:p>
            </p:txBody>
          </p:sp>
          <p:sp>
            <p:nvSpPr>
              <p:cNvPr id="73" name="Text Box 31"/>
              <p:cNvSpPr txBox="1">
                <a:spLocks noChangeArrowheads="1"/>
              </p:cNvSpPr>
              <p:nvPr/>
            </p:nvSpPr>
            <p:spPr bwMode="auto">
              <a:xfrm>
                <a:off x="4968"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1950</a:t>
                </a:r>
              </a:p>
            </p:txBody>
          </p:sp>
          <p:sp>
            <p:nvSpPr>
              <p:cNvPr id="74" name="Text Box 32"/>
              <p:cNvSpPr txBox="1">
                <a:spLocks noChangeArrowheads="1"/>
              </p:cNvSpPr>
              <p:nvPr/>
            </p:nvSpPr>
            <p:spPr bwMode="auto">
              <a:xfrm>
                <a:off x="571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77" name="Rectangle 35"/>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78" name="Rectangle 36"/>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79" name="Rectangle 37"/>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80" name="Rectangle 38"/>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81" name="Rectangle 39"/>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501"/>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8000"/>
                  </a:solidFill>
                  <a:latin typeface="Arial Narrow" pitchFamily="34" charset="0"/>
                </a:rPr>
                <a:t>Hydroelectric</a:t>
              </a:r>
            </a:p>
            <a:p>
              <a:pPr defTabSz="914501"/>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501">
                <a:lnSpc>
                  <a:spcPts val="1800"/>
                </a:lnSpc>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4" y="952501"/>
            <a:ext cx="528205" cy="434704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5" name="Group 48"/>
          <p:cNvGrpSpPr>
            <a:grpSpLocks/>
          </p:cNvGrpSpPr>
          <p:nvPr/>
        </p:nvGrpSpPr>
        <p:grpSpPr bwMode="auto">
          <a:xfrm>
            <a:off x="-4330" y="1080528"/>
            <a:ext cx="737466" cy="4209210"/>
            <a:chOff x="-3" y="717"/>
            <a:chExt cx="511"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88" name="Rectangle 52"/>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89" name="Rectangle 53"/>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90" name="Rectangle 54"/>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91" name="Rectangle 55"/>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92" name="Rectangle 56"/>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grpSp>
      <p:grpSp>
        <p:nvGrpSpPr>
          <p:cNvPr id="6" name="Group 70"/>
          <p:cNvGrpSpPr>
            <a:grpSpLocks/>
          </p:cNvGrpSpPr>
          <p:nvPr/>
        </p:nvGrpSpPr>
        <p:grpSpPr bwMode="auto">
          <a:xfrm>
            <a:off x="5916474" y="5176277"/>
            <a:ext cx="1287319" cy="1735511"/>
            <a:chOff x="4082" y="3641"/>
            <a:chExt cx="892"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082" y="3888"/>
              <a:ext cx="892" cy="242"/>
            </a:xfrm>
            <a:prstGeom prst="rect">
              <a:avLst/>
            </a:prstGeom>
            <a:noFill/>
            <a:ln w="9525">
              <a:noFill/>
              <a:miter lim="800000"/>
              <a:headEnd/>
              <a:tailEnd/>
            </a:ln>
            <a:effectLst/>
          </p:spPr>
          <p:txBody>
            <a:bodyPr wrap="square" lIns="91429" tIns="45715" rIns="91429" bIns="45715">
              <a:spAutoFit/>
            </a:bodyPr>
            <a:lstStyle/>
            <a:p>
              <a:pPr defTabSz="914501"/>
              <a:r>
                <a:rPr lang="en-US" sz="800" dirty="0">
                  <a:solidFill>
                    <a:schemeClr val="bg1"/>
                  </a:solidFill>
                </a:rPr>
                <a:t>Rural Electrification Act, </a:t>
              </a:r>
            </a:p>
            <a:p>
              <a:pPr defTabSz="914501"/>
              <a:r>
                <a:rPr lang="en-US" sz="800" dirty="0">
                  <a:solidFill>
                    <a:schemeClr val="bg1"/>
                  </a:solidFill>
                </a:rPr>
                <a:t>1935</a:t>
              </a:r>
            </a:p>
          </p:txBody>
        </p:sp>
      </p:grpSp>
      <p:grpSp>
        <p:nvGrpSpPr>
          <p:cNvPr id="7" name="Group 89"/>
          <p:cNvGrpSpPr>
            <a:grpSpLocks/>
          </p:cNvGrpSpPr>
          <p:nvPr/>
        </p:nvGrpSpPr>
        <p:grpSpPr bwMode="auto">
          <a:xfrm>
            <a:off x="3586308" y="5176277"/>
            <a:ext cx="2216728"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501"/>
              <a:r>
                <a:rPr lang="en-US" sz="900" dirty="0"/>
                <a:t>Intercontinental Rail System, mid 1800s</a:t>
              </a:r>
            </a:p>
          </p:txBody>
        </p:sp>
        <p:pic>
          <p:nvPicPr>
            <p:cNvPr id="109" name="Picture 92" descr="lr_69631-steam-action"/>
            <p:cNvPicPr>
              <a:picLocks noChangeAspect="1" noChangeArrowheads="1"/>
            </p:cNvPicPr>
            <p:nvPr/>
          </p:nvPicPr>
          <p:blipFill>
            <a:blip r:embed="rId4"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5"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grpSp>
        <p:nvGrpSpPr>
          <p:cNvPr id="8" name="Group 123"/>
          <p:cNvGrpSpPr>
            <a:grpSpLocks/>
          </p:cNvGrpSpPr>
          <p:nvPr/>
        </p:nvGrpSpPr>
        <p:grpSpPr bwMode="auto">
          <a:xfrm>
            <a:off x="1565853" y="1617010"/>
            <a:ext cx="4352636" cy="3459817"/>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9" name="Group 121"/>
            <p:cNvGrpSpPr>
              <a:grpSpLocks/>
            </p:cNvGrpSpPr>
            <p:nvPr/>
          </p:nvGrpSpPr>
          <p:grpSpPr bwMode="auto">
            <a:xfrm>
              <a:off x="1085" y="1100"/>
              <a:ext cx="3016" cy="2470"/>
              <a:chOff x="1085" y="1100"/>
              <a:chExt cx="3016" cy="2470"/>
            </a:xfrm>
          </p:grpSpPr>
          <p:grpSp>
            <p:nvGrpSpPr>
              <p:cNvPr id="10"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6"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501"/>
                  <a:r>
                    <a:rPr lang="en-US" sz="1100" b="1" dirty="0"/>
                    <a:t>Incandescent lamp, </a:t>
                  </a:r>
                </a:p>
                <a:p>
                  <a:pPr algn="ctr" defTabSz="914501"/>
                  <a:r>
                    <a:rPr lang="en-US" sz="1100" b="1" dirty="0"/>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501"/>
                  <a:r>
                    <a:rPr lang="en-US" sz="1100" b="1" dirty="0"/>
                    <a:t>Four-stroke combustion engine, 1870s</a:t>
                  </a:r>
                </a:p>
              </p:txBody>
            </p:sp>
          </p:grpSp>
          <p:grpSp>
            <p:nvGrpSpPr>
              <p:cNvPr id="11"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501"/>
                    <a:r>
                      <a:rPr lang="en-US" sz="1100" b="1" dirty="0"/>
                      <a:t>Watt Steam Engine, 1782</a:t>
                    </a:r>
                  </a:p>
                </p:txBody>
              </p:sp>
              <p:pic>
                <p:nvPicPr>
                  <p:cNvPr id="130" name="Picture 83" descr="Watt Steam Engine"/>
                  <p:cNvPicPr>
                    <a:picLocks noChangeAspect="1" noChangeArrowheads="1"/>
                  </p:cNvPicPr>
                  <p:nvPr/>
                </p:nvPicPr>
                <p:blipFill>
                  <a:blip r:embed="rId7"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8"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grpSp>
        <p:nvGrpSpPr>
          <p:cNvPr id="13" name="Group 74"/>
          <p:cNvGrpSpPr>
            <a:grpSpLocks/>
          </p:cNvGrpSpPr>
          <p:nvPr/>
        </p:nvGrpSpPr>
        <p:grpSpPr bwMode="auto">
          <a:xfrm>
            <a:off x="7023389" y="5176275"/>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501"/>
              <a:r>
                <a:rPr lang="en-US" sz="900" dirty="0"/>
                <a:t>Eisenhower Highway System, 1956</a:t>
              </a:r>
            </a:p>
          </p:txBody>
        </p:sp>
        <p:pic>
          <p:nvPicPr>
            <p:cNvPr id="101" name="Picture 77" descr="36sign-s"/>
            <p:cNvPicPr>
              <a:picLocks noChangeAspect="1" noChangeArrowheads="1"/>
            </p:cNvPicPr>
            <p:nvPr/>
          </p:nvPicPr>
          <p:blipFill>
            <a:blip r:embed="rId9" cstate="print"/>
            <a:srcRect/>
            <a:stretch>
              <a:fillRect/>
            </a:stretch>
          </p:blipFill>
          <p:spPr bwMode="auto">
            <a:xfrm>
              <a:off x="4931" y="3906"/>
              <a:ext cx="1197" cy="827"/>
            </a:xfrm>
            <a:prstGeom prst="rect">
              <a:avLst/>
            </a:prstGeom>
            <a:noFill/>
            <a:ln w="12700">
              <a:solidFill>
                <a:schemeClr val="tx1"/>
              </a:solidFill>
              <a:miter lim="800000"/>
              <a:headEnd/>
              <a:tailEnd/>
            </a:ln>
          </p:spPr>
        </p:pic>
      </p:grpSp>
      <p:sp>
        <p:nvSpPr>
          <p:cNvPr id="84" name="Oval 83"/>
          <p:cNvSpPr/>
          <p:nvPr/>
        </p:nvSpPr>
        <p:spPr>
          <a:xfrm>
            <a:off x="8445500" y="1104901"/>
            <a:ext cx="368300" cy="2197100"/>
          </a:xfrm>
          <a:prstGeom prst="ellipse">
            <a:avLst/>
          </a:prstGeom>
          <a:solidFill>
            <a:srgbClr val="FFFF66">
              <a:alpha val="4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94" name="Rectangle 93"/>
          <p:cNvSpPr/>
          <p:nvPr/>
        </p:nvSpPr>
        <p:spPr>
          <a:xfrm>
            <a:off x="4573588" y="760968"/>
            <a:ext cx="2386013" cy="923330"/>
          </a:xfrm>
          <a:prstGeom prst="rect">
            <a:avLst/>
          </a:prstGeom>
          <a:solidFill>
            <a:srgbClr val="FFFF66">
              <a:alpha val="50196"/>
            </a:srgbClr>
          </a:solidFill>
          <a:ln w="38100">
            <a:solidFill>
              <a:srgbClr val="FF0000"/>
            </a:solidFill>
          </a:ln>
        </p:spPr>
        <p:txBody>
          <a:bodyPr wrap="square" lIns="91440" tIns="91440" rIns="91440" bIns="91440">
            <a:spAutoFit/>
          </a:bodyPr>
          <a:lstStyle/>
          <a:p>
            <a:pPr algn="ctr"/>
            <a:r>
              <a:rPr lang="en-US" sz="2400" b="1" dirty="0" smtClean="0">
                <a:solidFill>
                  <a:srgbClr val="FF0000"/>
                </a:solidFill>
                <a:latin typeface="Arial Narrow" pitchFamily="34" charset="0"/>
              </a:rPr>
              <a:t>Still ~85% reliant on fossil fuels</a:t>
            </a:r>
            <a:endParaRPr lang="en-US" sz="2400" dirty="0">
              <a:solidFill>
                <a:srgbClr val="FF0000"/>
              </a:solidFill>
            </a:endParaRPr>
          </a:p>
        </p:txBody>
      </p:sp>
      <p:cxnSp>
        <p:nvCxnSpPr>
          <p:cNvPr id="93" name="Straight Arrow Connector 92"/>
          <p:cNvCxnSpPr>
            <a:stCxn id="94" idx="3"/>
            <a:endCxn id="84" idx="2"/>
          </p:cNvCxnSpPr>
          <p:nvPr/>
        </p:nvCxnSpPr>
        <p:spPr>
          <a:xfrm>
            <a:off x="6959601" y="1222633"/>
            <a:ext cx="1485899" cy="980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3613</TotalTime>
  <Words>5061</Words>
  <Application>Microsoft Office PowerPoint</Application>
  <PresentationFormat>On-screen Show (4:3)</PresentationFormat>
  <Paragraphs>747</Paragraphs>
  <Slides>86</Slides>
  <Notes>55</Notes>
  <HiddenSlides>38</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88" baseType="lpstr">
      <vt:lpstr>Office Theme</vt:lpstr>
      <vt:lpstr>Image</vt:lpstr>
      <vt:lpstr>Slide 1</vt:lpstr>
      <vt:lpstr>The Department of Energy</vt:lpstr>
      <vt:lpstr>DOE Evolution - I</vt:lpstr>
      <vt:lpstr>DOE Evolution - II</vt:lpstr>
      <vt:lpstr>The DOE Portfolio Today Area map of the FY 2013 budget request to Congress ($27.2B)</vt:lpstr>
      <vt:lpstr>DOE’s Office of Science</vt:lpstr>
      <vt:lpstr>Slide 7</vt:lpstr>
      <vt:lpstr>The Energy Challenge</vt:lpstr>
      <vt:lpstr>400 Years of Energy Use in the U.S.  19th C discoveries and 20th C technologies are very much part of today’s infrastructure</vt:lpstr>
      <vt:lpstr>Slide 10</vt:lpstr>
      <vt:lpstr>Slide 11</vt:lpstr>
      <vt:lpstr>Slide 12</vt:lpstr>
      <vt:lpstr>On-Line Energy Conversion Calculators Banish Fear of Units</vt:lpstr>
      <vt:lpstr>Fear of Too Many Facts</vt:lpstr>
      <vt:lpstr>Slide 15</vt:lpstr>
      <vt:lpstr>World Energy Consumption (Quads)</vt:lpstr>
      <vt:lpstr>Slide 17</vt:lpstr>
      <vt:lpstr>Slide 18</vt:lpstr>
      <vt:lpstr>Slide 19</vt:lpstr>
      <vt:lpstr>Slide 20</vt:lpstr>
      <vt:lpstr>Slide 21</vt:lpstr>
      <vt:lpstr>Slide 22</vt:lpstr>
      <vt:lpstr>Slide 23</vt:lpstr>
      <vt:lpstr>Slide 24</vt:lpstr>
      <vt:lpstr>Slide 25</vt:lpstr>
      <vt:lpstr>U.S. Energy Production &amp; Consumption Since 1950  The U.S. was self sufficient in energy until the 1950s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Planets, Atmospheres, and Climate</vt:lpstr>
      <vt:lpstr>Slide 51</vt:lpstr>
      <vt:lpstr>Slide 52</vt:lpstr>
      <vt:lpstr>Slide 53</vt:lpstr>
      <vt:lpstr>Slide 54</vt:lpstr>
      <vt:lpstr>Proxies for Climate Change</vt:lpstr>
      <vt:lpstr>Slide 56</vt:lpstr>
      <vt:lpstr>Slide 57</vt:lpstr>
      <vt:lpstr>Slide 58</vt:lpstr>
      <vt:lpstr>Greenland Ice Mass Loss – 2002 to 2009 </vt:lpstr>
      <vt:lpstr>Gravity Recovery and Climate Experiment (GRACE) </vt:lpstr>
      <vt:lpstr>How GRACE Works</vt:lpstr>
      <vt:lpstr>Slide 62</vt:lpstr>
      <vt:lpstr>Slide 63</vt:lpstr>
      <vt:lpstr>Slide 64</vt:lpstr>
      <vt:lpstr>Types of Climate Models</vt:lpstr>
      <vt:lpstr>Climate Models Over the Decades</vt:lpstr>
      <vt:lpstr>Evolution of Climate Models</vt:lpstr>
      <vt:lpstr>Sources of Uncertainty in Climate Modeling</vt:lpstr>
      <vt:lpstr>Slide 69</vt:lpstr>
      <vt:lpstr>Slide 70</vt:lpstr>
      <vt:lpstr>Recent Predictions of Climate Models</vt:lpstr>
      <vt:lpstr>Slide 72</vt:lpstr>
      <vt:lpstr>Global Climate Models</vt:lpstr>
      <vt:lpstr>Earth System Models</vt:lpstr>
      <vt:lpstr>Regional Climate Models</vt:lpstr>
      <vt:lpstr>Integrated Assessment Models</vt:lpstr>
      <vt:lpstr>Scenarios from the U.S. Climate Change Science Program Report  “Scenarios of Greenhouse Gas Emissions and Atmospheric Concentrations”</vt:lpstr>
      <vt:lpstr>Slide 78</vt:lpstr>
      <vt:lpstr>Slide 79</vt:lpstr>
      <vt:lpstr>Slide 80</vt:lpstr>
      <vt:lpstr>Slide 81</vt:lpstr>
      <vt:lpstr>Slide 82</vt:lpstr>
      <vt:lpstr>Slide 83</vt:lpstr>
      <vt:lpstr>A National Strategy for a New Energy Economy</vt:lpstr>
      <vt:lpstr>A National Research Strategy for a New Energy Economy</vt:lpstr>
      <vt:lpstr>Slide 86</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Joseph Groves</cp:lastModifiedBy>
  <cp:revision>466</cp:revision>
  <dcterms:created xsi:type="dcterms:W3CDTF">2009-10-19T15:58:14Z</dcterms:created>
  <dcterms:modified xsi:type="dcterms:W3CDTF">2012-07-24T18:15:47Z</dcterms:modified>
</cp:coreProperties>
</file>