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2" r:id="rId3"/>
    <p:sldMasterId id="2147483697" r:id="rId4"/>
    <p:sldMasterId id="2147483712" r:id="rId5"/>
    <p:sldMasterId id="2147483727" r:id="rId6"/>
    <p:sldMasterId id="2147483740" r:id="rId7"/>
  </p:sldMasterIdLst>
  <p:notesMasterIdLst>
    <p:notesMasterId r:id="rId35"/>
  </p:notesMasterIdLst>
  <p:sldIdLst>
    <p:sldId id="256" r:id="rId8"/>
    <p:sldId id="342" r:id="rId9"/>
    <p:sldId id="340" r:id="rId10"/>
    <p:sldId id="294" r:id="rId11"/>
    <p:sldId id="266" r:id="rId12"/>
    <p:sldId id="267" r:id="rId13"/>
    <p:sldId id="268" r:id="rId14"/>
    <p:sldId id="299" r:id="rId15"/>
    <p:sldId id="368" r:id="rId16"/>
    <p:sldId id="346" r:id="rId17"/>
    <p:sldId id="350" r:id="rId18"/>
    <p:sldId id="348" r:id="rId19"/>
    <p:sldId id="366" r:id="rId20"/>
    <p:sldId id="367" r:id="rId21"/>
    <p:sldId id="345" r:id="rId22"/>
    <p:sldId id="351" r:id="rId23"/>
    <p:sldId id="265" r:id="rId24"/>
    <p:sldId id="314" r:id="rId25"/>
    <p:sldId id="359" r:id="rId26"/>
    <p:sldId id="282" r:id="rId27"/>
    <p:sldId id="354" r:id="rId28"/>
    <p:sldId id="323" r:id="rId29"/>
    <p:sldId id="355" r:id="rId30"/>
    <p:sldId id="369" r:id="rId31"/>
    <p:sldId id="365" r:id="rId32"/>
    <p:sldId id="344" r:id="rId33"/>
    <p:sldId id="278"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8000"/>
    <a:srgbClr val="000000"/>
    <a:srgbClr val="006600"/>
    <a:srgbClr val="336600"/>
    <a:srgbClr val="009A46"/>
    <a:srgbClr val="EBF7FF"/>
    <a:srgbClr val="DDF2FF"/>
    <a:srgbClr val="CCFFFF"/>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6274" autoAdjust="0"/>
    <p:restoredTop sz="88525" autoAdjust="0"/>
  </p:normalViewPr>
  <p:slideViewPr>
    <p:cSldViewPr snapToGrid="0">
      <p:cViewPr varScale="1">
        <p:scale>
          <a:sx n="97" d="100"/>
          <a:sy n="97" d="100"/>
        </p:scale>
        <p:origin x="-114" y="-360"/>
      </p:cViewPr>
      <p:guideLst>
        <p:guide orient="horz" pos="319"/>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58E8AE2-79E4-40D2-A4E4-6149773FE0CC}" type="datetimeFigureOut">
              <a:rPr lang="en-US" smtClean="0"/>
              <a:pPr/>
              <a:t>5/2/2013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28D50CF-4665-43E1-A56A-E6DFF248885A}" type="slidenum">
              <a:rPr lang="en-US" smtClean="0"/>
              <a:pPr/>
              <a:t>‹#›</a:t>
            </a:fld>
            <a:endParaRPr lang="en-US"/>
          </a:p>
        </p:txBody>
      </p:sp>
    </p:spTree>
    <p:extLst>
      <p:ext uri="{BB962C8B-B14F-4D97-AF65-F5344CB8AC3E}">
        <p14:creationId xmlns:p14="http://schemas.microsoft.com/office/powerpoint/2010/main" val="3653563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sc.doe.gov/b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gpichub.org/about/organization/members/ben-franklin" TargetMode="External"/><Relationship Id="rId3" Type="http://schemas.openxmlformats.org/officeDocument/2006/relationships/hyperlink" Target="http://www.energy.gov/hubs/eric.htm" TargetMode="External"/><Relationship Id="rId7" Type="http://schemas.openxmlformats.org/officeDocument/2006/relationships/hyperlink" Target="http://gpichub.org/about/organization/members/pidc" TargetMode="External"/><Relationship Id="rId12" Type="http://schemas.openxmlformats.org/officeDocument/2006/relationships/hyperlink" Target="http://gpichub.org/about/organization/members/sbdc"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eda.gov/" TargetMode="External"/><Relationship Id="rId11" Type="http://schemas.openxmlformats.org/officeDocument/2006/relationships/hyperlink" Target="http://www.sba.gov/" TargetMode="External"/><Relationship Id="rId5" Type="http://schemas.openxmlformats.org/officeDocument/2006/relationships/hyperlink" Target="http://gpichub.org/about/organization/members/penn-state" TargetMode="External"/><Relationship Id="rId10" Type="http://schemas.openxmlformats.org/officeDocument/2006/relationships/hyperlink" Target="http://gpichub.org/about/organization/members/dvirc" TargetMode="External"/><Relationship Id="rId4" Type="http://schemas.openxmlformats.org/officeDocument/2006/relationships/hyperlink" Target="http://gpichub.org/about/consortium" TargetMode="External"/><Relationship Id="rId9" Type="http://schemas.openxmlformats.org/officeDocument/2006/relationships/hyperlink" Target="http://www.nist.gov/index.html"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gpichub.org/about/organization/members/ben-franklin" TargetMode="External"/><Relationship Id="rId3" Type="http://schemas.openxmlformats.org/officeDocument/2006/relationships/hyperlink" Target="http://www.energy.gov/hubs/eric.htm" TargetMode="External"/><Relationship Id="rId7" Type="http://schemas.openxmlformats.org/officeDocument/2006/relationships/hyperlink" Target="http://gpichub.org/about/organization/members/pidc" TargetMode="External"/><Relationship Id="rId12" Type="http://schemas.openxmlformats.org/officeDocument/2006/relationships/hyperlink" Target="http://gpichub.org/about/organization/members/sbdc"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www.eda.gov/" TargetMode="External"/><Relationship Id="rId11" Type="http://schemas.openxmlformats.org/officeDocument/2006/relationships/hyperlink" Target="http://www.sba.gov/" TargetMode="External"/><Relationship Id="rId5" Type="http://schemas.openxmlformats.org/officeDocument/2006/relationships/hyperlink" Target="http://gpichub.org/about/organization/members/penn-state" TargetMode="External"/><Relationship Id="rId10" Type="http://schemas.openxmlformats.org/officeDocument/2006/relationships/hyperlink" Target="http://gpichub.org/about/organization/members/dvirc" TargetMode="External"/><Relationship Id="rId4" Type="http://schemas.openxmlformats.org/officeDocument/2006/relationships/hyperlink" Target="http://gpichub.org/about/consortium" TargetMode="External"/><Relationship Id="rId9" Type="http://schemas.openxmlformats.org/officeDocument/2006/relationships/hyperlink" Target="http://www.nist.gov/index.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Begin with a</a:t>
            </a:r>
            <a:r>
              <a:rPr lang="en-US" baseline="0" dirty="0" smtClean="0"/>
              <a:t> short </a:t>
            </a:r>
            <a:r>
              <a:rPr lang="en-US" dirty="0" smtClean="0"/>
              <a:t>intro to DOE</a:t>
            </a:r>
            <a:endParaRPr lang="en-US" dirty="0"/>
          </a:p>
        </p:txBody>
      </p:sp>
      <p:sp>
        <p:nvSpPr>
          <p:cNvPr id="4" name="Footer Placeholder 3"/>
          <p:cNvSpPr>
            <a:spLocks noGrp="1"/>
          </p:cNvSpPr>
          <p:nvPr>
            <p:ph type="ftr" sz="quarter" idx="10"/>
          </p:nvPr>
        </p:nvSpPr>
        <p:spPr/>
        <p:txBody>
          <a:bodyPr/>
          <a:lstStyle/>
          <a:p>
            <a:r>
              <a:rPr lang="en-US" smtClean="0">
                <a:solidFill>
                  <a:prstClr val="black"/>
                </a:solidFill>
              </a:rPr>
              <a:t>Einstein Fellows: Intro to Science Policy</a:t>
            </a:r>
            <a:endParaRPr lang="en-US">
              <a:solidFill>
                <a:prstClr val="black"/>
              </a:solidFill>
            </a:endParaRPr>
          </a:p>
        </p:txBody>
      </p:sp>
      <p:sp>
        <p:nvSpPr>
          <p:cNvPr id="5" name="Slide Number Placeholder 4"/>
          <p:cNvSpPr>
            <a:spLocks noGrp="1"/>
          </p:cNvSpPr>
          <p:nvPr>
            <p:ph type="sldNum" sz="quarter" idx="11"/>
          </p:nvPr>
        </p:nvSpPr>
        <p:spPr/>
        <p:txBody>
          <a:bodyPr/>
          <a:lstStyle/>
          <a:p>
            <a:fld id="{5C920FA5-32ED-415E-BF5B-FCFE8DF64C82}"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5x</a:t>
            </a:r>
            <a:r>
              <a:rPr lang="en-GB" baseline="0" dirty="0" smtClean="0"/>
              <a:t> energy density: driving range  Volt=38 mi/full charge, Leaf=73 mi/full charge, gas car=300 mi/full tank</a:t>
            </a:r>
          </a:p>
          <a:p>
            <a:r>
              <a:rPr lang="en-GB" baseline="0" dirty="0" smtClean="0"/>
              <a:t>(Tesla is 265 mi/full charge, simply by using bigger, more expensive battery.  Tesla S retail $80K/265 mi, volt $39K/38 mi, Leaf $35.2K/73 mi.)</a:t>
            </a:r>
          </a:p>
          <a:p>
            <a:r>
              <a:rPr lang="en-GB" baseline="0" dirty="0" smtClean="0"/>
              <a:t>For grid, main drive is cost: compete against hydroelectric where geologically suitable, and gas turbines as back up for variability of wind and solar.</a:t>
            </a:r>
          </a:p>
          <a:p>
            <a:r>
              <a:rPr lang="en-GB" baseline="0" dirty="0" smtClean="0"/>
              <a:t>Community recognizes these as aggressive goals.  In response:</a:t>
            </a:r>
          </a:p>
          <a:p>
            <a:pPr marL="174708" indent="-174708">
              <a:buFontTx/>
              <a:buChar char="-"/>
            </a:pPr>
            <a:r>
              <a:rPr lang="en-GB" baseline="0" dirty="0" smtClean="0"/>
              <a:t>On the back of an envelope, the most improvement you can get with the “best case scenario” (assuming all phenomena operate at high efficiency) is 10x.  On this scale, 5x is well within reach</a:t>
            </a:r>
          </a:p>
          <a:p>
            <a:pPr marL="174708" indent="-174708">
              <a:buFontTx/>
              <a:buChar char="-"/>
            </a:pPr>
            <a:r>
              <a:rPr lang="en-GB" baseline="0" dirty="0" smtClean="0"/>
              <a:t>5-5-5 are the goals needed to transform transportation and the grid; lesser outcomes will not succeed in pushing transportation and the grid beyond the tipping point.  JCESR wants to face the challenge of transforming the grid and transportation; lesser goals will not be transformative. </a:t>
            </a:r>
          </a:p>
        </p:txBody>
      </p:sp>
      <p:sp>
        <p:nvSpPr>
          <p:cNvPr id="4" name="Slide Number Placeholder 3"/>
          <p:cNvSpPr>
            <a:spLocks noGrp="1"/>
          </p:cNvSpPr>
          <p:nvPr>
            <p:ph type="sldNum" sz="quarter" idx="10"/>
          </p:nvPr>
        </p:nvSpPr>
        <p:spPr/>
        <p:txBody>
          <a:bodyPr/>
          <a:lstStyle/>
          <a:p>
            <a:fld id="{54F6E5B4-5C96-2A40-B7EF-3028DB0E86D6}" type="slidenum">
              <a:rPr lang="en-GB" smtClean="0"/>
              <a:pPr/>
              <a:t>24</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F0DF9034-754E-4960-8E1E-EB47B0313D8A}" type="slidenum">
              <a:rPr lang="en-US"/>
              <a:pPr/>
              <a:t>27</a:t>
            </a:fld>
            <a:endParaRPr lang="en-US"/>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p:spPr>
        <p:txBody>
          <a:bodyPr/>
          <a:lstStyle/>
          <a:p>
            <a:pPr eaLnBrk="1" hangingPunct="1"/>
            <a:r>
              <a:rPr lang="en-US" dirty="0" smtClean="0"/>
              <a:t>slide c. Nov.</a:t>
            </a:r>
            <a:r>
              <a:rPr lang="en-US" baseline="0" dirty="0" smtClean="0"/>
              <a:t> 2009</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a:ln/>
        </p:spPr>
      </p:sp>
      <p:sp>
        <p:nvSpPr>
          <p:cNvPr id="183298" name="Rectangle 3"/>
          <p:cNvSpPr>
            <a:spLocks noGrp="1" noChangeArrowheads="1"/>
          </p:cNvSpPr>
          <p:nvPr>
            <p:ph type="body" idx="1"/>
          </p:nvPr>
        </p:nvSpPr>
        <p:spPr>
          <a:noFill/>
          <a:ln/>
        </p:spPr>
        <p:txBody>
          <a:bodyPr>
            <a:normAutofit lnSpcReduction="10000"/>
          </a:bodyPr>
          <a:lstStyle/>
          <a:p>
            <a:endParaRPr lang="en-US" dirty="0"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1DE8B499-97CB-4718-8CF9-62E1576D92D6}" type="slidenum">
              <a:rPr lang="en-US"/>
              <a:pPr/>
              <a:t>11</a:t>
            </a:fld>
            <a:endParaRPr lang="en-US"/>
          </a:p>
        </p:txBody>
      </p:sp>
      <p:sp>
        <p:nvSpPr>
          <p:cNvPr id="175107" name="Rectangle 2"/>
          <p:cNvSpPr>
            <a:spLocks noGrp="1" noRot="1" noChangeAspect="1" noChangeArrowheads="1" noTextEdit="1"/>
          </p:cNvSpPr>
          <p:nvPr>
            <p:ph type="sldImg"/>
          </p:nvPr>
        </p:nvSpPr>
        <p:spPr>
          <a:xfrm>
            <a:off x="1189038" y="693738"/>
            <a:ext cx="4632325" cy="3473450"/>
          </a:xfrm>
          <a:ln/>
        </p:spPr>
      </p:sp>
      <p:sp>
        <p:nvSpPr>
          <p:cNvPr id="175108" name="Rectangle 3"/>
          <p:cNvSpPr>
            <a:spLocks noGrp="1" noChangeArrowheads="1"/>
          </p:cNvSpPr>
          <p:nvPr>
            <p:ph type="body" idx="1"/>
          </p:nvPr>
        </p:nvSpPr>
        <p:spPr>
          <a:xfrm>
            <a:off x="186077" y="4648202"/>
            <a:ext cx="6638251" cy="4433737"/>
          </a:xfrm>
          <a:noFill/>
          <a:ln/>
        </p:spPr>
        <p:txBody>
          <a:bodyPr>
            <a:spAutoFit/>
          </a:bodyPr>
          <a:lstStyle/>
          <a:p>
            <a:pPr eaLnBrk="1" hangingPunct="1">
              <a:spcBef>
                <a:spcPct val="75000"/>
              </a:spcBef>
            </a:pPr>
            <a:r>
              <a:rPr lang="en-US" sz="800" dirty="0">
                <a:latin typeface="Times New Roman" pitchFamily="18" charset="0"/>
              </a:rPr>
              <a:t>CHARACTERISTICS OF A BASIC RESEARCH NEEDS WORKSHOP</a:t>
            </a:r>
          </a:p>
          <a:p>
            <a:pPr eaLnBrk="1" hangingPunct="1">
              <a:spcBef>
                <a:spcPct val="75000"/>
              </a:spcBef>
            </a:pPr>
            <a:r>
              <a:rPr lang="en-US" sz="800" dirty="0">
                <a:latin typeface="Times New Roman" pitchFamily="18" charset="0"/>
              </a:rPr>
              <a:t>Each workshop has three goals: (1) to summarize, prior to the workshop, the current state of technology and the associated R&amp;D challenges in a Technology Perspectives Factual Document, which is used as a resource document for the basic research community at the workshop and well into the future; (2) to define a set of Proposed Research Directions that address the technology R&amp;D challenges, the so-called technology show stoppers; and (3) to define a set of Science Grand Challenges that, if solved, might result in transformational changes in energy technologies.</a:t>
            </a:r>
          </a:p>
          <a:p>
            <a:pPr eaLnBrk="1" hangingPunct="1">
              <a:spcBef>
                <a:spcPct val="75000"/>
              </a:spcBef>
            </a:pPr>
            <a:r>
              <a:rPr lang="en-US" sz="800" dirty="0">
                <a:latin typeface="Times New Roman" pitchFamily="18" charset="0"/>
              </a:rPr>
              <a:t>The Basic Research Needs workshops must accomplish a great deal in a short time and their output must be authoritative, influential, and enduring.  To accomplish the goals, the workshop planning, execution, and output stages are defined and structured.  Ideally, each workshop report should serve as a reference document with a long shelf life.  Additionally, the reports should be readily accessible.  All reports are available on the BES website (</a:t>
            </a:r>
            <a:r>
              <a:rPr lang="en-US" sz="800" dirty="0">
                <a:latin typeface="Times New Roman" pitchFamily="18" charset="0"/>
                <a:hlinkClick r:id="rId3"/>
              </a:rPr>
              <a:t>http://www.sc.doe.gov/bes</a:t>
            </a:r>
            <a:r>
              <a:rPr lang="en-US" sz="800" dirty="0">
                <a:latin typeface="Times New Roman" pitchFamily="18" charset="0"/>
              </a:rPr>
              <a:t>), usually within 60-75 days of the workshop.</a:t>
            </a:r>
          </a:p>
          <a:p>
            <a:pPr eaLnBrk="1" hangingPunct="1">
              <a:spcBef>
                <a:spcPct val="75000"/>
              </a:spcBef>
            </a:pPr>
            <a:r>
              <a:rPr lang="en-US" sz="800" dirty="0">
                <a:latin typeface="Times New Roman" pitchFamily="18" charset="0"/>
              </a:rPr>
              <a:t>The workshops are structured so that the participants learn about the status and challenges of a particular energy technology, generate proposed basic research directions to address short-term technology showstoppers, and articulate basic research grand challenges that might lead to transformational changes in energy technologies for the 21st century and beyond.  The workshop reports that result from this process can help define the basic research agenda for a “decades-to-century” national energy agenda.</a:t>
            </a:r>
          </a:p>
          <a:p>
            <a:pPr eaLnBrk="1" hangingPunct="1">
              <a:spcBef>
                <a:spcPct val="75000"/>
              </a:spcBef>
            </a:pPr>
            <a:r>
              <a:rPr lang="en-US" sz="800" dirty="0">
                <a:latin typeface="Times New Roman" pitchFamily="18" charset="0"/>
              </a:rPr>
              <a:t>Workshop planning begins many months in advance and is performed by the workshop executive group, which is led by strong scientist chairs and co-chairs from academia and/or national laboratories.  The executive group is made up of the workshop chair, co-chair(s), and panel leads.  Participants come primarily from the scientific community and include the workshop chair(s), plenary speakers, panel leads, panelists, and writers.  Each role is assigned tasks to complete before, during, and after the workshop. Technology experts serve as plenary speakers to provide applied perspectives to the scientific community.</a:t>
            </a:r>
          </a:p>
          <a:p>
            <a:pPr eaLnBrk="1" hangingPunct="1">
              <a:spcBef>
                <a:spcPct val="75000"/>
              </a:spcBef>
            </a:pPr>
            <a:r>
              <a:rPr lang="en-US" sz="800" dirty="0">
                <a:latin typeface="Times New Roman" pitchFamily="18" charset="0"/>
              </a:rPr>
              <a:t>A hallmark of the Basic Research Needs workshops is the production of the Technology Perspectives Factual Document.  This feature describes the current status of technology development and is prepared prior to the workshop.  It provides a common context and language for workshop discussions, it is used to educate workshop participants, and it becomes part of the workshop report.  The Technology Perspectives Factual Document is written by technology experts from inside and outside DOE.  If existing material is available (for example, technology roadmaps), it is included either explicitly or by reference.  The Technology Perspectives Factual Document is not meant to provide the perspectives of the science community.  Instead, science perspectives are garnered as an outcome of the workshop. </a:t>
            </a:r>
          </a:p>
          <a:p>
            <a:pPr eaLnBrk="1" hangingPunct="1">
              <a:spcBef>
                <a:spcPct val="75000"/>
              </a:spcBef>
            </a:pPr>
            <a:r>
              <a:rPr lang="en-US" sz="800" dirty="0">
                <a:latin typeface="Times New Roman" pitchFamily="18" charset="0"/>
              </a:rPr>
              <a:t>The outputs of the workshop are organized as (1) Panel Surveys describing the current state of science for each panel theme, (2) Priority Research Directions and Cross-Cutting Research Directions listed by each panel, (3) Science Grand Challenges outlined by all participants, and (4) Science and Technology Relationships Charts completed by the participants.  </a:t>
            </a:r>
          </a:p>
          <a:p>
            <a:pPr eaLnBrk="1" hangingPunct="1">
              <a:spcBef>
                <a:spcPct val="75000"/>
              </a:spcBef>
            </a:pPr>
            <a:r>
              <a:rPr lang="en-US" sz="800" dirty="0">
                <a:latin typeface="Times New Roman" pitchFamily="18" charset="0"/>
              </a:rPr>
              <a:t>The result is a prioritization of the discovery-class and use-inspired basic research pertinent to energy technologies, obtained through a documented process.  Often after the workshop, the chair and co-chair(s) and BES federal staff members participate in outreach activities to communicate the results of the workshop to the scientific community.  Additionally, BES federal staff members brief other interested parties in the federal system, both inside and outside of DOE.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12</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873125" y="465138"/>
            <a:ext cx="5267325" cy="3951287"/>
          </a:xfrm>
          <a:ln/>
        </p:spPr>
      </p:sp>
      <p:sp>
        <p:nvSpPr>
          <p:cNvPr id="87044" name="Rectangle 3"/>
          <p:cNvSpPr>
            <a:spLocks noGrp="1" noChangeArrowheads="1"/>
          </p:cNvSpPr>
          <p:nvPr>
            <p:ph type="body" idx="1"/>
          </p:nvPr>
        </p:nvSpPr>
        <p:spPr>
          <a:xfrm>
            <a:off x="933559" y="4415790"/>
            <a:ext cx="5143293" cy="4184972"/>
          </a:xfrm>
          <a:noFill/>
          <a:ln/>
        </p:spPr>
        <p:txBody>
          <a:bodyPr>
            <a:normAutofit fontScale="40000" lnSpcReduction="20000"/>
          </a:bodyPr>
          <a:lstStyle/>
          <a:p>
            <a:pPr eaLnBrk="1" hangingPunct="1"/>
            <a:r>
              <a:rPr lang="en-US" dirty="0" smtClean="0"/>
              <a:t>Harriet’s slide from July 2012 BESAC presentation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not all</a:t>
            </a:r>
            <a:r>
              <a:rPr lang="en-US" baseline="0" dirty="0" smtClean="0"/>
              <a:t> of the 60 </a:t>
            </a:r>
            <a:r>
              <a:rPr lang="en-US" baseline="0" smtClean="0"/>
              <a:t>companies have logos </a:t>
            </a:r>
            <a:r>
              <a:rPr lang="en-US" baseline="0" smtClean="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13</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MCMB = </a:t>
            </a:r>
            <a:r>
              <a:rPr lang="en-US" sz="1200" kern="1200" dirty="0" err="1" smtClean="0">
                <a:solidFill>
                  <a:schemeClr val="tx1"/>
                </a:solidFill>
                <a:effectLst/>
                <a:latin typeface="+mn-lt"/>
                <a:ea typeface="+mn-ea"/>
                <a:cs typeface="+mn-cs"/>
              </a:rPr>
              <a:t>mesocarbon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microbeads</a:t>
            </a:r>
            <a:endParaRPr lang="en-US" dirty="0" smtClean="0"/>
          </a:p>
          <a:p>
            <a:endParaRPr lang="en-US" dirty="0" smtClean="0"/>
          </a:p>
          <a:p>
            <a:r>
              <a:rPr lang="en-US" dirty="0" smtClean="0"/>
              <a:t>Lithium-ion (Li-ion) batteries are widely used for powering mobile electronic devices, ranging from consumer electronics to electric vehicles. Improvements in safety are necessary, especially with the increased energy densities in advanced battery systems. Currently, multi-layer separators between the anode and cathode are used to terminate cell operation if the internal battery temperature exceeds a design threshold corresponding to the softening temperature of the separator.   When the separator</a:t>
            </a:r>
            <a:r>
              <a:rPr lang="en-US" baseline="0" dirty="0" smtClean="0"/>
              <a:t> softens, its pores close up, and lithium ion transport is shutdown.  </a:t>
            </a:r>
            <a:r>
              <a:rPr lang="en-US" dirty="0" smtClean="0"/>
              <a:t>However, </a:t>
            </a:r>
            <a:r>
              <a:rPr lang="en-US" baseline="0" dirty="0" smtClean="0"/>
              <a:t>due to </a:t>
            </a:r>
            <a:r>
              <a:rPr lang="en-US" dirty="0" smtClean="0"/>
              <a:t> the related shrinkage of the separator as it is heated, the separator can also fail</a:t>
            </a:r>
            <a:r>
              <a:rPr lang="en-US" baseline="0" dirty="0" smtClean="0"/>
              <a:t> </a:t>
            </a:r>
            <a:r>
              <a:rPr lang="en-US" dirty="0" smtClean="0"/>
              <a:t>if the cell temperature continues to increase post-shutdown as a result of thermal inertia, exposing the electrodes to internal shorting and increasing the possibility</a:t>
            </a:r>
            <a:r>
              <a:rPr lang="en-US" baseline="0" dirty="0" smtClean="0"/>
              <a:t> of fire and/or rupture of the battery</a:t>
            </a:r>
            <a:r>
              <a:rPr lang="en-US" dirty="0" smtClean="0"/>
              <a:t>.</a:t>
            </a:r>
          </a:p>
          <a:p>
            <a:endParaRPr lang="en-US" dirty="0" smtClean="0"/>
          </a:p>
          <a:p>
            <a:r>
              <a:rPr lang="en-US" dirty="0" smtClean="0"/>
              <a:t>To enhance the safety of Li-ion batteries, researchers at the Center for Electrical Energy Storage, a U.S. Department of Energy Frontier Research Center, have developed a novel technique to terminate cell operation during an overheating event, while minimizing the risk for electrode shorting.  Autonomic, thermally induced shutdown of Li-ion batteries is demonstrated by incorporating </a:t>
            </a:r>
            <a:r>
              <a:rPr lang="en-US" dirty="0" err="1" smtClean="0"/>
              <a:t>thermoresponsive</a:t>
            </a:r>
            <a:r>
              <a:rPr lang="en-US" dirty="0" smtClean="0"/>
              <a:t> polyethylene (PE) microspheres (ca. 4 µm) onto battery anodes. When the internal battery environment reaches a critical temperature, the microspheres melt and coat the anode with a non-conductive barrier, halting Li-ion transport and shutting down the cell permanently (see</a:t>
            </a:r>
            <a:r>
              <a:rPr lang="en-US" baseline="0" dirty="0" smtClean="0"/>
              <a:t> figure at bottom of graphic in slide</a:t>
            </a:r>
            <a:r>
              <a:rPr lang="en-US" dirty="0" smtClean="0"/>
              <a:t>). Scanning electron microscopy (SEM) images of electrode surfaces from cells that have undergone autonomic shutdown provides evidence of melting, wetting, and </a:t>
            </a:r>
            <a:r>
              <a:rPr lang="en-US" dirty="0" err="1" smtClean="0"/>
              <a:t>resolidification</a:t>
            </a:r>
            <a:r>
              <a:rPr lang="en-US" dirty="0" smtClean="0"/>
              <a:t> of PE into the anode and polymer film formation at the anode/separator interface.  Additionally, the</a:t>
            </a:r>
            <a:r>
              <a:rPr lang="en-US" baseline="0" dirty="0" smtClean="0"/>
              <a:t> research showed that the microcapsules can be engineered to respond at a temperature lower than the softening of the separator meaning that shutdown of the battery can be triggered reliably with the separator fully intact.</a:t>
            </a:r>
          </a:p>
          <a:p>
            <a:endParaRPr lang="en-US" baseline="0" dirty="0" smtClean="0"/>
          </a:p>
          <a:p>
            <a:r>
              <a:rPr lang="en-US" dirty="0" smtClean="0"/>
              <a:t> This work was published as a cover article in the journal </a:t>
            </a:r>
            <a:r>
              <a:rPr lang="en-US" i="1" dirty="0" smtClean="0"/>
              <a:t>Advanced Energy Materials</a:t>
            </a:r>
            <a:r>
              <a:rPr lang="en-US" dirty="0" smtClean="0"/>
              <a:t>.</a:t>
            </a:r>
          </a:p>
          <a:p>
            <a:endParaRPr lang="en-US" dirty="0" smtClean="0"/>
          </a:p>
          <a:p>
            <a:r>
              <a:rPr lang="en-US" dirty="0" smtClean="0"/>
              <a:t>(Text</a:t>
            </a:r>
            <a:r>
              <a:rPr lang="en-US" baseline="0" dirty="0" smtClean="0"/>
              <a:t> taken and adapted from ANL website at: web.anl.gov/energy-storage-science/news/thermoresponsive_microcapsules.html)</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A822D49-C0BB-40C6-B122-379B90148432}"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rtl="0"/>
            <a:r>
              <a:rPr lang="en-US" smtClean="0"/>
              <a:t>http://gpichub.org/about/background/funding:</a:t>
            </a:r>
          </a:p>
          <a:p>
            <a:pPr rtl="0"/>
            <a:endParaRPr lang="en-US" dirty="0" smtClean="0"/>
          </a:p>
          <a:p>
            <a:pPr rtl="0"/>
            <a:r>
              <a:rPr lang="en-US" dirty="0" smtClean="0"/>
              <a:t>The GPIC was awarded more than $129 million from a federal multi-agency funding opportunity to support an Energy Regional Innovation Cluster (E-RIC). </a:t>
            </a:r>
          </a:p>
          <a:p>
            <a:pPr rtl="0"/>
            <a:r>
              <a:rPr lang="en-US" dirty="0" smtClean="0"/>
              <a:t>The </a:t>
            </a:r>
            <a:r>
              <a:rPr lang="en-US" dirty="0" smtClean="0">
                <a:hlinkClick r:id="rId3"/>
              </a:rPr>
              <a:t>Energy Regional Innovation Cluster</a:t>
            </a:r>
            <a:r>
              <a:rPr lang="en-US" dirty="0" smtClean="0"/>
              <a:t> (E-RIC) was announced in February 2010 in an effort to spur regional economic growth while developing innovative energy efficient building technologies, designs, and systems.</a:t>
            </a:r>
          </a:p>
          <a:p>
            <a:pPr rtl="0"/>
            <a:r>
              <a:rPr lang="en-US" dirty="0" smtClean="0"/>
              <a:t>The </a:t>
            </a:r>
            <a:r>
              <a:rPr lang="en-US" dirty="0" smtClean="0">
                <a:hlinkClick r:id="rId4" action="ppaction://hlinkfile" tooltip="Consortium"/>
              </a:rPr>
              <a:t>GPIC Consortium</a:t>
            </a:r>
            <a:r>
              <a:rPr lang="en-US" dirty="0" smtClean="0"/>
              <a:t>, consisting of five co-applicants, applied for and received the award from the following agencies:</a:t>
            </a:r>
          </a:p>
          <a:p>
            <a:pPr rtl="0"/>
            <a:r>
              <a:rPr lang="en-US" b="1" dirty="0" smtClean="0">
                <a:hlinkClick r:id="rId3"/>
              </a:rPr>
              <a:t>Department of Energy (DOE)</a:t>
            </a:r>
            <a:r>
              <a:rPr lang="en-US" dirty="0" smtClean="0"/>
              <a:t/>
            </a:r>
            <a:br>
              <a:rPr lang="en-US" dirty="0" smtClean="0"/>
            </a:br>
            <a:endParaRPr lang="en-US" dirty="0" smtClean="0"/>
          </a:p>
          <a:p>
            <a:pPr lvl="1" rtl="0"/>
            <a:r>
              <a:rPr lang="en-US" b="1" dirty="0" smtClean="0"/>
              <a:t>Award Amount:</a:t>
            </a:r>
            <a:r>
              <a:rPr lang="en-US" dirty="0" smtClean="0"/>
              <a:t> $122 million for an Energy Innovation Hub.</a:t>
            </a:r>
          </a:p>
          <a:p>
            <a:pPr lvl="1" rtl="0"/>
            <a:r>
              <a:rPr lang="en-US" b="1" dirty="0" smtClean="0"/>
              <a:t>GPIC Co-Applicant:</a:t>
            </a:r>
            <a:r>
              <a:rPr lang="en-US" dirty="0" smtClean="0"/>
              <a:t> </a:t>
            </a:r>
            <a:r>
              <a:rPr lang="en-US" dirty="0" smtClean="0">
                <a:hlinkClick r:id="rId5" action="ppaction://hlinkfile" tooltip="The Pennsylvania State University"/>
              </a:rPr>
              <a:t>The Pennsylvania State University</a:t>
            </a:r>
            <a:endParaRPr lang="en-US" dirty="0" smtClean="0"/>
          </a:p>
          <a:p>
            <a:pPr lvl="1" rtl="0"/>
            <a:r>
              <a:rPr lang="en-US" dirty="0" smtClean="0"/>
              <a:t>The Commonwealth of Pennsylvania has committed an additional $30 million of new capital funding to support the GPIC/HUB facilities at The Navy Yard in Philadelphia.</a:t>
            </a:r>
          </a:p>
          <a:p>
            <a:pPr rtl="0"/>
            <a:r>
              <a:rPr lang="en-US" b="1" dirty="0" smtClean="0">
                <a:hlinkClick r:id="rId6"/>
              </a:rPr>
              <a:t>Economic Development Administration (EDA)</a:t>
            </a:r>
            <a:r>
              <a:rPr lang="en-US" dirty="0" smtClean="0"/>
              <a:t/>
            </a:r>
            <a:br>
              <a:rPr lang="en-US" dirty="0" smtClean="0"/>
            </a:br>
            <a:endParaRPr lang="en-US" dirty="0" smtClean="0"/>
          </a:p>
          <a:p>
            <a:pPr lvl="1" rtl="0"/>
            <a:r>
              <a:rPr lang="en-US" b="1" dirty="0" smtClean="0"/>
              <a:t>Award Amount:</a:t>
            </a:r>
            <a:r>
              <a:rPr lang="en-US" dirty="0" smtClean="0"/>
              <a:t> Up to $3 million in Public Works and Economic Development funds and up to $2 million in Economic Adjustment Assistance funds.</a:t>
            </a:r>
          </a:p>
          <a:p>
            <a:pPr lvl="1" rtl="0"/>
            <a:r>
              <a:rPr lang="en-US" b="1" dirty="0" smtClean="0"/>
              <a:t>GPIC Co-Applicants: </a:t>
            </a:r>
            <a:r>
              <a:rPr lang="en-US" dirty="0" smtClean="0">
                <a:hlinkClick r:id="rId7" action="ppaction://hlinkfile" tooltip="Philadelphia Industrial Development Corporation (PIDC)"/>
              </a:rPr>
              <a:t>Philadelphia Industrial Development Corporation</a:t>
            </a:r>
            <a:r>
              <a:rPr lang="en-US" dirty="0" smtClean="0"/>
              <a:t> (PIDC) and </a:t>
            </a:r>
            <a:r>
              <a:rPr lang="en-US" dirty="0" smtClean="0">
                <a:hlinkClick r:id="rId8" action="ppaction://hlinkfile" tooltip="Ben Franklin Technology Partners of Southeastern Pennsylvania (BFTP)"/>
              </a:rPr>
              <a:t>Ben Franklin Technology Partners of Southeastern PA</a:t>
            </a:r>
            <a:r>
              <a:rPr lang="en-US" dirty="0" smtClean="0"/>
              <a:t/>
            </a:r>
            <a:br>
              <a:rPr lang="en-US" dirty="0" smtClean="0"/>
            </a:br>
            <a:endParaRPr lang="en-US" dirty="0" smtClean="0"/>
          </a:p>
          <a:p>
            <a:pPr rtl="0"/>
            <a:r>
              <a:rPr lang="en-US" b="1" dirty="0" smtClean="0">
                <a:hlinkClick r:id="rId9"/>
              </a:rPr>
              <a:t>National Institute of Standards and Technology (NIST)</a:t>
            </a:r>
            <a:r>
              <a:rPr lang="en-US" dirty="0" smtClean="0"/>
              <a:t/>
            </a:r>
            <a:br>
              <a:rPr lang="en-US" dirty="0" smtClean="0"/>
            </a:br>
            <a:endParaRPr lang="en-US" dirty="0" smtClean="0"/>
          </a:p>
          <a:p>
            <a:pPr lvl="1" rtl="0"/>
            <a:r>
              <a:rPr lang="en-US" b="1" dirty="0" smtClean="0"/>
              <a:t>Award Amount: </a:t>
            </a:r>
            <a:r>
              <a:rPr lang="en-US" dirty="0" smtClean="0"/>
              <a:t>$1 million to provide services dedicated to the GPIC's effort to transfer technology to industry.</a:t>
            </a:r>
          </a:p>
          <a:p>
            <a:pPr lvl="1" rtl="0"/>
            <a:r>
              <a:rPr lang="en-US" b="1" dirty="0" smtClean="0"/>
              <a:t>GPIC Co-Applicant:</a:t>
            </a:r>
            <a:r>
              <a:rPr lang="en-US" dirty="0" smtClean="0"/>
              <a:t> </a:t>
            </a:r>
            <a:r>
              <a:rPr lang="en-US" dirty="0" smtClean="0">
                <a:hlinkClick r:id="rId10" action="ppaction://hlinkfile" tooltip="Delaware Valley Industrial Resource Center (DVIRC)"/>
              </a:rPr>
              <a:t>Delaware Valley Industrial Resource Center</a:t>
            </a:r>
            <a:r>
              <a:rPr lang="en-US" dirty="0" smtClean="0"/>
              <a:t/>
            </a:r>
            <a:br>
              <a:rPr lang="en-US" dirty="0" smtClean="0"/>
            </a:br>
            <a:endParaRPr lang="en-US" dirty="0" smtClean="0"/>
          </a:p>
          <a:p>
            <a:pPr rtl="0"/>
            <a:r>
              <a:rPr lang="en-US" b="1" dirty="0" smtClean="0">
                <a:hlinkClick r:id="rId11"/>
              </a:rPr>
              <a:t>Small Business Administration (SBA</a:t>
            </a:r>
            <a:r>
              <a:rPr lang="en-US" b="1" dirty="0" smtClean="0"/>
              <a:t>)</a:t>
            </a:r>
            <a:r>
              <a:rPr lang="en-US" dirty="0" smtClean="0"/>
              <a:t/>
            </a:r>
            <a:br>
              <a:rPr lang="en-US" dirty="0" smtClean="0"/>
            </a:br>
            <a:endParaRPr lang="en-US" dirty="0" smtClean="0"/>
          </a:p>
          <a:p>
            <a:pPr lvl="1" rtl="0"/>
            <a:r>
              <a:rPr lang="en-US" b="1" dirty="0" smtClean="0"/>
              <a:t>Award Amount:</a:t>
            </a:r>
            <a:r>
              <a:rPr lang="en-US" dirty="0" smtClean="0"/>
              <a:t> $1.2 million to provide services dedicated to the Consortium’s effort to grow the GPIC. </a:t>
            </a:r>
          </a:p>
          <a:p>
            <a:pPr lvl="1" rtl="0"/>
            <a:r>
              <a:rPr lang="en-US" b="1" dirty="0" smtClean="0"/>
              <a:t>GPIC Co-Applicant:</a:t>
            </a:r>
            <a:r>
              <a:rPr lang="en-US" dirty="0" smtClean="0"/>
              <a:t> </a:t>
            </a:r>
            <a:r>
              <a:rPr lang="en-US" dirty="0" smtClean="0">
                <a:hlinkClick r:id="rId12" action="ppaction://hlinkfile" tooltip="Wharton Small Business Development Center (SBDC)"/>
              </a:rPr>
              <a:t>Wharton Small Business Development Center</a:t>
            </a:r>
            <a:endParaRPr lang="en-US" dirty="0" smtClean="0"/>
          </a:p>
          <a:p>
            <a:pPr rtl="0"/>
            <a:r>
              <a:rPr lang="en-US" dirty="0" smtClean="0"/>
              <a:t/>
            </a:r>
            <a:br>
              <a:rPr lang="en-US" dirty="0" smtClean="0"/>
            </a:br>
            <a:r>
              <a:rPr lang="en-US" dirty="0" smtClean="0"/>
              <a:t>The GPIC is the culmination of more than a decade of dedicated team building efforts. All told, more than 90 organizations representing government, industry, education, workforce development, finance, labor, and philanthropic foundations have made commitments to help achieve the GPIC goals of national energy independence and regional economic development.</a:t>
            </a:r>
          </a:p>
          <a:p>
            <a:endParaRPr lang="en-US" dirty="0"/>
          </a:p>
        </p:txBody>
      </p:sp>
      <p:sp>
        <p:nvSpPr>
          <p:cNvPr id="4" name="Slide Number Placeholder 3"/>
          <p:cNvSpPr>
            <a:spLocks noGrp="1"/>
          </p:cNvSpPr>
          <p:nvPr>
            <p:ph type="sldNum" sz="quarter" idx="10"/>
          </p:nvPr>
        </p:nvSpPr>
        <p:spPr/>
        <p:txBody>
          <a:bodyPr/>
          <a:lstStyle/>
          <a:p>
            <a:fld id="{728D50CF-4665-43E1-A56A-E6DFF248885A}" type="slidenum">
              <a:rPr lang="en-US" smtClean="0"/>
              <a:pPr/>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rtl="0"/>
            <a:r>
              <a:rPr lang="en-US" smtClean="0"/>
              <a:t>http://gpichub.org/about/background/funding:</a:t>
            </a:r>
          </a:p>
          <a:p>
            <a:pPr rtl="0"/>
            <a:endParaRPr lang="en-US" dirty="0" smtClean="0"/>
          </a:p>
          <a:p>
            <a:pPr rtl="0"/>
            <a:r>
              <a:rPr lang="en-US" dirty="0" smtClean="0"/>
              <a:t>The GPIC was awarded more than $129 million from a federal multi-agency funding opportunity to support an Energy Regional Innovation Cluster (E-RIC). </a:t>
            </a:r>
          </a:p>
          <a:p>
            <a:pPr rtl="0"/>
            <a:r>
              <a:rPr lang="en-US" dirty="0" smtClean="0"/>
              <a:t>The </a:t>
            </a:r>
            <a:r>
              <a:rPr lang="en-US" dirty="0" smtClean="0">
                <a:hlinkClick r:id="rId3"/>
              </a:rPr>
              <a:t>Energy Regional Innovation Cluster</a:t>
            </a:r>
            <a:r>
              <a:rPr lang="en-US" dirty="0" smtClean="0"/>
              <a:t> (E-RIC) was announced in February 2010 in an effort to spur regional economic growth while developing innovative energy efficient building technologies, designs, and systems.</a:t>
            </a:r>
          </a:p>
          <a:p>
            <a:pPr rtl="0"/>
            <a:r>
              <a:rPr lang="en-US" dirty="0" smtClean="0"/>
              <a:t>The </a:t>
            </a:r>
            <a:r>
              <a:rPr lang="en-US" dirty="0" smtClean="0">
                <a:hlinkClick r:id="rId4" action="ppaction://hlinkfile" tooltip="Consortium"/>
              </a:rPr>
              <a:t>GPIC Consortium</a:t>
            </a:r>
            <a:r>
              <a:rPr lang="en-US" dirty="0" smtClean="0"/>
              <a:t>, consisting of five co-applicants, applied for and received the award from the following agencies:</a:t>
            </a:r>
          </a:p>
          <a:p>
            <a:pPr rtl="0"/>
            <a:r>
              <a:rPr lang="en-US" b="1" dirty="0" smtClean="0">
                <a:hlinkClick r:id="rId3"/>
              </a:rPr>
              <a:t>Department of Energy (DOE)</a:t>
            </a:r>
            <a:r>
              <a:rPr lang="en-US" dirty="0" smtClean="0"/>
              <a:t/>
            </a:r>
            <a:br>
              <a:rPr lang="en-US" dirty="0" smtClean="0"/>
            </a:br>
            <a:endParaRPr lang="en-US" dirty="0" smtClean="0"/>
          </a:p>
          <a:p>
            <a:pPr lvl="1" rtl="0"/>
            <a:r>
              <a:rPr lang="en-US" b="1" dirty="0" smtClean="0"/>
              <a:t>Award Amount:</a:t>
            </a:r>
            <a:r>
              <a:rPr lang="en-US" dirty="0" smtClean="0"/>
              <a:t> $122 million for an Energy Innovation Hub.</a:t>
            </a:r>
          </a:p>
          <a:p>
            <a:pPr lvl="1" rtl="0"/>
            <a:r>
              <a:rPr lang="en-US" b="1" dirty="0" smtClean="0"/>
              <a:t>GPIC Co-Applicant:</a:t>
            </a:r>
            <a:r>
              <a:rPr lang="en-US" dirty="0" smtClean="0"/>
              <a:t> </a:t>
            </a:r>
            <a:r>
              <a:rPr lang="en-US" dirty="0" smtClean="0">
                <a:hlinkClick r:id="rId5" action="ppaction://hlinkfile" tooltip="The Pennsylvania State University"/>
              </a:rPr>
              <a:t>The Pennsylvania State University</a:t>
            </a:r>
            <a:endParaRPr lang="en-US" dirty="0" smtClean="0"/>
          </a:p>
          <a:p>
            <a:pPr lvl="1" rtl="0"/>
            <a:r>
              <a:rPr lang="en-US" dirty="0" smtClean="0"/>
              <a:t>The Commonwealth of Pennsylvania has committed an additional $30 million of new capital funding to support the GPIC/HUB facilities at The Navy Yard in Philadelphia.</a:t>
            </a:r>
          </a:p>
          <a:p>
            <a:pPr rtl="0"/>
            <a:r>
              <a:rPr lang="en-US" b="1" dirty="0" smtClean="0">
                <a:hlinkClick r:id="rId6"/>
              </a:rPr>
              <a:t>Economic Development Administration (EDA)</a:t>
            </a:r>
            <a:r>
              <a:rPr lang="en-US" dirty="0" smtClean="0"/>
              <a:t/>
            </a:r>
            <a:br>
              <a:rPr lang="en-US" dirty="0" smtClean="0"/>
            </a:br>
            <a:endParaRPr lang="en-US" dirty="0" smtClean="0"/>
          </a:p>
          <a:p>
            <a:pPr lvl="1" rtl="0"/>
            <a:r>
              <a:rPr lang="en-US" b="1" dirty="0" smtClean="0"/>
              <a:t>Award Amount:</a:t>
            </a:r>
            <a:r>
              <a:rPr lang="en-US" dirty="0" smtClean="0"/>
              <a:t> Up to $3 million in Public Works and Economic Development funds and up to $2 million in Economic Adjustment Assistance funds.</a:t>
            </a:r>
          </a:p>
          <a:p>
            <a:pPr lvl="1" rtl="0"/>
            <a:r>
              <a:rPr lang="en-US" b="1" dirty="0" smtClean="0"/>
              <a:t>GPIC Co-Applicants: </a:t>
            </a:r>
            <a:r>
              <a:rPr lang="en-US" dirty="0" smtClean="0">
                <a:hlinkClick r:id="rId7" action="ppaction://hlinkfile" tooltip="Philadelphia Industrial Development Corporation (PIDC)"/>
              </a:rPr>
              <a:t>Philadelphia Industrial Development Corporation</a:t>
            </a:r>
            <a:r>
              <a:rPr lang="en-US" dirty="0" smtClean="0"/>
              <a:t> (PIDC) and </a:t>
            </a:r>
            <a:r>
              <a:rPr lang="en-US" dirty="0" smtClean="0">
                <a:hlinkClick r:id="rId8" action="ppaction://hlinkfile" tooltip="Ben Franklin Technology Partners of Southeastern Pennsylvania (BFTP)"/>
              </a:rPr>
              <a:t>Ben Franklin Technology Partners of Southeastern PA</a:t>
            </a:r>
            <a:r>
              <a:rPr lang="en-US" dirty="0" smtClean="0"/>
              <a:t/>
            </a:r>
            <a:br>
              <a:rPr lang="en-US" dirty="0" smtClean="0"/>
            </a:br>
            <a:endParaRPr lang="en-US" dirty="0" smtClean="0"/>
          </a:p>
          <a:p>
            <a:pPr rtl="0"/>
            <a:r>
              <a:rPr lang="en-US" b="1" dirty="0" smtClean="0">
                <a:hlinkClick r:id="rId9"/>
              </a:rPr>
              <a:t>National Institute of Standards and Technology (NIST)</a:t>
            </a:r>
            <a:r>
              <a:rPr lang="en-US" dirty="0" smtClean="0"/>
              <a:t/>
            </a:r>
            <a:br>
              <a:rPr lang="en-US" dirty="0" smtClean="0"/>
            </a:br>
            <a:endParaRPr lang="en-US" dirty="0" smtClean="0"/>
          </a:p>
          <a:p>
            <a:pPr lvl="1" rtl="0"/>
            <a:r>
              <a:rPr lang="en-US" b="1" dirty="0" smtClean="0"/>
              <a:t>Award Amount: </a:t>
            </a:r>
            <a:r>
              <a:rPr lang="en-US" dirty="0" smtClean="0"/>
              <a:t>$1 million to provide services dedicated to the GPIC's effort to transfer technology to industry.</a:t>
            </a:r>
          </a:p>
          <a:p>
            <a:pPr lvl="1" rtl="0"/>
            <a:r>
              <a:rPr lang="en-US" b="1" dirty="0" smtClean="0"/>
              <a:t>GPIC Co-Applicant:</a:t>
            </a:r>
            <a:r>
              <a:rPr lang="en-US" dirty="0" smtClean="0"/>
              <a:t> </a:t>
            </a:r>
            <a:r>
              <a:rPr lang="en-US" dirty="0" smtClean="0">
                <a:hlinkClick r:id="rId10" action="ppaction://hlinkfile" tooltip="Delaware Valley Industrial Resource Center (DVIRC)"/>
              </a:rPr>
              <a:t>Delaware Valley Industrial Resource Center</a:t>
            </a:r>
            <a:r>
              <a:rPr lang="en-US" dirty="0" smtClean="0"/>
              <a:t/>
            </a:r>
            <a:br>
              <a:rPr lang="en-US" dirty="0" smtClean="0"/>
            </a:br>
            <a:endParaRPr lang="en-US" dirty="0" smtClean="0"/>
          </a:p>
          <a:p>
            <a:pPr rtl="0"/>
            <a:r>
              <a:rPr lang="en-US" b="1" dirty="0" smtClean="0">
                <a:hlinkClick r:id="rId11"/>
              </a:rPr>
              <a:t>Small Business Administration (SBA</a:t>
            </a:r>
            <a:r>
              <a:rPr lang="en-US" b="1" dirty="0" smtClean="0"/>
              <a:t>)</a:t>
            </a:r>
            <a:r>
              <a:rPr lang="en-US" dirty="0" smtClean="0"/>
              <a:t/>
            </a:r>
            <a:br>
              <a:rPr lang="en-US" dirty="0" smtClean="0"/>
            </a:br>
            <a:endParaRPr lang="en-US" dirty="0" smtClean="0"/>
          </a:p>
          <a:p>
            <a:pPr lvl="1" rtl="0"/>
            <a:r>
              <a:rPr lang="en-US" b="1" dirty="0" smtClean="0"/>
              <a:t>Award Amount:</a:t>
            </a:r>
            <a:r>
              <a:rPr lang="en-US" dirty="0" smtClean="0"/>
              <a:t> $1.2 million to provide services dedicated to the Consortium’s effort to grow the GPIC. </a:t>
            </a:r>
          </a:p>
          <a:p>
            <a:pPr lvl="1" rtl="0"/>
            <a:r>
              <a:rPr lang="en-US" b="1" dirty="0" smtClean="0"/>
              <a:t>GPIC Co-Applicant:</a:t>
            </a:r>
            <a:r>
              <a:rPr lang="en-US" dirty="0" smtClean="0"/>
              <a:t> </a:t>
            </a:r>
            <a:r>
              <a:rPr lang="en-US" dirty="0" smtClean="0">
                <a:hlinkClick r:id="rId12" action="ppaction://hlinkfile" tooltip="Wharton Small Business Development Center (SBDC)"/>
              </a:rPr>
              <a:t>Wharton Small Business Development Center</a:t>
            </a:r>
            <a:endParaRPr lang="en-US" dirty="0" smtClean="0"/>
          </a:p>
          <a:p>
            <a:pPr rtl="0"/>
            <a:r>
              <a:rPr lang="en-US" dirty="0" smtClean="0"/>
              <a:t/>
            </a:r>
            <a:br>
              <a:rPr lang="en-US" dirty="0" smtClean="0"/>
            </a:br>
            <a:r>
              <a:rPr lang="en-US" dirty="0" smtClean="0"/>
              <a:t>The GPIC is the culmination of more than a decade of dedicated team building efforts. All told, more than 90 organizations representing government, industry, education, workforce development, finance, labor, and philanthropic foundations have made commitments to help achieve the GPIC goals of national energy independence and regional economic development.</a:t>
            </a:r>
          </a:p>
          <a:p>
            <a:endParaRPr lang="en-US" dirty="0"/>
          </a:p>
        </p:txBody>
      </p:sp>
      <p:sp>
        <p:nvSpPr>
          <p:cNvPr id="4" name="Slide Number Placeholder 3"/>
          <p:cNvSpPr>
            <a:spLocks noGrp="1"/>
          </p:cNvSpPr>
          <p:nvPr>
            <p:ph type="sldNum" sz="quarter" idx="10"/>
          </p:nvPr>
        </p:nvSpPr>
        <p:spPr/>
        <p:txBody>
          <a:bodyPr/>
          <a:lstStyle/>
          <a:p>
            <a:fld id="{728D50CF-4665-43E1-A56A-E6DFF248885A}" type="slidenum">
              <a:rPr lang="en-US" smtClean="0"/>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PC/ET = Photon capture and energy transfer (</a:t>
            </a:r>
            <a:r>
              <a:rPr lang="en-US" dirty="0" err="1" smtClean="0"/>
              <a:t>fs</a:t>
            </a:r>
            <a:r>
              <a:rPr lang="en-US" dirty="0" smtClean="0"/>
              <a:t> timeframe); CS/et = Charge separation and electron transport (</a:t>
            </a:r>
            <a:r>
              <a:rPr lang="en-US" dirty="0" err="1" smtClean="0"/>
              <a:t>ps</a:t>
            </a:r>
            <a:r>
              <a:rPr lang="en-US" dirty="0" smtClean="0"/>
              <a:t> to ns timeframe) and Cat (catalysis has trouble keeping up (</a:t>
            </a:r>
            <a:r>
              <a:rPr lang="en-US" dirty="0" err="1" smtClean="0">
                <a:latin typeface="Symbol" pitchFamily="18" charset="2"/>
              </a:rPr>
              <a:t>micro</a:t>
            </a:r>
            <a:r>
              <a:rPr lang="en-US" dirty="0" err="1" smtClean="0"/>
              <a:t>sec</a:t>
            </a:r>
            <a:r>
              <a:rPr lang="en-US" dirty="0" smtClean="0"/>
              <a:t> to ms timeframe)). </a:t>
            </a:r>
          </a:p>
        </p:txBody>
      </p:sp>
      <p:sp>
        <p:nvSpPr>
          <p:cNvPr id="4" name="Slide Number Placeholder 3"/>
          <p:cNvSpPr>
            <a:spLocks noGrp="1"/>
          </p:cNvSpPr>
          <p:nvPr>
            <p:ph type="sldNum" sz="quarter" idx="10"/>
          </p:nvPr>
        </p:nvSpPr>
        <p:spPr/>
        <p:txBody>
          <a:bodyPr/>
          <a:lstStyle/>
          <a:p>
            <a:fld id="{BA02C06C-D314-4CDF-9FB8-C7370FFE1ED3}"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r>
              <a:rPr lang="en-US" smtClean="0"/>
              <a:t>BES Facility Directors' Meeting</a:t>
            </a: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DCEE50CC-E570-4C4C-A87C-24787CB3ADA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a:ln/>
        </p:spPr>
        <p:txBody>
          <a:bodyPr/>
          <a:lstStyle>
            <a:lvl1pPr>
              <a:defRPr/>
            </a:lvl1pPr>
          </a:lstStyle>
          <a:p>
            <a:pPr>
              <a:defRPr/>
            </a:pPr>
            <a:endParaRPr lang="en-US"/>
          </a:p>
        </p:txBody>
      </p:sp>
      <p:sp>
        <p:nvSpPr>
          <p:cNvPr id="8" name="Date Placeholder 3"/>
          <p:cNvSpPr>
            <a:spLocks noGrp="1"/>
          </p:cNvSpPr>
          <p:nvPr>
            <p:ph type="dt" sz="half" idx="11"/>
          </p:nvPr>
        </p:nvSpPr>
        <p:spPr>
          <a:ln/>
        </p:spPr>
        <p:txBody>
          <a:bodyPr/>
          <a:lstStyle>
            <a:lvl1pPr>
              <a:defRPr/>
            </a:lvl1pPr>
          </a:lstStyle>
          <a:p>
            <a:pPr>
              <a:defRPr/>
            </a:pPr>
            <a:fld id="{D9CC4937-3555-405F-9D6A-932D12143DCD}" type="datetime1">
              <a:rPr lang="en-US"/>
              <a:pPr>
                <a:defRPr/>
              </a:pPr>
              <a:t>5/2/2013</a:t>
            </a:fld>
            <a:endParaRPr lang="en-US"/>
          </a:p>
        </p:txBody>
      </p:sp>
      <p:sp>
        <p:nvSpPr>
          <p:cNvPr id="9" name="Slide Number Placeholder 5"/>
          <p:cNvSpPr>
            <a:spLocks noGrp="1"/>
          </p:cNvSpPr>
          <p:nvPr>
            <p:ph type="sldNum" sz="quarter" idx="12"/>
          </p:nvPr>
        </p:nvSpPr>
        <p:spPr>
          <a:ln/>
        </p:spPr>
        <p:txBody>
          <a:bodyPr/>
          <a:lstStyle>
            <a:lvl1pPr>
              <a:defRPr/>
            </a:lvl1pPr>
          </a:lstStyle>
          <a:p>
            <a:pPr>
              <a:defRPr/>
            </a:pPr>
            <a:fld id="{B3ABF487-F802-4BED-B59F-2946EC6702F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a:ln/>
        </p:spPr>
        <p:txBody>
          <a:bodyPr/>
          <a:lstStyle>
            <a:lvl1pPr>
              <a:defRPr/>
            </a:lvl1pPr>
          </a:lstStyle>
          <a:p>
            <a:pPr>
              <a:defRPr/>
            </a:pPr>
            <a:endParaRPr lang="en-US"/>
          </a:p>
        </p:txBody>
      </p:sp>
      <p:sp>
        <p:nvSpPr>
          <p:cNvPr id="4" name="Date Placeholder 3"/>
          <p:cNvSpPr>
            <a:spLocks noGrp="1"/>
          </p:cNvSpPr>
          <p:nvPr>
            <p:ph type="dt" sz="half" idx="11"/>
          </p:nvPr>
        </p:nvSpPr>
        <p:spPr>
          <a:ln/>
        </p:spPr>
        <p:txBody>
          <a:bodyPr/>
          <a:lstStyle>
            <a:lvl1pPr>
              <a:defRPr/>
            </a:lvl1pPr>
          </a:lstStyle>
          <a:p>
            <a:pPr>
              <a:defRPr/>
            </a:pPr>
            <a:fld id="{1825DC24-FF88-437B-99CE-F8E4E10E34D7}" type="datetime1">
              <a:rPr lang="en-US"/>
              <a:pPr>
                <a:defRPr/>
              </a:pPr>
              <a:t>5/2/2013</a:t>
            </a:fld>
            <a:endParaRPr lang="en-US"/>
          </a:p>
        </p:txBody>
      </p:sp>
      <p:sp>
        <p:nvSpPr>
          <p:cNvPr id="5" name="Slide Number Placeholder 5"/>
          <p:cNvSpPr>
            <a:spLocks noGrp="1"/>
          </p:cNvSpPr>
          <p:nvPr>
            <p:ph type="sldNum" sz="quarter" idx="12"/>
          </p:nvPr>
        </p:nvSpPr>
        <p:spPr>
          <a:ln/>
        </p:spPr>
        <p:txBody>
          <a:bodyPr/>
          <a:lstStyle>
            <a:lvl1pPr>
              <a:defRPr/>
            </a:lvl1pPr>
          </a:lstStyle>
          <a:p>
            <a:pPr>
              <a:defRPr/>
            </a:pPr>
            <a:fld id="{12765378-0C72-4020-AC04-23B26C6D15B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ln/>
        </p:spPr>
        <p:txBody>
          <a:bodyPr/>
          <a:lstStyle>
            <a:lvl1pPr>
              <a:defRPr/>
            </a:lvl1pPr>
          </a:lstStyle>
          <a:p>
            <a:pPr>
              <a:defRPr/>
            </a:pPr>
            <a:endParaRPr lang="en-US"/>
          </a:p>
        </p:txBody>
      </p:sp>
      <p:sp>
        <p:nvSpPr>
          <p:cNvPr id="3" name="Date Placeholder 3"/>
          <p:cNvSpPr>
            <a:spLocks noGrp="1"/>
          </p:cNvSpPr>
          <p:nvPr>
            <p:ph type="dt" sz="half" idx="11"/>
          </p:nvPr>
        </p:nvSpPr>
        <p:spPr>
          <a:ln/>
        </p:spPr>
        <p:txBody>
          <a:bodyPr/>
          <a:lstStyle>
            <a:lvl1pPr>
              <a:defRPr/>
            </a:lvl1pPr>
          </a:lstStyle>
          <a:p>
            <a:pPr>
              <a:defRPr/>
            </a:pPr>
            <a:fld id="{503B8D3F-BE46-4AAD-9C1B-A07A7818CF6B}" type="datetime1">
              <a:rPr lang="en-US"/>
              <a:pPr>
                <a:defRPr/>
              </a:pPr>
              <a:t>5/2/2013</a:t>
            </a:fld>
            <a:endParaRPr lang="en-US"/>
          </a:p>
        </p:txBody>
      </p:sp>
      <p:sp>
        <p:nvSpPr>
          <p:cNvPr id="4" name="Slide Number Placeholder 5"/>
          <p:cNvSpPr>
            <a:spLocks noGrp="1"/>
          </p:cNvSpPr>
          <p:nvPr>
            <p:ph type="sldNum" sz="quarter" idx="12"/>
          </p:nvPr>
        </p:nvSpPr>
        <p:spPr>
          <a:ln/>
        </p:spPr>
        <p:txBody>
          <a:bodyPr/>
          <a:lstStyle>
            <a:lvl1pPr>
              <a:defRPr/>
            </a:lvl1pPr>
          </a:lstStyle>
          <a:p>
            <a:pPr>
              <a:defRPr/>
            </a:pPr>
            <a:fld id="{8013152F-88F0-4683-AAAC-AE6F5BDB9E2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ln/>
        </p:spPr>
        <p:txBody>
          <a:bodyPr/>
          <a:lstStyle>
            <a:lvl1pPr>
              <a:defRPr/>
            </a:lvl1pPr>
          </a:lstStyle>
          <a:p>
            <a:pPr>
              <a:defRPr/>
            </a:pPr>
            <a:endParaRPr lang="en-US"/>
          </a:p>
        </p:txBody>
      </p:sp>
      <p:sp>
        <p:nvSpPr>
          <p:cNvPr id="6" name="Date Placeholder 3"/>
          <p:cNvSpPr>
            <a:spLocks noGrp="1"/>
          </p:cNvSpPr>
          <p:nvPr>
            <p:ph type="dt" sz="half" idx="11"/>
          </p:nvPr>
        </p:nvSpPr>
        <p:spPr>
          <a:ln/>
        </p:spPr>
        <p:txBody>
          <a:bodyPr/>
          <a:lstStyle>
            <a:lvl1pPr>
              <a:defRPr/>
            </a:lvl1pPr>
          </a:lstStyle>
          <a:p>
            <a:pPr>
              <a:defRPr/>
            </a:pPr>
            <a:fld id="{C58B253F-AC46-4DDC-9BC4-3E324036F04B}" type="datetime1">
              <a:rPr lang="en-US"/>
              <a:pPr>
                <a:defRPr/>
              </a:pPr>
              <a:t>5/2/2013</a:t>
            </a:fld>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4D27124F-D45C-4B64-B52D-841F14DC4C6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ln/>
        </p:spPr>
        <p:txBody>
          <a:bodyPr/>
          <a:lstStyle>
            <a:lvl1pPr>
              <a:defRPr/>
            </a:lvl1pPr>
          </a:lstStyle>
          <a:p>
            <a:pPr>
              <a:defRPr/>
            </a:pPr>
            <a:endParaRPr lang="en-US"/>
          </a:p>
        </p:txBody>
      </p:sp>
      <p:sp>
        <p:nvSpPr>
          <p:cNvPr id="6" name="Date Placeholder 3"/>
          <p:cNvSpPr>
            <a:spLocks noGrp="1"/>
          </p:cNvSpPr>
          <p:nvPr>
            <p:ph type="dt" sz="half" idx="11"/>
          </p:nvPr>
        </p:nvSpPr>
        <p:spPr>
          <a:ln/>
        </p:spPr>
        <p:txBody>
          <a:bodyPr/>
          <a:lstStyle>
            <a:lvl1pPr>
              <a:defRPr/>
            </a:lvl1pPr>
          </a:lstStyle>
          <a:p>
            <a:pPr>
              <a:defRPr/>
            </a:pPr>
            <a:fld id="{18D76FF5-5342-401D-AF1A-D15C54954B5D}" type="datetime1">
              <a:rPr lang="en-US"/>
              <a:pPr>
                <a:defRPr/>
              </a:pPr>
              <a:t>5/2/2013</a:t>
            </a:fld>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CAA864F5-5299-4DA1-AEB3-8AB9161122C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ln/>
        </p:spPr>
        <p:txBody>
          <a:bodyPr/>
          <a:lstStyle>
            <a:lvl1pPr>
              <a:defRPr/>
            </a:lvl1pPr>
          </a:lstStyle>
          <a:p>
            <a:pPr>
              <a:defRPr/>
            </a:pPr>
            <a:endParaRPr lang="en-US"/>
          </a:p>
        </p:txBody>
      </p:sp>
      <p:sp>
        <p:nvSpPr>
          <p:cNvPr id="5" name="Date Placeholder 3"/>
          <p:cNvSpPr>
            <a:spLocks noGrp="1"/>
          </p:cNvSpPr>
          <p:nvPr>
            <p:ph type="dt" sz="half" idx="11"/>
          </p:nvPr>
        </p:nvSpPr>
        <p:spPr>
          <a:ln/>
        </p:spPr>
        <p:txBody>
          <a:bodyPr/>
          <a:lstStyle>
            <a:lvl1pPr>
              <a:defRPr/>
            </a:lvl1pPr>
          </a:lstStyle>
          <a:p>
            <a:pPr>
              <a:defRPr/>
            </a:pPr>
            <a:fld id="{A89BDFDC-DF59-4196-8C12-4E6740C7D02C}" type="datetime1">
              <a:rPr lang="en-US"/>
              <a:pPr>
                <a:defRPr/>
              </a:pPr>
              <a:t>5/2/2013</a:t>
            </a:fld>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15212163-29F1-446E-9E09-94AA5747F1AA}"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3050" y="261938"/>
            <a:ext cx="2060575" cy="5969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6563" y="261938"/>
            <a:ext cx="6034087" cy="5969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ln/>
        </p:spPr>
        <p:txBody>
          <a:bodyPr/>
          <a:lstStyle>
            <a:lvl1pPr>
              <a:defRPr/>
            </a:lvl1pPr>
          </a:lstStyle>
          <a:p>
            <a:pPr>
              <a:defRPr/>
            </a:pPr>
            <a:endParaRPr lang="en-US"/>
          </a:p>
        </p:txBody>
      </p:sp>
      <p:sp>
        <p:nvSpPr>
          <p:cNvPr id="5" name="Date Placeholder 3"/>
          <p:cNvSpPr>
            <a:spLocks noGrp="1"/>
          </p:cNvSpPr>
          <p:nvPr>
            <p:ph type="dt" sz="half" idx="11"/>
          </p:nvPr>
        </p:nvSpPr>
        <p:spPr>
          <a:ln/>
        </p:spPr>
        <p:txBody>
          <a:bodyPr/>
          <a:lstStyle>
            <a:lvl1pPr>
              <a:defRPr/>
            </a:lvl1pPr>
          </a:lstStyle>
          <a:p>
            <a:pPr>
              <a:defRPr/>
            </a:pPr>
            <a:fld id="{CE98FEDA-E126-4512-AA5C-E5CA87F99017}" type="datetime1">
              <a:rPr lang="en-US"/>
              <a:pPr>
                <a:defRPr/>
              </a:pPr>
              <a:t>5/2/2013</a:t>
            </a:fld>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DDC79233-83C1-4F0C-B825-E3791B25B3A4}"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36563" y="261938"/>
            <a:ext cx="8239125" cy="4476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0375" y="1066800"/>
            <a:ext cx="4035425" cy="5164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066800"/>
            <a:ext cx="4035425" cy="5164138"/>
          </a:xfrm>
        </p:spPr>
        <p:txBody>
          <a:bodyPr/>
          <a:lstStyle/>
          <a:p>
            <a:pPr lvl="0"/>
            <a:endParaRPr lang="en-US" noProof="0" smtClean="0"/>
          </a:p>
        </p:txBody>
      </p:sp>
      <p:sp>
        <p:nvSpPr>
          <p:cNvPr id="5" name="Footer Placeholder 4"/>
          <p:cNvSpPr>
            <a:spLocks noGrp="1"/>
          </p:cNvSpPr>
          <p:nvPr>
            <p:ph type="ftr" sz="quarter" idx="10"/>
          </p:nvPr>
        </p:nvSpPr>
        <p:spPr>
          <a:ln/>
        </p:spPr>
        <p:txBody>
          <a:bodyPr/>
          <a:lstStyle>
            <a:lvl1pPr>
              <a:defRPr/>
            </a:lvl1pPr>
          </a:lstStyle>
          <a:p>
            <a:pPr>
              <a:defRPr/>
            </a:pPr>
            <a:endParaRPr lang="en-US"/>
          </a:p>
        </p:txBody>
      </p:sp>
      <p:sp>
        <p:nvSpPr>
          <p:cNvPr id="6" name="Date Placeholder 3"/>
          <p:cNvSpPr>
            <a:spLocks noGrp="1"/>
          </p:cNvSpPr>
          <p:nvPr>
            <p:ph type="dt" sz="half" idx="11"/>
          </p:nvPr>
        </p:nvSpPr>
        <p:spPr>
          <a:ln/>
        </p:spPr>
        <p:txBody>
          <a:bodyPr/>
          <a:lstStyle>
            <a:lvl1pPr>
              <a:defRPr/>
            </a:lvl1pPr>
          </a:lstStyle>
          <a:p>
            <a:pPr>
              <a:defRPr/>
            </a:pPr>
            <a:fld id="{52EA1183-13C8-4D4A-80E3-C52FF6D5F187}" type="datetime1">
              <a:rPr lang="en-US"/>
              <a:pPr>
                <a:defRPr/>
              </a:pPr>
              <a:t>5/2/2013</a:t>
            </a:fld>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82911936-FB6F-45B2-B8D1-7D19FF58AD05}"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36563" y="261938"/>
            <a:ext cx="8239125" cy="44767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60375" y="1066800"/>
            <a:ext cx="8223250" cy="5164138"/>
          </a:xfrm>
        </p:spPr>
        <p:txBody>
          <a:bodyPr/>
          <a:lstStyle/>
          <a:p>
            <a:pPr lvl="0"/>
            <a:endParaRPr lang="en-US" noProof="0" smtClean="0"/>
          </a:p>
        </p:txBody>
      </p:sp>
      <p:sp>
        <p:nvSpPr>
          <p:cNvPr id="4" name="Footer Placeholder 4"/>
          <p:cNvSpPr>
            <a:spLocks noGrp="1"/>
          </p:cNvSpPr>
          <p:nvPr>
            <p:ph type="ftr" sz="quarter" idx="10"/>
          </p:nvPr>
        </p:nvSpPr>
        <p:spPr>
          <a:ln/>
        </p:spPr>
        <p:txBody>
          <a:bodyPr/>
          <a:lstStyle>
            <a:lvl1pPr>
              <a:defRPr/>
            </a:lvl1pPr>
          </a:lstStyle>
          <a:p>
            <a:pPr>
              <a:defRPr/>
            </a:pPr>
            <a:endParaRPr lang="en-US"/>
          </a:p>
        </p:txBody>
      </p:sp>
      <p:sp>
        <p:nvSpPr>
          <p:cNvPr id="5" name="Date Placeholder 3"/>
          <p:cNvSpPr>
            <a:spLocks noGrp="1"/>
          </p:cNvSpPr>
          <p:nvPr>
            <p:ph type="dt" sz="half" idx="11"/>
          </p:nvPr>
        </p:nvSpPr>
        <p:spPr>
          <a:ln/>
        </p:spPr>
        <p:txBody>
          <a:bodyPr/>
          <a:lstStyle>
            <a:lvl1pPr>
              <a:defRPr/>
            </a:lvl1pPr>
          </a:lstStyle>
          <a:p>
            <a:pPr>
              <a:defRPr/>
            </a:pPr>
            <a:fld id="{776BD43D-2455-4B56-AE85-6DC2199FE63C}" type="datetime1">
              <a:rPr lang="en-US"/>
              <a:pPr>
                <a:defRPr/>
              </a:pPr>
              <a:t>5/2/2013</a:t>
            </a:fld>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6AE13E1D-D1BA-49B3-AF2B-FF65E656368C}"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36563" y="452438"/>
            <a:ext cx="8247062" cy="583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4"/>
          <p:cNvSpPr>
            <a:spLocks noGrp="1"/>
          </p:cNvSpPr>
          <p:nvPr>
            <p:ph type="ftr" sz="quarter" idx="10"/>
          </p:nvPr>
        </p:nvSpPr>
        <p:spPr>
          <a:ln/>
        </p:spPr>
        <p:txBody>
          <a:bodyPr/>
          <a:lstStyle>
            <a:lvl1pPr>
              <a:defRPr/>
            </a:lvl1pPr>
          </a:lstStyle>
          <a:p>
            <a:pPr>
              <a:defRPr/>
            </a:pPr>
            <a:endParaRPr lang="en-US"/>
          </a:p>
        </p:txBody>
      </p:sp>
      <p:sp>
        <p:nvSpPr>
          <p:cNvPr id="4" name="Date Placeholder 3"/>
          <p:cNvSpPr>
            <a:spLocks noGrp="1"/>
          </p:cNvSpPr>
          <p:nvPr>
            <p:ph type="dt" sz="half" idx="11"/>
          </p:nvPr>
        </p:nvSpPr>
        <p:spPr>
          <a:ln/>
        </p:spPr>
        <p:txBody>
          <a:bodyPr/>
          <a:lstStyle>
            <a:lvl1pPr>
              <a:defRPr/>
            </a:lvl1pPr>
          </a:lstStyle>
          <a:p>
            <a:pPr>
              <a:defRPr/>
            </a:pPr>
            <a:fld id="{855587E5-B918-4037-878E-9C55E7F06498}" type="datetime1">
              <a:rPr lang="en-US"/>
              <a:pPr>
                <a:defRPr/>
              </a:pPr>
              <a:t>5/2/2013</a:t>
            </a:fld>
            <a:endParaRPr lang="en-US"/>
          </a:p>
        </p:txBody>
      </p:sp>
      <p:sp>
        <p:nvSpPr>
          <p:cNvPr id="5" name="Slide Number Placeholder 5"/>
          <p:cNvSpPr>
            <a:spLocks noGrp="1"/>
          </p:cNvSpPr>
          <p:nvPr>
            <p:ph type="sldNum" sz="quarter" idx="12"/>
          </p:nvPr>
        </p:nvSpPr>
        <p:spPr>
          <a:ln/>
        </p:spPr>
        <p:txBody>
          <a:bodyPr/>
          <a:lstStyle>
            <a:lvl1pPr>
              <a:defRPr/>
            </a:lvl1pPr>
          </a:lstStyle>
          <a:p>
            <a:pPr>
              <a:defRPr/>
            </a:pPr>
            <a:fld id="{7843B812-E279-43B7-9F87-1ECE956AFE3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9" name="Slide Number Placeholder 8"/>
          <p:cNvSpPr>
            <a:spLocks noGrp="1"/>
          </p:cNvSpPr>
          <p:nvPr>
            <p:ph type="sldNum" sz="quarter" idx="11"/>
          </p:nvPr>
        </p:nvSpPr>
        <p:spPr/>
        <p:txBody>
          <a:bodyPr/>
          <a:lstStyle/>
          <a:p>
            <a:fld id="{26CA2777-A89F-4130-B308-73BB65955918}" type="slidenum">
              <a:rPr lang="en-US" smtClean="0"/>
              <a:pPr/>
              <a:t>‹#›</a:t>
            </a:fld>
            <a:endParaRPr lang="en-US"/>
          </a:p>
        </p:txBody>
      </p:sp>
      <p:sp>
        <p:nvSpPr>
          <p:cNvPr id="10" name="Footer Placeholder 9"/>
          <p:cNvSpPr>
            <a:spLocks noGrp="1"/>
          </p:cNvSpPr>
          <p:nvPr>
            <p:ph type="ftr" sz="quarter" idx="12"/>
          </p:nvPr>
        </p:nvSpPr>
        <p:spPr/>
        <p:txBody>
          <a:bodyPr/>
          <a:lstStyle/>
          <a:p>
            <a:r>
              <a:rPr lang="en-US" smtClean="0"/>
              <a:t>BES Facility Directors' Meeting</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36563" y="452438"/>
            <a:ext cx="8239125" cy="4476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0375" y="1122363"/>
            <a:ext cx="4035425" cy="5164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22363"/>
            <a:ext cx="4035425" cy="2505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9838"/>
            <a:ext cx="4035425" cy="2506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0"/>
          </p:nvPr>
        </p:nvSpPr>
        <p:spPr>
          <a:ln/>
        </p:spPr>
        <p:txBody>
          <a:bodyPr/>
          <a:lstStyle>
            <a:lvl1pPr>
              <a:defRPr/>
            </a:lvl1pPr>
          </a:lstStyle>
          <a:p>
            <a:pPr>
              <a:defRPr/>
            </a:pPr>
            <a:endParaRPr lang="en-US"/>
          </a:p>
        </p:txBody>
      </p:sp>
      <p:sp>
        <p:nvSpPr>
          <p:cNvPr id="7" name="Date Placeholder 3"/>
          <p:cNvSpPr>
            <a:spLocks noGrp="1"/>
          </p:cNvSpPr>
          <p:nvPr>
            <p:ph type="dt" sz="half" idx="11"/>
          </p:nvPr>
        </p:nvSpPr>
        <p:spPr>
          <a:ln/>
        </p:spPr>
        <p:txBody>
          <a:bodyPr/>
          <a:lstStyle>
            <a:lvl1pPr>
              <a:defRPr/>
            </a:lvl1pPr>
          </a:lstStyle>
          <a:p>
            <a:pPr>
              <a:defRPr/>
            </a:pPr>
            <a:fld id="{AD68E377-3112-4421-84D3-76E46E1A19EE}" type="datetime1">
              <a:rPr lang="en-US"/>
              <a:pPr>
                <a:defRPr/>
              </a:pPr>
              <a:t>5/2/2013</a:t>
            </a:fld>
            <a:endParaRPr lang="en-US"/>
          </a:p>
        </p:txBody>
      </p:sp>
      <p:sp>
        <p:nvSpPr>
          <p:cNvPr id="8" name="Slide Number Placeholder 5"/>
          <p:cNvSpPr>
            <a:spLocks noGrp="1"/>
          </p:cNvSpPr>
          <p:nvPr>
            <p:ph type="sldNum" sz="quarter" idx="12"/>
          </p:nvPr>
        </p:nvSpPr>
        <p:spPr>
          <a:ln/>
        </p:spPr>
        <p:txBody>
          <a:bodyPr/>
          <a:lstStyle>
            <a:lvl1pPr>
              <a:defRPr/>
            </a:lvl1pPr>
          </a:lstStyle>
          <a:p>
            <a:pPr>
              <a:defRPr/>
            </a:pPr>
            <a:fld id="{1E4A3ABA-CE5F-4CD1-B0E4-B2097F4072A3}"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228600" y="2130425"/>
            <a:ext cx="8686800" cy="1470025"/>
          </a:xfrm>
          <a:prstGeom prst="rect">
            <a:avLst/>
          </a:prstGeom>
        </p:spPr>
        <p:txBody>
          <a:bodyPr/>
          <a:lstStyle>
            <a:lvl1pPr>
              <a:defRPr b="1">
                <a:solidFill>
                  <a:srgbClr val="1F497D"/>
                </a:solidFill>
                <a:latin typeface="Century Gothic" pitchFamily="34" charset="0"/>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1371600" y="4160676"/>
            <a:ext cx="6400800" cy="1104528"/>
          </a:xfrm>
          <a:prstGeom prst="rect">
            <a:avLst/>
          </a:prstGeom>
        </p:spPr>
        <p:txBody>
          <a:bodyPr/>
          <a:lstStyle>
            <a:lvl1pPr marL="0" indent="0" algn="ctr">
              <a:buNone/>
              <a:defRPr b="0">
                <a:solidFill>
                  <a:schemeClr val="tx1">
                    <a:lumMod val="75000"/>
                    <a:lumOff val="25000"/>
                  </a:schemeClr>
                </a:solidFill>
                <a:latin typeface="Century Gothic"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15" name="Text Placeholder 2"/>
          <p:cNvSpPr>
            <a:spLocks noGrp="1"/>
          </p:cNvSpPr>
          <p:nvPr>
            <p:ph type="body" idx="13"/>
          </p:nvPr>
        </p:nvSpPr>
        <p:spPr>
          <a:xfrm>
            <a:off x="1371600" y="5486400"/>
            <a:ext cx="6400800" cy="533401"/>
          </a:xfrm>
          <a:prstGeom prst="rect">
            <a:avLst/>
          </a:prstGeom>
        </p:spPr>
        <p:txBody>
          <a:bodyPr anchor="b"/>
          <a:lstStyle>
            <a:lvl1pPr marL="0" indent="0" algn="ctr">
              <a:buNone/>
              <a:defRPr sz="2400">
                <a:solidFill>
                  <a:schemeClr val="tx1">
                    <a:lumMod val="75000"/>
                    <a:lumOff val="25000"/>
                  </a:schemeClr>
                </a:solidFill>
                <a:latin typeface="Century Gothic"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Content, &amp; Bullets">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25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7" name="Content Placeholder 2"/>
          <p:cNvSpPr>
            <a:spLocks noGrp="1"/>
          </p:cNvSpPr>
          <p:nvPr>
            <p:ph idx="13"/>
          </p:nvPr>
        </p:nvSpPr>
        <p:spPr>
          <a:xfrm>
            <a:off x="228600" y="1143001"/>
            <a:ext cx="8534400" cy="1600200"/>
          </a:xfrm>
          <a:prstGeom prst="rect">
            <a:avLst/>
          </a:prstGeom>
        </p:spPr>
        <p:txBody>
          <a:bodyPr lIns="45720"/>
          <a:lstStyle>
            <a:lvl1pPr marL="0" indent="0">
              <a:buClr>
                <a:srgbClr val="4F81BD"/>
              </a:buClr>
              <a:buSzPct val="125000"/>
              <a:buFont typeface="Arial" pitchFamily="34" charset="0"/>
              <a:buNone/>
              <a:defRPr sz="2400" b="0">
                <a:solidFill>
                  <a:schemeClr val="tx1">
                    <a:lumMod val="75000"/>
                    <a:lumOff val="25000"/>
                  </a:schemeClr>
                </a:solidFill>
                <a:latin typeface="Century Gothic" pitchFamily="34" charset="0"/>
              </a:defRPr>
            </a:lvl1pPr>
            <a:lvl2pPr marL="228600" indent="0">
              <a:buClr>
                <a:srgbClr val="4F81BD"/>
              </a:buClr>
              <a:buSzPct val="125000"/>
              <a:buFont typeface="Arial" pitchFamily="34" charset="0"/>
              <a:buNone/>
              <a:defRPr sz="1800">
                <a:solidFill>
                  <a:schemeClr val="tx1">
                    <a:lumMod val="75000"/>
                    <a:lumOff val="25000"/>
                  </a:schemeClr>
                </a:solidFill>
                <a:latin typeface="Century Gothic" pitchFamily="34" charset="0"/>
              </a:defRPr>
            </a:lvl2pPr>
            <a:lvl3pPr marL="520700" indent="0">
              <a:buClr>
                <a:srgbClr val="4F81BD"/>
              </a:buClr>
              <a:buSzPct val="45000"/>
              <a:buFont typeface="Century Gothic" pitchFamily="34" charset="0"/>
              <a:buNone/>
              <a:defRPr sz="1800">
                <a:solidFill>
                  <a:schemeClr val="tx1">
                    <a:lumMod val="75000"/>
                    <a:lumOff val="25000"/>
                  </a:schemeClr>
                </a:solidFill>
                <a:latin typeface="Century Gothic" pitchFamily="34" charset="0"/>
              </a:defRPr>
            </a:lvl3pPr>
            <a:lvl4pPr>
              <a:defRPr sz="1400">
                <a:latin typeface="Century Gothic" pitchFamily="34" charset="0"/>
              </a:defRPr>
            </a:lvl4pPr>
            <a:lvl5pPr>
              <a:defRPr sz="1400">
                <a:latin typeface="Century Gothic" pitchFamily="34" charset="0"/>
              </a:defRPr>
            </a:lvl5pPr>
          </a:lstStyle>
          <a:p>
            <a:pPr lvl="0"/>
            <a:r>
              <a:rPr lang="en-US" dirty="0" smtClean="0"/>
              <a:t>Click to edit Master text styles</a:t>
            </a:r>
          </a:p>
        </p:txBody>
      </p:sp>
      <p:sp>
        <p:nvSpPr>
          <p:cNvPr id="8" name="Content Placeholder 2"/>
          <p:cNvSpPr>
            <a:spLocks noGrp="1"/>
          </p:cNvSpPr>
          <p:nvPr>
            <p:ph idx="1"/>
          </p:nvPr>
        </p:nvSpPr>
        <p:spPr>
          <a:xfrm>
            <a:off x="228600" y="2895600"/>
            <a:ext cx="8534400" cy="3230563"/>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70290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Bullets">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
          </p:nvPr>
        </p:nvSpPr>
        <p:spPr>
          <a:xfrm>
            <a:off x="228600" y="1143000"/>
            <a:ext cx="85344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3823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Tree>
    <p:extLst>
      <p:ext uri="{BB962C8B-B14F-4D97-AF65-F5344CB8AC3E}">
        <p14:creationId xmlns:p14="http://schemas.microsoft.com/office/powerpoint/2010/main" val="2143316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Bullets, &amp; Table">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4194124153"/>
              </p:ext>
            </p:extLst>
          </p:nvPr>
        </p:nvGraphicFramePr>
        <p:xfrm>
          <a:off x="228600" y="3581400"/>
          <a:ext cx="8686800" cy="2000250"/>
        </p:xfrm>
        <a:graphic>
          <a:graphicData uri="http://schemas.openxmlformats.org/drawingml/2006/table">
            <a:tbl>
              <a:tblPr firstRow="1" bandRow="1">
                <a:tableStyleId>{5C22544A-7EE6-4342-B048-85BDC9FD1C3A}</a:tableStyleId>
              </a:tblPr>
              <a:tblGrid>
                <a:gridCol w="1447800"/>
                <a:gridCol w="1447800"/>
                <a:gridCol w="1447800"/>
                <a:gridCol w="1447800"/>
                <a:gridCol w="1447800"/>
                <a:gridCol w="1447800"/>
              </a:tblGrid>
              <a:tr h="400050">
                <a:tc>
                  <a:txBody>
                    <a:bodyPr/>
                    <a:lstStyle/>
                    <a:p>
                      <a:pPr algn="ctr"/>
                      <a:r>
                        <a:rPr lang="en-US" sz="1400" b="1" dirty="0" smtClean="0">
                          <a:solidFill>
                            <a:schemeClr val="bg1"/>
                          </a:solidFill>
                          <a:latin typeface="Century Gothic" pitchFamily="34" charset="0"/>
                        </a:rPr>
                        <a:t>Column 1</a:t>
                      </a:r>
                      <a:endParaRPr lang="en-US" sz="1400" b="1" dirty="0">
                        <a:solidFill>
                          <a:schemeClr val="bg1"/>
                        </a:solidFill>
                        <a:latin typeface="Century Gothic" pitchFamily="34" charset="0"/>
                      </a:endParaRPr>
                    </a:p>
                  </a:txBody>
                  <a:tcPr anchor="ctr">
                    <a:lnL w="19050" cap="flat" cmpd="sng" algn="ctr">
                      <a:solidFill>
                        <a:srgbClr val="1F497D"/>
                      </a:solidFill>
                      <a:prstDash val="solid"/>
                      <a:round/>
                      <a:headEnd type="none" w="med" len="med"/>
                      <a:tailEnd type="none" w="med" len="med"/>
                    </a:lnL>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2</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3</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4</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5</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6</a:t>
                      </a:r>
                    </a:p>
                  </a:txBody>
                  <a:tcPr anchor="ctr">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r>
              <a:tr h="400050">
                <a:tc>
                  <a:txBody>
                    <a:bodyPr/>
                    <a:lstStyle/>
                    <a:p>
                      <a:pPr algn="l"/>
                      <a:r>
                        <a:rPr lang="en-US" sz="1200" dirty="0" smtClean="0">
                          <a:solidFill>
                            <a:schemeClr val="tx1">
                              <a:lumMod val="75000"/>
                              <a:lumOff val="25000"/>
                            </a:schemeClr>
                          </a:solidFill>
                          <a:latin typeface="+mj-lt"/>
                        </a:rPr>
                        <a:t>Data 1</a:t>
                      </a:r>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r>
            </a:tbl>
          </a:graphicData>
        </a:graphic>
      </p:graphicFrame>
      <p:sp>
        <p:nvSpPr>
          <p:cNvPr id="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
          </p:nvPr>
        </p:nvSpPr>
        <p:spPr>
          <a:xfrm>
            <a:off x="228600" y="1143000"/>
            <a:ext cx="8534400" cy="22859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02256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Bullets, &amp; Table2">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3002540313"/>
              </p:ext>
            </p:extLst>
          </p:nvPr>
        </p:nvGraphicFramePr>
        <p:xfrm>
          <a:off x="4572000" y="1143000"/>
          <a:ext cx="4343400" cy="3200400"/>
        </p:xfrm>
        <a:graphic>
          <a:graphicData uri="http://schemas.openxmlformats.org/drawingml/2006/table">
            <a:tbl>
              <a:tblPr firstRow="1" bandRow="1">
                <a:tableStyleId>{5C22544A-7EE6-4342-B048-85BDC9FD1C3A}</a:tableStyleId>
              </a:tblPr>
              <a:tblGrid>
                <a:gridCol w="1447800"/>
                <a:gridCol w="1447800"/>
                <a:gridCol w="1447800"/>
              </a:tblGrid>
              <a:tr h="400050">
                <a:tc>
                  <a:txBody>
                    <a:bodyPr/>
                    <a:lstStyle/>
                    <a:p>
                      <a:pPr algn="ctr"/>
                      <a:r>
                        <a:rPr lang="en-US" sz="1400" b="1" dirty="0" smtClean="0">
                          <a:solidFill>
                            <a:schemeClr val="bg1"/>
                          </a:solidFill>
                          <a:latin typeface="Century Gothic" pitchFamily="34" charset="0"/>
                        </a:rPr>
                        <a:t>Column 1</a:t>
                      </a:r>
                      <a:endParaRPr lang="en-US" sz="1400" b="1" dirty="0">
                        <a:solidFill>
                          <a:schemeClr val="bg1"/>
                        </a:solidFill>
                        <a:latin typeface="Century Gothic" pitchFamily="34" charset="0"/>
                      </a:endParaRPr>
                    </a:p>
                  </a:txBody>
                  <a:tcPr anchor="ctr">
                    <a:lnL w="19050" cap="flat" cmpd="sng" algn="ctr">
                      <a:solidFill>
                        <a:srgbClr val="1F497D"/>
                      </a:solidFill>
                      <a:prstDash val="solid"/>
                      <a:round/>
                      <a:headEnd type="none" w="med" len="med"/>
                      <a:tailEnd type="none" w="med" len="med"/>
                    </a:lnL>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2</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3</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r>
              <a:tr h="400050">
                <a:tc>
                  <a:txBody>
                    <a:bodyPr/>
                    <a:lstStyle/>
                    <a:p>
                      <a:pPr algn="l"/>
                      <a:r>
                        <a:rPr lang="en-US" sz="1200" dirty="0" smtClean="0">
                          <a:solidFill>
                            <a:schemeClr val="tx1">
                              <a:lumMod val="75000"/>
                              <a:lumOff val="25000"/>
                            </a:schemeClr>
                          </a:solidFill>
                          <a:latin typeface="+mj-lt"/>
                        </a:rPr>
                        <a:t>Data 1</a:t>
                      </a:r>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r>
            </a:tbl>
          </a:graphicData>
        </a:graphic>
      </p:graphicFrame>
      <p:sp>
        <p:nvSpPr>
          <p:cNvPr id="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3"/>
          </p:nvPr>
        </p:nvSpPr>
        <p:spPr>
          <a:xfrm>
            <a:off x="228600" y="1143000"/>
            <a:ext cx="42672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77866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3733800"/>
            <a:ext cx="8686800" cy="2291680"/>
          </a:xfrm>
          <a:prstGeom prst="rect">
            <a:avLst/>
          </a:prstGeom>
        </p:spPr>
        <p:txBody>
          <a:bodyPr anchor="t"/>
          <a:lstStyle>
            <a:lvl1pPr marL="0" indent="0" algn="ctr">
              <a:buNone/>
              <a:defRPr sz="2800">
                <a:latin typeface="Century Gothic"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12"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4" name="Title 1"/>
          <p:cNvSpPr>
            <a:spLocks noGrp="1"/>
          </p:cNvSpPr>
          <p:nvPr>
            <p:ph type="ctrTitle"/>
          </p:nvPr>
        </p:nvSpPr>
        <p:spPr>
          <a:xfrm>
            <a:off x="228600" y="2130425"/>
            <a:ext cx="8686800" cy="1470025"/>
          </a:xfrm>
          <a:prstGeom prst="rect">
            <a:avLst/>
          </a:prstGeom>
        </p:spPr>
        <p:txBody>
          <a:bodyPr/>
          <a:lstStyle>
            <a:lvl1pPr>
              <a:defRPr b="1">
                <a:solidFill>
                  <a:srgbClr val="1F497D"/>
                </a:solidFill>
                <a:latin typeface="Century Gothic" pitchFamily="34" charset="0"/>
              </a:defRPr>
            </a:lvl1pPr>
          </a:lstStyle>
          <a:p>
            <a:r>
              <a:rPr lang="en-US" dirty="0" smtClean="0"/>
              <a:t>Click to edit Master title style</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ide-by-Side Bullets">
    <p:spTree>
      <p:nvGrpSpPr>
        <p:cNvPr id="1" name=""/>
        <p:cNvGrpSpPr/>
        <p:nvPr/>
      </p:nvGrpSpPr>
      <p:grpSpPr>
        <a:xfrm>
          <a:off x="0" y="0"/>
          <a:ext cx="0" cy="0"/>
          <a:chOff x="0" y="0"/>
          <a:chExt cx="0" cy="0"/>
        </a:xfrm>
      </p:grpSpPr>
      <p:sp>
        <p:nvSpPr>
          <p:cNvPr id="14"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3"/>
          </p:nvPr>
        </p:nvSpPr>
        <p:spPr>
          <a:xfrm>
            <a:off x="228600" y="1143000"/>
            <a:ext cx="42672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6"/>
          </p:nvPr>
        </p:nvSpPr>
        <p:spPr>
          <a:xfrm>
            <a:off x="4648200" y="1143000"/>
            <a:ext cx="42672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7" name="Content Placeholder 2"/>
          <p:cNvSpPr>
            <a:spLocks noGrp="1"/>
          </p:cNvSpPr>
          <p:nvPr>
            <p:ph idx="1"/>
          </p:nvPr>
        </p:nvSpPr>
        <p:spPr>
          <a:xfrm>
            <a:off x="3581400" y="228600"/>
            <a:ext cx="5181600" cy="5867400"/>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3"/>
          </p:nvPr>
        </p:nvSpPr>
        <p:spPr>
          <a:xfrm>
            <a:off x="228600" y="1447800"/>
            <a:ext cx="3048000" cy="4648200"/>
          </a:xfrm>
          <a:prstGeom prst="rect">
            <a:avLst/>
          </a:prstGeom>
        </p:spPr>
        <p:txBody>
          <a:bodyPr lIns="45720"/>
          <a:lstStyle>
            <a:lvl1pPr marL="0" indent="0">
              <a:buClr>
                <a:srgbClr val="4F81BD"/>
              </a:buClr>
              <a:buSzPct val="125000"/>
              <a:buFont typeface="Arial" pitchFamily="34" charset="0"/>
              <a:buNone/>
              <a:defRPr sz="2400" b="0">
                <a:solidFill>
                  <a:schemeClr val="tx1">
                    <a:lumMod val="75000"/>
                    <a:lumOff val="25000"/>
                  </a:schemeClr>
                </a:solidFill>
                <a:latin typeface="Century Gothic" pitchFamily="34" charset="0"/>
              </a:defRPr>
            </a:lvl1pPr>
            <a:lvl2pPr marL="228600" indent="0">
              <a:buClr>
                <a:srgbClr val="4F81BD"/>
              </a:buClr>
              <a:buSzPct val="125000"/>
              <a:buFont typeface="Arial" pitchFamily="34" charset="0"/>
              <a:buNone/>
              <a:defRPr sz="1800">
                <a:solidFill>
                  <a:schemeClr val="tx1">
                    <a:lumMod val="75000"/>
                    <a:lumOff val="25000"/>
                  </a:schemeClr>
                </a:solidFill>
                <a:latin typeface="Century Gothic" pitchFamily="34" charset="0"/>
              </a:defRPr>
            </a:lvl2pPr>
            <a:lvl3pPr marL="520700" indent="0">
              <a:buClr>
                <a:srgbClr val="4F81BD"/>
              </a:buClr>
              <a:buSzPct val="45000"/>
              <a:buFont typeface="Century Gothic" pitchFamily="34" charset="0"/>
              <a:buNone/>
              <a:defRPr sz="1800">
                <a:solidFill>
                  <a:schemeClr val="tx1">
                    <a:lumMod val="75000"/>
                    <a:lumOff val="25000"/>
                  </a:schemeClr>
                </a:solidFill>
                <a:latin typeface="Century Gothic" pitchFamily="34" charset="0"/>
              </a:defRPr>
            </a:lvl3pPr>
            <a:lvl4pPr>
              <a:defRPr sz="1400">
                <a:latin typeface="Century Gothic" pitchFamily="34" charset="0"/>
              </a:defRPr>
            </a:lvl4pPr>
            <a:lvl5pPr>
              <a:defRPr sz="1400">
                <a:latin typeface="Century Gothic" pitchFamily="34" charset="0"/>
              </a:defRPr>
            </a:lvl5pPr>
          </a:lstStyle>
          <a:p>
            <a:pPr lvl="0"/>
            <a:r>
              <a:rPr lang="en-US" dirty="0" smtClean="0"/>
              <a:t>Click to edit Master text styles</a:t>
            </a:r>
          </a:p>
        </p:txBody>
      </p:sp>
      <p:sp>
        <p:nvSpPr>
          <p:cNvPr id="9" name="Title 1"/>
          <p:cNvSpPr txBox="1">
            <a:spLocks/>
          </p:cNvSpPr>
          <p:nvPr userDrawn="1"/>
        </p:nvSpPr>
        <p:spPr>
          <a:xfrm>
            <a:off x="228598" y="228600"/>
            <a:ext cx="3048002" cy="1143000"/>
          </a:xfrm>
          <a:prstGeom prst="rect">
            <a:avLst/>
          </a:prstGeom>
        </p:spPr>
        <p:txBody>
          <a:bodyPr/>
          <a:lstStyle>
            <a:lvl1pPr algn="l" rtl="0" eaLnBrk="1" fontAlgn="base" hangingPunct="1">
              <a:spcBef>
                <a:spcPct val="0"/>
              </a:spcBef>
              <a:spcAft>
                <a:spcPct val="0"/>
              </a:spcAft>
              <a:defRPr sz="2800" b="1">
                <a:solidFill>
                  <a:srgbClr val="1F497D"/>
                </a:solidFill>
                <a:latin typeface="Century Gothic"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200" dirty="0" smtClean="0"/>
              <a:t>Click to edit Master title style</a:t>
            </a:r>
            <a:endParaRPr lang="en-US" sz="32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0"/>
          <p:cNvSpPr>
            <a:spLocks noGrp="1"/>
          </p:cNvSpPr>
          <p:nvPr>
            <p:ph type="ftr" sz="quarter" idx="10"/>
          </p:nvPr>
        </p:nvSpPr>
        <p:spPr/>
        <p:txBody>
          <a:bodyPr/>
          <a:lstStyle>
            <a:lvl1pPr>
              <a:defRPr/>
            </a:lvl1pPr>
          </a:lstStyle>
          <a:p>
            <a:pPr>
              <a:defRPr/>
            </a:pPr>
            <a:r>
              <a:rPr lang="en-US" smtClean="0"/>
              <a:t>Office of Science FY 2011 Budget</a:t>
            </a:r>
            <a:endParaRPr lang="en-US"/>
          </a:p>
        </p:txBody>
      </p:sp>
      <p:sp>
        <p:nvSpPr>
          <p:cNvPr id="3" name="Slide Number Placeholder 11"/>
          <p:cNvSpPr>
            <a:spLocks noGrp="1"/>
          </p:cNvSpPr>
          <p:nvPr>
            <p:ph type="sldNum" sz="quarter" idx="11"/>
          </p:nvPr>
        </p:nvSpPr>
        <p:spPr/>
        <p:txBody>
          <a:bodyPr/>
          <a:lstStyle>
            <a:lvl1pPr>
              <a:defRPr/>
            </a:lvl1pPr>
          </a:lstStyle>
          <a:p>
            <a:pPr>
              <a:defRPr/>
            </a:pPr>
            <a:fld id="{8BAF0E60-FD3E-4AA3-A83A-D5046E38D57D}"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522912" cy="4114800"/>
          </a:xfrm>
          <a:prstGeom prst="rect">
            <a:avLst/>
          </a:prstGeom>
        </p:spPr>
        <p:txBody>
          <a:bodyPr/>
          <a:lstStyle>
            <a:lvl1pPr marL="0" indent="0">
              <a:buNone/>
              <a:defRPr sz="2800" b="1">
                <a:solidFill>
                  <a:srgbClr val="1F497D"/>
                </a:solidFill>
                <a:latin typeface="Century Gothic"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14"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6" name="Content Placeholder 2"/>
          <p:cNvSpPr>
            <a:spLocks noGrp="1"/>
          </p:cNvSpPr>
          <p:nvPr>
            <p:ph idx="13"/>
          </p:nvPr>
        </p:nvSpPr>
        <p:spPr>
          <a:xfrm>
            <a:off x="1792224" y="4800600"/>
            <a:ext cx="5522976" cy="1295400"/>
          </a:xfrm>
          <a:prstGeom prst="rect">
            <a:avLst/>
          </a:prstGeom>
        </p:spPr>
        <p:txBody>
          <a:bodyPr lIns="45720"/>
          <a:lstStyle>
            <a:lvl1pPr marL="0" indent="0">
              <a:buClr>
                <a:srgbClr val="4F81BD"/>
              </a:buClr>
              <a:buSzPct val="125000"/>
              <a:buFont typeface="Arial" pitchFamily="34" charset="0"/>
              <a:buNone/>
              <a:defRPr sz="2400" b="0">
                <a:solidFill>
                  <a:schemeClr val="tx1">
                    <a:lumMod val="75000"/>
                    <a:lumOff val="25000"/>
                  </a:schemeClr>
                </a:solidFill>
                <a:latin typeface="Century Gothic" pitchFamily="34" charset="0"/>
              </a:defRPr>
            </a:lvl1pPr>
            <a:lvl2pPr marL="228600" indent="0">
              <a:buClr>
                <a:srgbClr val="4F81BD"/>
              </a:buClr>
              <a:buSzPct val="125000"/>
              <a:buFont typeface="Arial" pitchFamily="34" charset="0"/>
              <a:buNone/>
              <a:defRPr sz="1800">
                <a:solidFill>
                  <a:schemeClr val="tx1">
                    <a:lumMod val="75000"/>
                    <a:lumOff val="25000"/>
                  </a:schemeClr>
                </a:solidFill>
                <a:latin typeface="Century Gothic" pitchFamily="34" charset="0"/>
              </a:defRPr>
            </a:lvl2pPr>
            <a:lvl3pPr marL="520700" indent="0">
              <a:buClr>
                <a:srgbClr val="4F81BD"/>
              </a:buClr>
              <a:buSzPct val="45000"/>
              <a:buFont typeface="Century Gothic" pitchFamily="34" charset="0"/>
              <a:buNone/>
              <a:defRPr sz="1800">
                <a:solidFill>
                  <a:schemeClr val="tx1">
                    <a:lumMod val="75000"/>
                    <a:lumOff val="25000"/>
                  </a:schemeClr>
                </a:solidFill>
                <a:latin typeface="Century Gothic" pitchFamily="34" charset="0"/>
              </a:defRPr>
            </a:lvl3pPr>
            <a:lvl4pPr>
              <a:defRPr sz="1400">
                <a:latin typeface="Century Gothic" pitchFamily="34" charset="0"/>
              </a:defRPr>
            </a:lvl4pPr>
            <a:lvl5pPr>
              <a:defRPr sz="1400">
                <a:latin typeface="Century Gothic" pitchFamily="34" charset="0"/>
              </a:defRPr>
            </a:lvl5pPr>
          </a:lstStyle>
          <a:p>
            <a:pPr lvl="0"/>
            <a:r>
              <a:rPr lang="en-US" dirty="0" smtClean="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Vertical Bullets">
    <p:spTree>
      <p:nvGrpSpPr>
        <p:cNvPr id="1" name=""/>
        <p:cNvGrpSpPr/>
        <p:nvPr/>
      </p:nvGrpSpPr>
      <p:grpSpPr>
        <a:xfrm>
          <a:off x="0" y="0"/>
          <a:ext cx="0" cy="0"/>
          <a:chOff x="0" y="0"/>
          <a:chExt cx="0" cy="0"/>
        </a:xfrm>
      </p:grpSpPr>
      <p:sp>
        <p:nvSpPr>
          <p:cNvPr id="13"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1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6" name="Content Placeholder 2"/>
          <p:cNvSpPr>
            <a:spLocks noGrp="1"/>
          </p:cNvSpPr>
          <p:nvPr>
            <p:ph idx="1"/>
          </p:nvPr>
        </p:nvSpPr>
        <p:spPr>
          <a:xfrm rot="5400000">
            <a:off x="2171699" y="-647698"/>
            <a:ext cx="4800601" cy="8686800"/>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ical Title and Bullets">
    <p:spTree>
      <p:nvGrpSpPr>
        <p:cNvPr id="1" name=""/>
        <p:cNvGrpSpPr/>
        <p:nvPr/>
      </p:nvGrpSpPr>
      <p:grpSpPr>
        <a:xfrm>
          <a:off x="0" y="0"/>
          <a:ext cx="0" cy="0"/>
          <a:chOff x="0" y="0"/>
          <a:chExt cx="0" cy="0"/>
        </a:xfrm>
      </p:grpSpPr>
      <p:sp>
        <p:nvSpPr>
          <p:cNvPr id="15" name="Title 1"/>
          <p:cNvSpPr>
            <a:spLocks noGrp="1"/>
          </p:cNvSpPr>
          <p:nvPr>
            <p:ph type="title"/>
          </p:nvPr>
        </p:nvSpPr>
        <p:spPr>
          <a:xfrm rot="5400000">
            <a:off x="5662470" y="2732720"/>
            <a:ext cx="57912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1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6" name="Content Placeholder 2"/>
          <p:cNvSpPr>
            <a:spLocks noGrp="1"/>
          </p:cNvSpPr>
          <p:nvPr>
            <p:ph idx="1"/>
          </p:nvPr>
        </p:nvSpPr>
        <p:spPr>
          <a:xfrm rot="5400000">
            <a:off x="1257301" y="-800099"/>
            <a:ext cx="5791198" cy="7848600"/>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9" name="Straight Connector 11"/>
          <p:cNvCxnSpPr/>
          <p:nvPr/>
        </p:nvCxnSpPr>
        <p:spPr>
          <a:xfrm>
            <a:off x="215900" y="1089025"/>
            <a:ext cx="8677275"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59532" y="269776"/>
            <a:ext cx="8316924" cy="782960"/>
          </a:xfrm>
          <a:prstGeom prst="rect">
            <a:avLst/>
          </a:prstGeom>
        </p:spPr>
        <p:txBody>
          <a:bodyPr/>
          <a:lstStyle>
            <a:lvl1pPr algn="l">
              <a:defRPr sz="2200" b="1">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359532" y="1304764"/>
            <a:ext cx="8327268" cy="4821399"/>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228600" y="2130425"/>
            <a:ext cx="8686800" cy="1470025"/>
          </a:xfrm>
          <a:prstGeom prst="rect">
            <a:avLst/>
          </a:prstGeom>
        </p:spPr>
        <p:txBody>
          <a:bodyPr/>
          <a:lstStyle>
            <a:lvl1pPr>
              <a:defRPr b="1">
                <a:solidFill>
                  <a:srgbClr val="1F497D"/>
                </a:solidFill>
                <a:latin typeface="Century Gothic" pitchFamily="34" charset="0"/>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1371600" y="4160676"/>
            <a:ext cx="6400800" cy="1104528"/>
          </a:xfrm>
          <a:prstGeom prst="rect">
            <a:avLst/>
          </a:prstGeom>
        </p:spPr>
        <p:txBody>
          <a:bodyPr/>
          <a:lstStyle>
            <a:lvl1pPr marL="0" indent="0" algn="ctr">
              <a:buNone/>
              <a:defRPr b="0">
                <a:solidFill>
                  <a:schemeClr val="tx1">
                    <a:lumMod val="75000"/>
                    <a:lumOff val="25000"/>
                  </a:schemeClr>
                </a:solidFill>
                <a:latin typeface="Century Gothic"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15" name="Text Placeholder 2"/>
          <p:cNvSpPr>
            <a:spLocks noGrp="1"/>
          </p:cNvSpPr>
          <p:nvPr>
            <p:ph type="body" idx="13"/>
          </p:nvPr>
        </p:nvSpPr>
        <p:spPr>
          <a:xfrm>
            <a:off x="1371600" y="5486400"/>
            <a:ext cx="6400800" cy="533401"/>
          </a:xfrm>
          <a:prstGeom prst="rect">
            <a:avLst/>
          </a:prstGeom>
        </p:spPr>
        <p:txBody>
          <a:bodyPr anchor="b"/>
          <a:lstStyle>
            <a:lvl1pPr marL="0" indent="0" algn="ctr">
              <a:buNone/>
              <a:defRPr sz="2400">
                <a:solidFill>
                  <a:schemeClr val="tx1">
                    <a:lumMod val="75000"/>
                    <a:lumOff val="25000"/>
                  </a:schemeClr>
                </a:solidFill>
                <a:latin typeface="Century Gothic"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Content, &amp; Bullets">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25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7" name="Content Placeholder 2"/>
          <p:cNvSpPr>
            <a:spLocks noGrp="1"/>
          </p:cNvSpPr>
          <p:nvPr>
            <p:ph idx="13"/>
          </p:nvPr>
        </p:nvSpPr>
        <p:spPr>
          <a:xfrm>
            <a:off x="228600" y="1143001"/>
            <a:ext cx="8534400" cy="1600200"/>
          </a:xfrm>
          <a:prstGeom prst="rect">
            <a:avLst/>
          </a:prstGeom>
        </p:spPr>
        <p:txBody>
          <a:bodyPr lIns="45720"/>
          <a:lstStyle>
            <a:lvl1pPr marL="0" indent="0">
              <a:buClr>
                <a:srgbClr val="4F81BD"/>
              </a:buClr>
              <a:buSzPct val="125000"/>
              <a:buFont typeface="Arial" pitchFamily="34" charset="0"/>
              <a:buNone/>
              <a:defRPr sz="2400" b="0">
                <a:solidFill>
                  <a:schemeClr val="tx1">
                    <a:lumMod val="75000"/>
                    <a:lumOff val="25000"/>
                  </a:schemeClr>
                </a:solidFill>
                <a:latin typeface="Century Gothic" pitchFamily="34" charset="0"/>
              </a:defRPr>
            </a:lvl1pPr>
            <a:lvl2pPr marL="228600" indent="0">
              <a:buClr>
                <a:srgbClr val="4F81BD"/>
              </a:buClr>
              <a:buSzPct val="125000"/>
              <a:buFont typeface="Arial" pitchFamily="34" charset="0"/>
              <a:buNone/>
              <a:defRPr sz="1800">
                <a:solidFill>
                  <a:schemeClr val="tx1">
                    <a:lumMod val="75000"/>
                    <a:lumOff val="25000"/>
                  </a:schemeClr>
                </a:solidFill>
                <a:latin typeface="Century Gothic" pitchFamily="34" charset="0"/>
              </a:defRPr>
            </a:lvl2pPr>
            <a:lvl3pPr marL="520700" indent="0">
              <a:buClr>
                <a:srgbClr val="4F81BD"/>
              </a:buClr>
              <a:buSzPct val="45000"/>
              <a:buFont typeface="Century Gothic" pitchFamily="34" charset="0"/>
              <a:buNone/>
              <a:defRPr sz="1800">
                <a:solidFill>
                  <a:schemeClr val="tx1">
                    <a:lumMod val="75000"/>
                    <a:lumOff val="25000"/>
                  </a:schemeClr>
                </a:solidFill>
                <a:latin typeface="Century Gothic" pitchFamily="34" charset="0"/>
              </a:defRPr>
            </a:lvl3pPr>
            <a:lvl4pPr>
              <a:defRPr sz="1400">
                <a:latin typeface="Century Gothic" pitchFamily="34" charset="0"/>
              </a:defRPr>
            </a:lvl4pPr>
            <a:lvl5pPr>
              <a:defRPr sz="1400">
                <a:latin typeface="Century Gothic" pitchFamily="34" charset="0"/>
              </a:defRPr>
            </a:lvl5pPr>
          </a:lstStyle>
          <a:p>
            <a:pPr lvl="0"/>
            <a:r>
              <a:rPr lang="en-US" dirty="0" smtClean="0"/>
              <a:t>Click to edit Master text styles</a:t>
            </a:r>
          </a:p>
        </p:txBody>
      </p:sp>
      <p:sp>
        <p:nvSpPr>
          <p:cNvPr id="8" name="Content Placeholder 2"/>
          <p:cNvSpPr>
            <a:spLocks noGrp="1"/>
          </p:cNvSpPr>
          <p:nvPr>
            <p:ph idx="1"/>
          </p:nvPr>
        </p:nvSpPr>
        <p:spPr>
          <a:xfrm>
            <a:off x="228600" y="2895600"/>
            <a:ext cx="8534400" cy="3230563"/>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70290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Bullets">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
          </p:nvPr>
        </p:nvSpPr>
        <p:spPr>
          <a:xfrm>
            <a:off x="228600" y="1143000"/>
            <a:ext cx="85344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3823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Tree>
    <p:extLst>
      <p:ext uri="{BB962C8B-B14F-4D97-AF65-F5344CB8AC3E}">
        <p14:creationId xmlns:p14="http://schemas.microsoft.com/office/powerpoint/2010/main" val="2143316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Bullets, &amp; Table">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4194124153"/>
              </p:ext>
            </p:extLst>
          </p:nvPr>
        </p:nvGraphicFramePr>
        <p:xfrm>
          <a:off x="228600" y="3581400"/>
          <a:ext cx="8686800" cy="2000250"/>
        </p:xfrm>
        <a:graphic>
          <a:graphicData uri="http://schemas.openxmlformats.org/drawingml/2006/table">
            <a:tbl>
              <a:tblPr firstRow="1" bandRow="1">
                <a:tableStyleId>{5C22544A-7EE6-4342-B048-85BDC9FD1C3A}</a:tableStyleId>
              </a:tblPr>
              <a:tblGrid>
                <a:gridCol w="1447800"/>
                <a:gridCol w="1447800"/>
                <a:gridCol w="1447800"/>
                <a:gridCol w="1447800"/>
                <a:gridCol w="1447800"/>
                <a:gridCol w="1447800"/>
              </a:tblGrid>
              <a:tr h="400050">
                <a:tc>
                  <a:txBody>
                    <a:bodyPr/>
                    <a:lstStyle/>
                    <a:p>
                      <a:pPr algn="ctr"/>
                      <a:r>
                        <a:rPr lang="en-US" sz="1400" b="1" dirty="0" smtClean="0">
                          <a:solidFill>
                            <a:schemeClr val="bg1"/>
                          </a:solidFill>
                          <a:latin typeface="Century Gothic" pitchFamily="34" charset="0"/>
                        </a:rPr>
                        <a:t>Column 1</a:t>
                      </a:r>
                      <a:endParaRPr lang="en-US" sz="1400" b="1" dirty="0">
                        <a:solidFill>
                          <a:schemeClr val="bg1"/>
                        </a:solidFill>
                        <a:latin typeface="Century Gothic" pitchFamily="34" charset="0"/>
                      </a:endParaRPr>
                    </a:p>
                  </a:txBody>
                  <a:tcPr anchor="ctr">
                    <a:lnL w="19050" cap="flat" cmpd="sng" algn="ctr">
                      <a:solidFill>
                        <a:srgbClr val="1F497D"/>
                      </a:solidFill>
                      <a:prstDash val="solid"/>
                      <a:round/>
                      <a:headEnd type="none" w="med" len="med"/>
                      <a:tailEnd type="none" w="med" len="med"/>
                    </a:lnL>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2</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3</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4</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5</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6</a:t>
                      </a:r>
                    </a:p>
                  </a:txBody>
                  <a:tcPr anchor="ctr">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r>
              <a:tr h="400050">
                <a:tc>
                  <a:txBody>
                    <a:bodyPr/>
                    <a:lstStyle/>
                    <a:p>
                      <a:pPr algn="l"/>
                      <a:r>
                        <a:rPr lang="en-US" sz="1200" dirty="0" smtClean="0">
                          <a:solidFill>
                            <a:schemeClr val="tx1">
                              <a:lumMod val="75000"/>
                              <a:lumOff val="25000"/>
                            </a:schemeClr>
                          </a:solidFill>
                          <a:latin typeface="+mj-lt"/>
                        </a:rPr>
                        <a:t>Data 1</a:t>
                      </a:r>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r>
            </a:tbl>
          </a:graphicData>
        </a:graphic>
      </p:graphicFrame>
      <p:sp>
        <p:nvSpPr>
          <p:cNvPr id="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
          </p:nvPr>
        </p:nvSpPr>
        <p:spPr>
          <a:xfrm>
            <a:off x="228600" y="1143000"/>
            <a:ext cx="8534400" cy="22859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02256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Bullets, &amp; Table2">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3002540313"/>
              </p:ext>
            </p:extLst>
          </p:nvPr>
        </p:nvGraphicFramePr>
        <p:xfrm>
          <a:off x="4572000" y="1143000"/>
          <a:ext cx="4343400" cy="3200400"/>
        </p:xfrm>
        <a:graphic>
          <a:graphicData uri="http://schemas.openxmlformats.org/drawingml/2006/table">
            <a:tbl>
              <a:tblPr firstRow="1" bandRow="1">
                <a:tableStyleId>{5C22544A-7EE6-4342-B048-85BDC9FD1C3A}</a:tableStyleId>
              </a:tblPr>
              <a:tblGrid>
                <a:gridCol w="1447800"/>
                <a:gridCol w="1447800"/>
                <a:gridCol w="1447800"/>
              </a:tblGrid>
              <a:tr h="400050">
                <a:tc>
                  <a:txBody>
                    <a:bodyPr/>
                    <a:lstStyle/>
                    <a:p>
                      <a:pPr algn="ctr"/>
                      <a:r>
                        <a:rPr lang="en-US" sz="1400" b="1" dirty="0" smtClean="0">
                          <a:solidFill>
                            <a:schemeClr val="bg1"/>
                          </a:solidFill>
                          <a:latin typeface="Century Gothic" pitchFamily="34" charset="0"/>
                        </a:rPr>
                        <a:t>Column 1</a:t>
                      </a:r>
                      <a:endParaRPr lang="en-US" sz="1400" b="1" dirty="0">
                        <a:solidFill>
                          <a:schemeClr val="bg1"/>
                        </a:solidFill>
                        <a:latin typeface="Century Gothic" pitchFamily="34" charset="0"/>
                      </a:endParaRPr>
                    </a:p>
                  </a:txBody>
                  <a:tcPr anchor="ctr">
                    <a:lnL w="19050" cap="flat" cmpd="sng" algn="ctr">
                      <a:solidFill>
                        <a:srgbClr val="1F497D"/>
                      </a:solidFill>
                      <a:prstDash val="solid"/>
                      <a:round/>
                      <a:headEnd type="none" w="med" len="med"/>
                      <a:tailEnd type="none" w="med" len="med"/>
                    </a:lnL>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2</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3</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r>
              <a:tr h="400050">
                <a:tc>
                  <a:txBody>
                    <a:bodyPr/>
                    <a:lstStyle/>
                    <a:p>
                      <a:pPr algn="l"/>
                      <a:r>
                        <a:rPr lang="en-US" sz="1200" dirty="0" smtClean="0">
                          <a:solidFill>
                            <a:schemeClr val="tx1">
                              <a:lumMod val="75000"/>
                              <a:lumOff val="25000"/>
                            </a:schemeClr>
                          </a:solidFill>
                          <a:latin typeface="+mj-lt"/>
                        </a:rPr>
                        <a:t>Data 1</a:t>
                      </a:r>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r>
            </a:tbl>
          </a:graphicData>
        </a:graphic>
      </p:graphicFrame>
      <p:sp>
        <p:nvSpPr>
          <p:cNvPr id="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3"/>
          </p:nvPr>
        </p:nvSpPr>
        <p:spPr>
          <a:xfrm>
            <a:off x="228600" y="1143000"/>
            <a:ext cx="42672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77866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3733800"/>
            <a:ext cx="8686800" cy="2291680"/>
          </a:xfrm>
          <a:prstGeom prst="rect">
            <a:avLst/>
          </a:prstGeom>
        </p:spPr>
        <p:txBody>
          <a:bodyPr anchor="t"/>
          <a:lstStyle>
            <a:lvl1pPr marL="0" indent="0" algn="ctr">
              <a:buNone/>
              <a:defRPr sz="2800">
                <a:latin typeface="Century Gothic"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12"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4" name="Title 1"/>
          <p:cNvSpPr>
            <a:spLocks noGrp="1"/>
          </p:cNvSpPr>
          <p:nvPr>
            <p:ph type="ctrTitle"/>
          </p:nvPr>
        </p:nvSpPr>
        <p:spPr>
          <a:xfrm>
            <a:off x="228600" y="2130425"/>
            <a:ext cx="8686800" cy="1470025"/>
          </a:xfrm>
          <a:prstGeom prst="rect">
            <a:avLst/>
          </a:prstGeom>
        </p:spPr>
        <p:txBody>
          <a:bodyPr/>
          <a:lstStyle>
            <a:lvl1pPr>
              <a:defRPr b="1">
                <a:solidFill>
                  <a:srgbClr val="1F497D"/>
                </a:solidFill>
                <a:latin typeface="Century Gothic" pitchFamily="34" charset="0"/>
              </a:defRPr>
            </a:lvl1pPr>
          </a:lstStyle>
          <a:p>
            <a:r>
              <a:rPr lang="en-US" dirty="0" smtClean="0"/>
              <a:t>Click to edit Master title style</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ide-by-Side Bullets">
    <p:spTree>
      <p:nvGrpSpPr>
        <p:cNvPr id="1" name=""/>
        <p:cNvGrpSpPr/>
        <p:nvPr/>
      </p:nvGrpSpPr>
      <p:grpSpPr>
        <a:xfrm>
          <a:off x="0" y="0"/>
          <a:ext cx="0" cy="0"/>
          <a:chOff x="0" y="0"/>
          <a:chExt cx="0" cy="0"/>
        </a:xfrm>
      </p:grpSpPr>
      <p:sp>
        <p:nvSpPr>
          <p:cNvPr id="14"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3"/>
          </p:nvPr>
        </p:nvSpPr>
        <p:spPr>
          <a:xfrm>
            <a:off x="228600" y="1143000"/>
            <a:ext cx="42672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6"/>
          </p:nvPr>
        </p:nvSpPr>
        <p:spPr>
          <a:xfrm>
            <a:off x="4648200" y="1143000"/>
            <a:ext cx="42672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7" name="Content Placeholder 2"/>
          <p:cNvSpPr>
            <a:spLocks noGrp="1"/>
          </p:cNvSpPr>
          <p:nvPr>
            <p:ph idx="1"/>
          </p:nvPr>
        </p:nvSpPr>
        <p:spPr>
          <a:xfrm>
            <a:off x="3581400" y="228600"/>
            <a:ext cx="5181600" cy="5867400"/>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3"/>
          </p:nvPr>
        </p:nvSpPr>
        <p:spPr>
          <a:xfrm>
            <a:off x="228600" y="1447800"/>
            <a:ext cx="3048000" cy="4648200"/>
          </a:xfrm>
          <a:prstGeom prst="rect">
            <a:avLst/>
          </a:prstGeom>
        </p:spPr>
        <p:txBody>
          <a:bodyPr lIns="45720"/>
          <a:lstStyle>
            <a:lvl1pPr marL="0" indent="0">
              <a:buClr>
                <a:srgbClr val="4F81BD"/>
              </a:buClr>
              <a:buSzPct val="125000"/>
              <a:buFont typeface="Arial" pitchFamily="34" charset="0"/>
              <a:buNone/>
              <a:defRPr sz="2400" b="0">
                <a:solidFill>
                  <a:schemeClr val="tx1">
                    <a:lumMod val="75000"/>
                    <a:lumOff val="25000"/>
                  </a:schemeClr>
                </a:solidFill>
                <a:latin typeface="Century Gothic" pitchFamily="34" charset="0"/>
              </a:defRPr>
            </a:lvl1pPr>
            <a:lvl2pPr marL="228600" indent="0">
              <a:buClr>
                <a:srgbClr val="4F81BD"/>
              </a:buClr>
              <a:buSzPct val="125000"/>
              <a:buFont typeface="Arial" pitchFamily="34" charset="0"/>
              <a:buNone/>
              <a:defRPr sz="1800">
                <a:solidFill>
                  <a:schemeClr val="tx1">
                    <a:lumMod val="75000"/>
                    <a:lumOff val="25000"/>
                  </a:schemeClr>
                </a:solidFill>
                <a:latin typeface="Century Gothic" pitchFamily="34" charset="0"/>
              </a:defRPr>
            </a:lvl2pPr>
            <a:lvl3pPr marL="520700" indent="0">
              <a:buClr>
                <a:srgbClr val="4F81BD"/>
              </a:buClr>
              <a:buSzPct val="45000"/>
              <a:buFont typeface="Century Gothic" pitchFamily="34" charset="0"/>
              <a:buNone/>
              <a:defRPr sz="1800">
                <a:solidFill>
                  <a:schemeClr val="tx1">
                    <a:lumMod val="75000"/>
                    <a:lumOff val="25000"/>
                  </a:schemeClr>
                </a:solidFill>
                <a:latin typeface="Century Gothic" pitchFamily="34" charset="0"/>
              </a:defRPr>
            </a:lvl3pPr>
            <a:lvl4pPr>
              <a:defRPr sz="1400">
                <a:latin typeface="Century Gothic" pitchFamily="34" charset="0"/>
              </a:defRPr>
            </a:lvl4pPr>
            <a:lvl5pPr>
              <a:defRPr sz="1400">
                <a:latin typeface="Century Gothic" pitchFamily="34" charset="0"/>
              </a:defRPr>
            </a:lvl5pPr>
          </a:lstStyle>
          <a:p>
            <a:pPr lvl="0"/>
            <a:r>
              <a:rPr lang="en-US" dirty="0" smtClean="0"/>
              <a:t>Click to edit Master text styles</a:t>
            </a:r>
          </a:p>
        </p:txBody>
      </p:sp>
      <p:sp>
        <p:nvSpPr>
          <p:cNvPr id="9" name="Title 1"/>
          <p:cNvSpPr txBox="1">
            <a:spLocks/>
          </p:cNvSpPr>
          <p:nvPr userDrawn="1"/>
        </p:nvSpPr>
        <p:spPr>
          <a:xfrm>
            <a:off x="228598" y="228600"/>
            <a:ext cx="3048002" cy="1143000"/>
          </a:xfrm>
          <a:prstGeom prst="rect">
            <a:avLst/>
          </a:prstGeom>
        </p:spPr>
        <p:txBody>
          <a:bodyPr/>
          <a:lstStyle>
            <a:lvl1pPr algn="l" rtl="0" eaLnBrk="1" fontAlgn="base" hangingPunct="1">
              <a:spcBef>
                <a:spcPct val="0"/>
              </a:spcBef>
              <a:spcAft>
                <a:spcPct val="0"/>
              </a:spcAft>
              <a:defRPr sz="2800" b="1">
                <a:solidFill>
                  <a:srgbClr val="1F497D"/>
                </a:solidFill>
                <a:latin typeface="Century Gothic"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200" dirty="0" smtClean="0"/>
              <a:t>Click to edit Master title style</a:t>
            </a:r>
            <a:endParaRPr lang="en-US" sz="3200"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522912" cy="4114800"/>
          </a:xfrm>
          <a:prstGeom prst="rect">
            <a:avLst/>
          </a:prstGeom>
        </p:spPr>
        <p:txBody>
          <a:bodyPr/>
          <a:lstStyle>
            <a:lvl1pPr marL="0" indent="0">
              <a:buNone/>
              <a:defRPr sz="2800" b="1">
                <a:solidFill>
                  <a:srgbClr val="1F497D"/>
                </a:solidFill>
                <a:latin typeface="Century Gothic"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14"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6" name="Content Placeholder 2"/>
          <p:cNvSpPr>
            <a:spLocks noGrp="1"/>
          </p:cNvSpPr>
          <p:nvPr>
            <p:ph idx="13"/>
          </p:nvPr>
        </p:nvSpPr>
        <p:spPr>
          <a:xfrm>
            <a:off x="1792224" y="4800600"/>
            <a:ext cx="5522976" cy="1295400"/>
          </a:xfrm>
          <a:prstGeom prst="rect">
            <a:avLst/>
          </a:prstGeom>
        </p:spPr>
        <p:txBody>
          <a:bodyPr lIns="45720"/>
          <a:lstStyle>
            <a:lvl1pPr marL="0" indent="0">
              <a:buClr>
                <a:srgbClr val="4F81BD"/>
              </a:buClr>
              <a:buSzPct val="125000"/>
              <a:buFont typeface="Arial" pitchFamily="34" charset="0"/>
              <a:buNone/>
              <a:defRPr sz="2400" b="0">
                <a:solidFill>
                  <a:schemeClr val="tx1">
                    <a:lumMod val="75000"/>
                    <a:lumOff val="25000"/>
                  </a:schemeClr>
                </a:solidFill>
                <a:latin typeface="Century Gothic" pitchFamily="34" charset="0"/>
              </a:defRPr>
            </a:lvl1pPr>
            <a:lvl2pPr marL="228600" indent="0">
              <a:buClr>
                <a:srgbClr val="4F81BD"/>
              </a:buClr>
              <a:buSzPct val="125000"/>
              <a:buFont typeface="Arial" pitchFamily="34" charset="0"/>
              <a:buNone/>
              <a:defRPr sz="1800">
                <a:solidFill>
                  <a:schemeClr val="tx1">
                    <a:lumMod val="75000"/>
                    <a:lumOff val="25000"/>
                  </a:schemeClr>
                </a:solidFill>
                <a:latin typeface="Century Gothic" pitchFamily="34" charset="0"/>
              </a:defRPr>
            </a:lvl2pPr>
            <a:lvl3pPr marL="520700" indent="0">
              <a:buClr>
                <a:srgbClr val="4F81BD"/>
              </a:buClr>
              <a:buSzPct val="45000"/>
              <a:buFont typeface="Century Gothic" pitchFamily="34" charset="0"/>
              <a:buNone/>
              <a:defRPr sz="1800">
                <a:solidFill>
                  <a:schemeClr val="tx1">
                    <a:lumMod val="75000"/>
                    <a:lumOff val="25000"/>
                  </a:schemeClr>
                </a:solidFill>
                <a:latin typeface="Century Gothic" pitchFamily="34" charset="0"/>
              </a:defRPr>
            </a:lvl3pPr>
            <a:lvl4pPr>
              <a:defRPr sz="1400">
                <a:latin typeface="Century Gothic" pitchFamily="34" charset="0"/>
              </a:defRPr>
            </a:lvl4pPr>
            <a:lvl5pPr>
              <a:defRPr sz="1400">
                <a:latin typeface="Century Gothic" pitchFamily="34" charset="0"/>
              </a:defRPr>
            </a:lvl5pPr>
          </a:lstStyle>
          <a:p>
            <a:pPr lvl="0"/>
            <a:r>
              <a:rPr lang="en-US" dirty="0" smtClean="0"/>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Vertical Bullets">
    <p:spTree>
      <p:nvGrpSpPr>
        <p:cNvPr id="1" name=""/>
        <p:cNvGrpSpPr/>
        <p:nvPr/>
      </p:nvGrpSpPr>
      <p:grpSpPr>
        <a:xfrm>
          <a:off x="0" y="0"/>
          <a:ext cx="0" cy="0"/>
          <a:chOff x="0" y="0"/>
          <a:chExt cx="0" cy="0"/>
        </a:xfrm>
      </p:grpSpPr>
      <p:sp>
        <p:nvSpPr>
          <p:cNvPr id="13"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1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6" name="Content Placeholder 2"/>
          <p:cNvSpPr>
            <a:spLocks noGrp="1"/>
          </p:cNvSpPr>
          <p:nvPr>
            <p:ph idx="1"/>
          </p:nvPr>
        </p:nvSpPr>
        <p:spPr>
          <a:xfrm rot="5400000">
            <a:off x="2171699" y="-647698"/>
            <a:ext cx="4800601" cy="8686800"/>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ertical Title and Bullets">
    <p:spTree>
      <p:nvGrpSpPr>
        <p:cNvPr id="1" name=""/>
        <p:cNvGrpSpPr/>
        <p:nvPr/>
      </p:nvGrpSpPr>
      <p:grpSpPr>
        <a:xfrm>
          <a:off x="0" y="0"/>
          <a:ext cx="0" cy="0"/>
          <a:chOff x="0" y="0"/>
          <a:chExt cx="0" cy="0"/>
        </a:xfrm>
      </p:grpSpPr>
      <p:sp>
        <p:nvSpPr>
          <p:cNvPr id="15" name="Title 1"/>
          <p:cNvSpPr>
            <a:spLocks noGrp="1"/>
          </p:cNvSpPr>
          <p:nvPr>
            <p:ph type="title"/>
          </p:nvPr>
        </p:nvSpPr>
        <p:spPr>
          <a:xfrm rot="5400000">
            <a:off x="5662470" y="2732720"/>
            <a:ext cx="57912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1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6" name="Content Placeholder 2"/>
          <p:cNvSpPr>
            <a:spLocks noGrp="1"/>
          </p:cNvSpPr>
          <p:nvPr>
            <p:ph idx="1"/>
          </p:nvPr>
        </p:nvSpPr>
        <p:spPr>
          <a:xfrm rot="5400000">
            <a:off x="1257301" y="-800099"/>
            <a:ext cx="5791198" cy="7848600"/>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9" name="Straight Connector 11"/>
          <p:cNvCxnSpPr/>
          <p:nvPr/>
        </p:nvCxnSpPr>
        <p:spPr>
          <a:xfrm>
            <a:off x="215900" y="1089025"/>
            <a:ext cx="8677275"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59532" y="269776"/>
            <a:ext cx="8316924" cy="782960"/>
          </a:xfrm>
          <a:prstGeom prst="rect">
            <a:avLst/>
          </a:prstGeom>
        </p:spPr>
        <p:txBody>
          <a:bodyPr/>
          <a:lstStyle>
            <a:lvl1pPr algn="l">
              <a:defRPr sz="2200" b="1">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359532" y="1304764"/>
            <a:ext cx="8327268" cy="4821399"/>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228600" y="2130425"/>
            <a:ext cx="8686800" cy="1470025"/>
          </a:xfrm>
          <a:prstGeom prst="rect">
            <a:avLst/>
          </a:prstGeom>
        </p:spPr>
        <p:txBody>
          <a:bodyPr/>
          <a:lstStyle>
            <a:lvl1pPr>
              <a:defRPr b="1">
                <a:solidFill>
                  <a:srgbClr val="1F497D"/>
                </a:solidFill>
                <a:latin typeface="Century Gothic" pitchFamily="34" charset="0"/>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1371600" y="4160676"/>
            <a:ext cx="6400800" cy="1104528"/>
          </a:xfrm>
          <a:prstGeom prst="rect">
            <a:avLst/>
          </a:prstGeom>
        </p:spPr>
        <p:txBody>
          <a:bodyPr/>
          <a:lstStyle>
            <a:lvl1pPr marL="0" indent="0" algn="ctr">
              <a:buNone/>
              <a:defRPr b="0">
                <a:solidFill>
                  <a:schemeClr val="tx1">
                    <a:lumMod val="75000"/>
                    <a:lumOff val="25000"/>
                  </a:schemeClr>
                </a:solidFill>
                <a:latin typeface="Century Gothic"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15" name="Text Placeholder 2"/>
          <p:cNvSpPr>
            <a:spLocks noGrp="1"/>
          </p:cNvSpPr>
          <p:nvPr>
            <p:ph type="body" idx="13"/>
          </p:nvPr>
        </p:nvSpPr>
        <p:spPr>
          <a:xfrm>
            <a:off x="1371600" y="5486400"/>
            <a:ext cx="6400800" cy="533401"/>
          </a:xfrm>
          <a:prstGeom prst="rect">
            <a:avLst/>
          </a:prstGeom>
        </p:spPr>
        <p:txBody>
          <a:bodyPr anchor="b"/>
          <a:lstStyle>
            <a:lvl1pPr marL="0" indent="0" algn="ctr">
              <a:buNone/>
              <a:defRPr sz="2400">
                <a:solidFill>
                  <a:schemeClr val="tx1">
                    <a:lumMod val="75000"/>
                    <a:lumOff val="25000"/>
                  </a:schemeClr>
                </a:solidFill>
                <a:latin typeface="Century Gothic"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
        <p:nvSpPr>
          <p:cNvPr id="5"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100">
                <a:solidFill>
                  <a:srgbClr val="106636"/>
                </a:solidFill>
                <a:latin typeface="+mn-lt"/>
                <a:cs typeface="Arial" pitchFamily="34" charset="0"/>
              </a:defRPr>
            </a:lvl1pPr>
          </a:lstStyle>
          <a:p>
            <a:pPr>
              <a:defRPr/>
            </a:pPr>
            <a:r>
              <a:rPr lang="en-US" smtClean="0"/>
              <a:t>DOE Review of EM Program and Project Organization</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Content, &amp; Bullets">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25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7" name="Content Placeholder 2"/>
          <p:cNvSpPr>
            <a:spLocks noGrp="1"/>
          </p:cNvSpPr>
          <p:nvPr>
            <p:ph idx="13"/>
          </p:nvPr>
        </p:nvSpPr>
        <p:spPr>
          <a:xfrm>
            <a:off x="228600" y="1143001"/>
            <a:ext cx="8534400" cy="1600200"/>
          </a:xfrm>
          <a:prstGeom prst="rect">
            <a:avLst/>
          </a:prstGeom>
        </p:spPr>
        <p:txBody>
          <a:bodyPr lIns="45720"/>
          <a:lstStyle>
            <a:lvl1pPr marL="0" indent="0">
              <a:buClr>
                <a:srgbClr val="4F81BD"/>
              </a:buClr>
              <a:buSzPct val="125000"/>
              <a:buFont typeface="Arial" pitchFamily="34" charset="0"/>
              <a:buNone/>
              <a:defRPr sz="2400" b="0">
                <a:solidFill>
                  <a:schemeClr val="tx1">
                    <a:lumMod val="75000"/>
                    <a:lumOff val="25000"/>
                  </a:schemeClr>
                </a:solidFill>
                <a:latin typeface="Century Gothic" pitchFamily="34" charset="0"/>
              </a:defRPr>
            </a:lvl1pPr>
            <a:lvl2pPr marL="228600" indent="0">
              <a:buClr>
                <a:srgbClr val="4F81BD"/>
              </a:buClr>
              <a:buSzPct val="125000"/>
              <a:buFont typeface="Arial" pitchFamily="34" charset="0"/>
              <a:buNone/>
              <a:defRPr sz="1800">
                <a:solidFill>
                  <a:schemeClr val="tx1">
                    <a:lumMod val="75000"/>
                    <a:lumOff val="25000"/>
                  </a:schemeClr>
                </a:solidFill>
                <a:latin typeface="Century Gothic" pitchFamily="34" charset="0"/>
              </a:defRPr>
            </a:lvl2pPr>
            <a:lvl3pPr marL="520700" indent="0">
              <a:buClr>
                <a:srgbClr val="4F81BD"/>
              </a:buClr>
              <a:buSzPct val="45000"/>
              <a:buFont typeface="Century Gothic" pitchFamily="34" charset="0"/>
              <a:buNone/>
              <a:defRPr sz="1800">
                <a:solidFill>
                  <a:schemeClr val="tx1">
                    <a:lumMod val="75000"/>
                    <a:lumOff val="25000"/>
                  </a:schemeClr>
                </a:solidFill>
                <a:latin typeface="Century Gothic" pitchFamily="34" charset="0"/>
              </a:defRPr>
            </a:lvl3pPr>
            <a:lvl4pPr>
              <a:defRPr sz="1400">
                <a:latin typeface="Century Gothic" pitchFamily="34" charset="0"/>
              </a:defRPr>
            </a:lvl4pPr>
            <a:lvl5pPr>
              <a:defRPr sz="1400">
                <a:latin typeface="Century Gothic" pitchFamily="34" charset="0"/>
              </a:defRPr>
            </a:lvl5pPr>
          </a:lstStyle>
          <a:p>
            <a:pPr lvl="0"/>
            <a:r>
              <a:rPr lang="en-US" dirty="0" smtClean="0"/>
              <a:t>Click to edit Master text styles</a:t>
            </a:r>
          </a:p>
        </p:txBody>
      </p:sp>
      <p:sp>
        <p:nvSpPr>
          <p:cNvPr id="8" name="Content Placeholder 2"/>
          <p:cNvSpPr>
            <a:spLocks noGrp="1"/>
          </p:cNvSpPr>
          <p:nvPr>
            <p:ph idx="1"/>
          </p:nvPr>
        </p:nvSpPr>
        <p:spPr>
          <a:xfrm>
            <a:off x="228600" y="2895600"/>
            <a:ext cx="8534400" cy="3230563"/>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702906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Bullets">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
          </p:nvPr>
        </p:nvSpPr>
        <p:spPr>
          <a:xfrm>
            <a:off x="228600" y="1143000"/>
            <a:ext cx="85344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38239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Tree>
    <p:extLst>
      <p:ext uri="{BB962C8B-B14F-4D97-AF65-F5344CB8AC3E}">
        <p14:creationId xmlns:p14="http://schemas.microsoft.com/office/powerpoint/2010/main" val="2143316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Bullets, &amp; Table">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4194124153"/>
              </p:ext>
            </p:extLst>
          </p:nvPr>
        </p:nvGraphicFramePr>
        <p:xfrm>
          <a:off x="228600" y="3581400"/>
          <a:ext cx="8686800" cy="2000250"/>
        </p:xfrm>
        <a:graphic>
          <a:graphicData uri="http://schemas.openxmlformats.org/drawingml/2006/table">
            <a:tbl>
              <a:tblPr firstRow="1" bandRow="1">
                <a:tableStyleId>{5C22544A-7EE6-4342-B048-85BDC9FD1C3A}</a:tableStyleId>
              </a:tblPr>
              <a:tblGrid>
                <a:gridCol w="1447800"/>
                <a:gridCol w="1447800"/>
                <a:gridCol w="1447800"/>
                <a:gridCol w="1447800"/>
                <a:gridCol w="1447800"/>
                <a:gridCol w="1447800"/>
              </a:tblGrid>
              <a:tr h="400050">
                <a:tc>
                  <a:txBody>
                    <a:bodyPr/>
                    <a:lstStyle/>
                    <a:p>
                      <a:pPr algn="ctr"/>
                      <a:r>
                        <a:rPr lang="en-US" sz="1400" b="1" dirty="0" smtClean="0">
                          <a:solidFill>
                            <a:schemeClr val="bg1"/>
                          </a:solidFill>
                          <a:latin typeface="Century Gothic" pitchFamily="34" charset="0"/>
                        </a:rPr>
                        <a:t>Column 1</a:t>
                      </a:r>
                      <a:endParaRPr lang="en-US" sz="1400" b="1" dirty="0">
                        <a:solidFill>
                          <a:schemeClr val="bg1"/>
                        </a:solidFill>
                        <a:latin typeface="Century Gothic" pitchFamily="34" charset="0"/>
                      </a:endParaRPr>
                    </a:p>
                  </a:txBody>
                  <a:tcPr anchor="ctr">
                    <a:lnL w="19050" cap="flat" cmpd="sng" algn="ctr">
                      <a:solidFill>
                        <a:srgbClr val="1F497D"/>
                      </a:solidFill>
                      <a:prstDash val="solid"/>
                      <a:round/>
                      <a:headEnd type="none" w="med" len="med"/>
                      <a:tailEnd type="none" w="med" len="med"/>
                    </a:lnL>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2</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3</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4</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5</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6</a:t>
                      </a:r>
                    </a:p>
                  </a:txBody>
                  <a:tcPr anchor="ctr">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r>
              <a:tr h="400050">
                <a:tc>
                  <a:txBody>
                    <a:bodyPr/>
                    <a:lstStyle/>
                    <a:p>
                      <a:pPr algn="l"/>
                      <a:r>
                        <a:rPr lang="en-US" sz="1200" dirty="0" smtClean="0">
                          <a:solidFill>
                            <a:schemeClr val="tx1">
                              <a:lumMod val="75000"/>
                              <a:lumOff val="25000"/>
                            </a:schemeClr>
                          </a:solidFill>
                          <a:latin typeface="+mj-lt"/>
                        </a:rPr>
                        <a:t>Data 1</a:t>
                      </a:r>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r>
            </a:tbl>
          </a:graphicData>
        </a:graphic>
      </p:graphicFrame>
      <p:sp>
        <p:nvSpPr>
          <p:cNvPr id="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
          </p:nvPr>
        </p:nvSpPr>
        <p:spPr>
          <a:xfrm>
            <a:off x="228600" y="1143000"/>
            <a:ext cx="8534400" cy="22859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022563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Bullets, &amp; Table2">
    <p:spTree>
      <p:nvGrpSpPr>
        <p:cNvPr id="1" name=""/>
        <p:cNvGrpSpPr/>
        <p:nvPr/>
      </p:nvGrpSpPr>
      <p:grpSpPr>
        <a:xfrm>
          <a:off x="0" y="0"/>
          <a:ext cx="0" cy="0"/>
          <a:chOff x="0" y="0"/>
          <a:chExt cx="0" cy="0"/>
        </a:xfrm>
      </p:grpSpPr>
      <p:sp>
        <p:nvSpPr>
          <p:cNvPr id="2"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3002540313"/>
              </p:ext>
            </p:extLst>
          </p:nvPr>
        </p:nvGraphicFramePr>
        <p:xfrm>
          <a:off x="4572000" y="1143000"/>
          <a:ext cx="4343400" cy="3200400"/>
        </p:xfrm>
        <a:graphic>
          <a:graphicData uri="http://schemas.openxmlformats.org/drawingml/2006/table">
            <a:tbl>
              <a:tblPr firstRow="1" bandRow="1">
                <a:tableStyleId>{5C22544A-7EE6-4342-B048-85BDC9FD1C3A}</a:tableStyleId>
              </a:tblPr>
              <a:tblGrid>
                <a:gridCol w="1447800"/>
                <a:gridCol w="1447800"/>
                <a:gridCol w="1447800"/>
              </a:tblGrid>
              <a:tr h="400050">
                <a:tc>
                  <a:txBody>
                    <a:bodyPr/>
                    <a:lstStyle/>
                    <a:p>
                      <a:pPr algn="ctr"/>
                      <a:r>
                        <a:rPr lang="en-US" sz="1400" b="1" dirty="0" smtClean="0">
                          <a:solidFill>
                            <a:schemeClr val="bg1"/>
                          </a:solidFill>
                          <a:latin typeface="Century Gothic" pitchFamily="34" charset="0"/>
                        </a:rPr>
                        <a:t>Column 1</a:t>
                      </a:r>
                      <a:endParaRPr lang="en-US" sz="1400" b="1" dirty="0">
                        <a:solidFill>
                          <a:schemeClr val="bg1"/>
                        </a:solidFill>
                        <a:latin typeface="Century Gothic" pitchFamily="34" charset="0"/>
                      </a:endParaRPr>
                    </a:p>
                  </a:txBody>
                  <a:tcPr anchor="ctr">
                    <a:lnL w="19050" cap="flat" cmpd="sng" algn="ctr">
                      <a:solidFill>
                        <a:srgbClr val="1F497D"/>
                      </a:solidFill>
                      <a:prstDash val="solid"/>
                      <a:round/>
                      <a:headEnd type="none" w="med" len="med"/>
                      <a:tailEnd type="none" w="med" len="med"/>
                    </a:lnL>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2</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Century Gothic" pitchFamily="34" charset="0"/>
                        </a:rPr>
                        <a:t>Column 3</a:t>
                      </a:r>
                    </a:p>
                  </a:txBody>
                  <a:tcPr anchor="ctr">
                    <a:lnT w="19050" cap="flat" cmpd="sng" algn="ctr">
                      <a:solidFill>
                        <a:srgbClr val="1F497D"/>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F497D"/>
                    </a:solidFill>
                  </a:tcPr>
                </a:tc>
              </a:tr>
              <a:tr h="400050">
                <a:tc>
                  <a:txBody>
                    <a:bodyPr/>
                    <a:lstStyle/>
                    <a:p>
                      <a:pPr algn="l"/>
                      <a:r>
                        <a:rPr lang="en-US" sz="1200" dirty="0" smtClean="0">
                          <a:solidFill>
                            <a:schemeClr val="tx1">
                              <a:lumMod val="75000"/>
                              <a:lumOff val="25000"/>
                            </a:schemeClr>
                          </a:solidFill>
                          <a:latin typeface="+mj-lt"/>
                        </a:rPr>
                        <a:t>Data 1</a:t>
                      </a:r>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r>
              <a:tr h="400050">
                <a:tc>
                  <a:txBody>
                    <a:bodyPr/>
                    <a:lstStyle/>
                    <a:p>
                      <a:pPr algn="l"/>
                      <a:endParaRPr lang="en-US" sz="1200" dirty="0">
                        <a:solidFill>
                          <a:schemeClr val="tx1">
                            <a:lumMod val="75000"/>
                            <a:lumOff val="25000"/>
                          </a:schemeClr>
                        </a:solidFill>
                        <a:latin typeface="+mj-lt"/>
                      </a:endParaRPr>
                    </a:p>
                  </a:txBody>
                  <a:tcPr anchor="ctr">
                    <a:lnL w="19050" cap="flat" cmpd="sng" algn="ctr">
                      <a:solidFill>
                        <a:srgbClr val="1F497D"/>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l"/>
                      <a:endParaRPr lang="en-US" sz="1200" dirty="0">
                        <a:solidFill>
                          <a:schemeClr val="tx1">
                            <a:lumMod val="75000"/>
                            <a:lumOff val="25000"/>
                          </a:schemeClr>
                        </a:solidFill>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9050" cap="flat" cmpd="sng" algn="ctr">
                      <a:solidFill>
                        <a:srgbClr val="1F497D"/>
                      </a:solidFill>
                      <a:prstDash val="solid"/>
                      <a:round/>
                      <a:headEnd type="none" w="med" len="med"/>
                      <a:tailEnd type="none" w="med" len="med"/>
                    </a:lnB>
                  </a:tcPr>
                </a:tc>
              </a:tr>
            </a:tbl>
          </a:graphicData>
        </a:graphic>
      </p:graphicFrame>
      <p:sp>
        <p:nvSpPr>
          <p:cNvPr id="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3"/>
          </p:nvPr>
        </p:nvSpPr>
        <p:spPr>
          <a:xfrm>
            <a:off x="228600" y="1143000"/>
            <a:ext cx="42672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77866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3733800"/>
            <a:ext cx="8686800" cy="2291680"/>
          </a:xfrm>
          <a:prstGeom prst="rect">
            <a:avLst/>
          </a:prstGeom>
        </p:spPr>
        <p:txBody>
          <a:bodyPr anchor="t"/>
          <a:lstStyle>
            <a:lvl1pPr marL="0" indent="0" algn="ctr">
              <a:buNone/>
              <a:defRPr sz="2800">
                <a:latin typeface="Century Gothic"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12"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4" name="Title 1"/>
          <p:cNvSpPr>
            <a:spLocks noGrp="1"/>
          </p:cNvSpPr>
          <p:nvPr>
            <p:ph type="ctrTitle"/>
          </p:nvPr>
        </p:nvSpPr>
        <p:spPr>
          <a:xfrm>
            <a:off x="228600" y="2130425"/>
            <a:ext cx="8686800" cy="1470025"/>
          </a:xfrm>
          <a:prstGeom prst="rect">
            <a:avLst/>
          </a:prstGeom>
        </p:spPr>
        <p:txBody>
          <a:bodyPr/>
          <a:lstStyle>
            <a:lvl1pPr>
              <a:defRPr b="1">
                <a:solidFill>
                  <a:srgbClr val="1F497D"/>
                </a:solidFill>
                <a:latin typeface="Century Gothic" pitchFamily="34" charset="0"/>
              </a:defRPr>
            </a:lvl1pPr>
          </a:lstStyle>
          <a:p>
            <a:r>
              <a:rPr lang="en-US" dirty="0" smtClean="0"/>
              <a:t>Click to edit Master title style</a:t>
            </a:r>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ide-by-Side Bullets">
    <p:spTree>
      <p:nvGrpSpPr>
        <p:cNvPr id="1" name=""/>
        <p:cNvGrpSpPr/>
        <p:nvPr/>
      </p:nvGrpSpPr>
      <p:grpSpPr>
        <a:xfrm>
          <a:off x="0" y="0"/>
          <a:ext cx="0" cy="0"/>
          <a:chOff x="0" y="0"/>
          <a:chExt cx="0" cy="0"/>
        </a:xfrm>
      </p:grpSpPr>
      <p:sp>
        <p:nvSpPr>
          <p:cNvPr id="14"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8" name="Content Placeholder 2"/>
          <p:cNvSpPr>
            <a:spLocks noGrp="1"/>
          </p:cNvSpPr>
          <p:nvPr>
            <p:ph idx="13"/>
          </p:nvPr>
        </p:nvSpPr>
        <p:spPr>
          <a:xfrm>
            <a:off x="228600" y="1143000"/>
            <a:ext cx="42672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6"/>
          </p:nvPr>
        </p:nvSpPr>
        <p:spPr>
          <a:xfrm>
            <a:off x="4648200" y="1143000"/>
            <a:ext cx="4267200" cy="4876799"/>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7" name="Content Placeholder 2"/>
          <p:cNvSpPr>
            <a:spLocks noGrp="1"/>
          </p:cNvSpPr>
          <p:nvPr>
            <p:ph idx="1"/>
          </p:nvPr>
        </p:nvSpPr>
        <p:spPr>
          <a:xfrm>
            <a:off x="3581400" y="228600"/>
            <a:ext cx="5181600" cy="5867400"/>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3"/>
          </p:nvPr>
        </p:nvSpPr>
        <p:spPr>
          <a:xfrm>
            <a:off x="228600" y="1447800"/>
            <a:ext cx="3048000" cy="4648200"/>
          </a:xfrm>
          <a:prstGeom prst="rect">
            <a:avLst/>
          </a:prstGeom>
        </p:spPr>
        <p:txBody>
          <a:bodyPr lIns="45720"/>
          <a:lstStyle>
            <a:lvl1pPr marL="0" indent="0">
              <a:buClr>
                <a:srgbClr val="4F81BD"/>
              </a:buClr>
              <a:buSzPct val="125000"/>
              <a:buFont typeface="Arial" pitchFamily="34" charset="0"/>
              <a:buNone/>
              <a:defRPr sz="2400" b="0">
                <a:solidFill>
                  <a:schemeClr val="tx1">
                    <a:lumMod val="75000"/>
                    <a:lumOff val="25000"/>
                  </a:schemeClr>
                </a:solidFill>
                <a:latin typeface="Century Gothic" pitchFamily="34" charset="0"/>
              </a:defRPr>
            </a:lvl1pPr>
            <a:lvl2pPr marL="228600" indent="0">
              <a:buClr>
                <a:srgbClr val="4F81BD"/>
              </a:buClr>
              <a:buSzPct val="125000"/>
              <a:buFont typeface="Arial" pitchFamily="34" charset="0"/>
              <a:buNone/>
              <a:defRPr sz="1800">
                <a:solidFill>
                  <a:schemeClr val="tx1">
                    <a:lumMod val="75000"/>
                    <a:lumOff val="25000"/>
                  </a:schemeClr>
                </a:solidFill>
                <a:latin typeface="Century Gothic" pitchFamily="34" charset="0"/>
              </a:defRPr>
            </a:lvl2pPr>
            <a:lvl3pPr marL="520700" indent="0">
              <a:buClr>
                <a:srgbClr val="4F81BD"/>
              </a:buClr>
              <a:buSzPct val="45000"/>
              <a:buFont typeface="Century Gothic" pitchFamily="34" charset="0"/>
              <a:buNone/>
              <a:defRPr sz="1800">
                <a:solidFill>
                  <a:schemeClr val="tx1">
                    <a:lumMod val="75000"/>
                    <a:lumOff val="25000"/>
                  </a:schemeClr>
                </a:solidFill>
                <a:latin typeface="Century Gothic" pitchFamily="34" charset="0"/>
              </a:defRPr>
            </a:lvl3pPr>
            <a:lvl4pPr>
              <a:defRPr sz="1400">
                <a:latin typeface="Century Gothic" pitchFamily="34" charset="0"/>
              </a:defRPr>
            </a:lvl4pPr>
            <a:lvl5pPr>
              <a:defRPr sz="1400">
                <a:latin typeface="Century Gothic" pitchFamily="34" charset="0"/>
              </a:defRPr>
            </a:lvl5pPr>
          </a:lstStyle>
          <a:p>
            <a:pPr lvl="0"/>
            <a:r>
              <a:rPr lang="en-US" dirty="0" smtClean="0"/>
              <a:t>Click to edit Master text styles</a:t>
            </a:r>
          </a:p>
        </p:txBody>
      </p:sp>
      <p:sp>
        <p:nvSpPr>
          <p:cNvPr id="9" name="Title 1"/>
          <p:cNvSpPr txBox="1">
            <a:spLocks/>
          </p:cNvSpPr>
          <p:nvPr userDrawn="1"/>
        </p:nvSpPr>
        <p:spPr>
          <a:xfrm>
            <a:off x="228598" y="228600"/>
            <a:ext cx="3048002" cy="1143000"/>
          </a:xfrm>
          <a:prstGeom prst="rect">
            <a:avLst/>
          </a:prstGeom>
        </p:spPr>
        <p:txBody>
          <a:bodyPr/>
          <a:lstStyle>
            <a:lvl1pPr algn="l" rtl="0" eaLnBrk="1" fontAlgn="base" hangingPunct="1">
              <a:spcBef>
                <a:spcPct val="0"/>
              </a:spcBef>
              <a:spcAft>
                <a:spcPct val="0"/>
              </a:spcAft>
              <a:defRPr sz="2800" b="1">
                <a:solidFill>
                  <a:srgbClr val="1F497D"/>
                </a:solidFill>
                <a:latin typeface="Century Gothic"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200" dirty="0" smtClean="0"/>
              <a:t>Click to edit Master title style</a:t>
            </a:r>
            <a:endParaRPr lang="en-US" sz="3200"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522912" cy="4114800"/>
          </a:xfrm>
          <a:prstGeom prst="rect">
            <a:avLst/>
          </a:prstGeom>
        </p:spPr>
        <p:txBody>
          <a:bodyPr/>
          <a:lstStyle>
            <a:lvl1pPr marL="0" indent="0">
              <a:buNone/>
              <a:defRPr sz="2800" b="1">
                <a:solidFill>
                  <a:srgbClr val="1F497D"/>
                </a:solidFill>
                <a:latin typeface="Century Gothic"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14"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6" name="Content Placeholder 2"/>
          <p:cNvSpPr>
            <a:spLocks noGrp="1"/>
          </p:cNvSpPr>
          <p:nvPr>
            <p:ph idx="13"/>
          </p:nvPr>
        </p:nvSpPr>
        <p:spPr>
          <a:xfrm>
            <a:off x="1792224" y="4800600"/>
            <a:ext cx="5522976" cy="1295400"/>
          </a:xfrm>
          <a:prstGeom prst="rect">
            <a:avLst/>
          </a:prstGeom>
        </p:spPr>
        <p:txBody>
          <a:bodyPr lIns="45720"/>
          <a:lstStyle>
            <a:lvl1pPr marL="0" indent="0">
              <a:buClr>
                <a:srgbClr val="4F81BD"/>
              </a:buClr>
              <a:buSzPct val="125000"/>
              <a:buFont typeface="Arial" pitchFamily="34" charset="0"/>
              <a:buNone/>
              <a:defRPr sz="2400" b="0">
                <a:solidFill>
                  <a:schemeClr val="tx1">
                    <a:lumMod val="75000"/>
                    <a:lumOff val="25000"/>
                  </a:schemeClr>
                </a:solidFill>
                <a:latin typeface="Century Gothic" pitchFamily="34" charset="0"/>
              </a:defRPr>
            </a:lvl1pPr>
            <a:lvl2pPr marL="228600" indent="0">
              <a:buClr>
                <a:srgbClr val="4F81BD"/>
              </a:buClr>
              <a:buSzPct val="125000"/>
              <a:buFont typeface="Arial" pitchFamily="34" charset="0"/>
              <a:buNone/>
              <a:defRPr sz="1800">
                <a:solidFill>
                  <a:schemeClr val="tx1">
                    <a:lumMod val="75000"/>
                    <a:lumOff val="25000"/>
                  </a:schemeClr>
                </a:solidFill>
                <a:latin typeface="Century Gothic" pitchFamily="34" charset="0"/>
              </a:defRPr>
            </a:lvl2pPr>
            <a:lvl3pPr marL="520700" indent="0">
              <a:buClr>
                <a:srgbClr val="4F81BD"/>
              </a:buClr>
              <a:buSzPct val="45000"/>
              <a:buFont typeface="Century Gothic" pitchFamily="34" charset="0"/>
              <a:buNone/>
              <a:defRPr sz="1800">
                <a:solidFill>
                  <a:schemeClr val="tx1">
                    <a:lumMod val="75000"/>
                    <a:lumOff val="25000"/>
                  </a:schemeClr>
                </a:solidFill>
                <a:latin typeface="Century Gothic" pitchFamily="34" charset="0"/>
              </a:defRPr>
            </a:lvl3pPr>
            <a:lvl4pPr>
              <a:defRPr sz="1400">
                <a:latin typeface="Century Gothic" pitchFamily="34" charset="0"/>
              </a:defRPr>
            </a:lvl4pPr>
            <a:lvl5pPr>
              <a:defRPr sz="1400">
                <a:latin typeface="Century Gothic" pitchFamily="34" charset="0"/>
              </a:defRPr>
            </a:lvl5pPr>
          </a:lstStyle>
          <a:p>
            <a:pPr lvl="0"/>
            <a:r>
              <a:rPr lang="en-US" dirty="0" smtClean="0"/>
              <a:t>Click to edit Master text styles</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Vertical Bullets">
    <p:spTree>
      <p:nvGrpSpPr>
        <p:cNvPr id="1" name=""/>
        <p:cNvGrpSpPr/>
        <p:nvPr/>
      </p:nvGrpSpPr>
      <p:grpSpPr>
        <a:xfrm>
          <a:off x="0" y="0"/>
          <a:ext cx="0" cy="0"/>
          <a:chOff x="0" y="0"/>
          <a:chExt cx="0" cy="0"/>
        </a:xfrm>
      </p:grpSpPr>
      <p:sp>
        <p:nvSpPr>
          <p:cNvPr id="13" name="Title 1"/>
          <p:cNvSpPr>
            <a:spLocks noGrp="1"/>
          </p:cNvSpPr>
          <p:nvPr>
            <p:ph type="title"/>
          </p:nvPr>
        </p:nvSpPr>
        <p:spPr>
          <a:xfrm>
            <a:off x="228598" y="228600"/>
            <a:ext cx="86868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1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6" name="Content Placeholder 2"/>
          <p:cNvSpPr>
            <a:spLocks noGrp="1"/>
          </p:cNvSpPr>
          <p:nvPr>
            <p:ph idx="1"/>
          </p:nvPr>
        </p:nvSpPr>
        <p:spPr>
          <a:xfrm rot="5400000">
            <a:off x="2171699" y="-647698"/>
            <a:ext cx="4800601" cy="8686800"/>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4"/>
          <p:cNvSpPr>
            <a:spLocks noGrp="1"/>
          </p:cNvSpPr>
          <p:nvPr>
            <p:ph type="ftr" sz="quarter" idx="10"/>
          </p:nvPr>
        </p:nvSpPr>
        <p:spPr>
          <a:ln/>
        </p:spPr>
        <p:txBody>
          <a:bodyPr/>
          <a:lstStyle>
            <a:lvl1pPr>
              <a:defRPr/>
            </a:lvl1pPr>
          </a:lstStyle>
          <a:p>
            <a:pPr>
              <a:defRPr/>
            </a:pPr>
            <a:endParaRPr lang="en-US"/>
          </a:p>
        </p:txBody>
      </p:sp>
      <p:sp>
        <p:nvSpPr>
          <p:cNvPr id="5" name="Date Placeholder 3"/>
          <p:cNvSpPr>
            <a:spLocks noGrp="1"/>
          </p:cNvSpPr>
          <p:nvPr>
            <p:ph type="dt" sz="half" idx="11"/>
          </p:nvPr>
        </p:nvSpPr>
        <p:spPr>
          <a:ln/>
        </p:spPr>
        <p:txBody>
          <a:bodyPr/>
          <a:lstStyle>
            <a:lvl1pPr>
              <a:defRPr/>
            </a:lvl1pPr>
          </a:lstStyle>
          <a:p>
            <a:pPr>
              <a:defRPr/>
            </a:pPr>
            <a:fld id="{1122D378-A00A-482C-B974-688E0BD603D0}" type="datetime1">
              <a:rPr lang="en-US"/>
              <a:pPr>
                <a:defRPr/>
              </a:pPr>
              <a:t>5/2/2013</a:t>
            </a:fld>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055438D4-7BBB-4933-80CC-878166243105}"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ertical Title and Bullets">
    <p:spTree>
      <p:nvGrpSpPr>
        <p:cNvPr id="1" name=""/>
        <p:cNvGrpSpPr/>
        <p:nvPr/>
      </p:nvGrpSpPr>
      <p:grpSpPr>
        <a:xfrm>
          <a:off x="0" y="0"/>
          <a:ext cx="0" cy="0"/>
          <a:chOff x="0" y="0"/>
          <a:chExt cx="0" cy="0"/>
        </a:xfrm>
      </p:grpSpPr>
      <p:sp>
        <p:nvSpPr>
          <p:cNvPr id="15" name="Title 1"/>
          <p:cNvSpPr>
            <a:spLocks noGrp="1"/>
          </p:cNvSpPr>
          <p:nvPr>
            <p:ph type="title"/>
          </p:nvPr>
        </p:nvSpPr>
        <p:spPr>
          <a:xfrm rot="5400000">
            <a:off x="5662470" y="2732720"/>
            <a:ext cx="5791200" cy="782960"/>
          </a:xfrm>
          <a:prstGeom prst="rect">
            <a:avLst/>
          </a:prstGeom>
        </p:spPr>
        <p:txBody>
          <a:bodyPr/>
          <a:lstStyle>
            <a:lvl1pPr algn="l">
              <a:defRPr sz="3200" b="1">
                <a:solidFill>
                  <a:srgbClr val="1F497D"/>
                </a:solidFill>
                <a:latin typeface="Century Gothic" pitchFamily="34" charset="0"/>
              </a:defRPr>
            </a:lvl1pPr>
          </a:lstStyle>
          <a:p>
            <a:r>
              <a:rPr lang="en-US" dirty="0" smtClean="0"/>
              <a:t>Click to edit Master title style</a:t>
            </a:r>
            <a:endParaRPr lang="en-US" dirty="0"/>
          </a:p>
        </p:txBody>
      </p:sp>
      <p:sp>
        <p:nvSpPr>
          <p:cNvPr id="16"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
        <p:nvSpPr>
          <p:cNvPr id="6" name="Content Placeholder 2"/>
          <p:cNvSpPr>
            <a:spLocks noGrp="1"/>
          </p:cNvSpPr>
          <p:nvPr>
            <p:ph idx="1"/>
          </p:nvPr>
        </p:nvSpPr>
        <p:spPr>
          <a:xfrm rot="5400000">
            <a:off x="1257301" y="-800099"/>
            <a:ext cx="5791198" cy="7848600"/>
          </a:xfrm>
          <a:prstGeom prst="rect">
            <a:avLst/>
          </a:prstGeom>
        </p:spPr>
        <p:txBody>
          <a:bodyPr lIns="320040"/>
          <a:lstStyle>
            <a:lvl1pPr marL="287338" indent="-287338">
              <a:buClr>
                <a:srgbClr val="4F81BD"/>
              </a:buClr>
              <a:buSzPct val="125000"/>
              <a:defRPr sz="2400">
                <a:latin typeface="Century Gothic" pitchFamily="34" charset="0"/>
              </a:defRPr>
            </a:lvl1pPr>
            <a:lvl2pPr marL="573088" indent="-285750">
              <a:buClr>
                <a:srgbClr val="4F81BD"/>
              </a:buClr>
              <a:buSzPct val="45000"/>
              <a:buFont typeface="Century Gothic" pitchFamily="34" charset="0"/>
              <a:buChar char="►"/>
              <a:defRPr sz="2100">
                <a:latin typeface="Century Gothic" pitchFamily="34" charset="0"/>
              </a:defRPr>
            </a:lvl2pPr>
            <a:lvl3pPr marL="860425" indent="-287338">
              <a:buClr>
                <a:srgbClr val="4F81BD"/>
              </a:buClr>
              <a:buFont typeface="Century Gothic" pitchFamily="34" charset="0"/>
              <a:buChar char="―"/>
              <a:defRPr sz="1800">
                <a:latin typeface="Century Gothic" pitchFamily="34" charset="0"/>
              </a:defRPr>
            </a:lvl3pPr>
            <a:lvl4pPr marL="1146175" indent="-285750">
              <a:buClr>
                <a:srgbClr val="4F81BD"/>
              </a:buClr>
              <a:defRPr sz="1800">
                <a:latin typeface="Century Gothic" pitchFamily="34" charset="0"/>
              </a:defRPr>
            </a:lvl4pPr>
            <a:lvl5pPr marL="1425575" indent="-279400">
              <a:buClr>
                <a:srgbClr val="4F81BD"/>
              </a:buClr>
              <a:defRPr sz="16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2"/>
          <p:cNvSpPr>
            <a:spLocks noGrp="1" noChangeArrowheads="1"/>
          </p:cNvSpPr>
          <p:nvPr>
            <p:ph type="sldNum" sz="quarter" idx="12"/>
          </p:nvPr>
        </p:nvSpPr>
        <p:spPr>
          <a:xfrm>
            <a:off x="7883860" y="6629400"/>
            <a:ext cx="1260140" cy="228600"/>
          </a:xfrm>
          <a:prstGeom prst="rect">
            <a:avLst/>
          </a:prstGeom>
          <a:ln/>
        </p:spPr>
        <p:txBody>
          <a:bodyPr/>
          <a:lstStyle>
            <a:lvl1pPr algn="r">
              <a:defRPr lang="en-US" sz="800" b="1" kern="1200" smtClean="0">
                <a:solidFill>
                  <a:schemeClr val="tx1">
                    <a:lumMod val="50000"/>
                    <a:lumOff val="50000"/>
                  </a:schemeClr>
                </a:solidFill>
                <a:latin typeface="Century Gothic" pitchFamily="34" charset="0"/>
                <a:ea typeface="+mn-ea"/>
                <a:cs typeface="+mn-cs"/>
              </a:defRPr>
            </a:lvl1pPr>
          </a:lstStyle>
          <a:p>
            <a:pPr fontAlgn="base">
              <a:spcBef>
                <a:spcPct val="0"/>
              </a:spcBef>
              <a:spcAft>
                <a:spcPct val="0"/>
              </a:spcAft>
              <a:defRPr/>
            </a:pPr>
            <a:fld id="{C8A48D1F-3091-4E9B-A3E8-931923804DD4}" type="slidenum">
              <a:rPr>
                <a:solidFill>
                  <a:srgbClr val="000000">
                    <a:lumMod val="50000"/>
                    <a:lumOff val="50000"/>
                  </a:srgbClr>
                </a:solidFill>
              </a:rPr>
              <a:pPr fontAlgn="base">
                <a:spcBef>
                  <a:spcPct val="0"/>
                </a:spcBef>
                <a:spcAft>
                  <a:spcPct val="0"/>
                </a:spcAft>
                <a:defRPr/>
              </a:pPr>
              <a:t>‹#›</a:t>
            </a:fld>
            <a:endParaRPr dirty="0">
              <a:solidFill>
                <a:srgbClr val="000000">
                  <a:lumMod val="50000"/>
                  <a:lumOff val="50000"/>
                </a:srgb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9" name="Straight Connector 11"/>
          <p:cNvCxnSpPr/>
          <p:nvPr/>
        </p:nvCxnSpPr>
        <p:spPr>
          <a:xfrm>
            <a:off x="215900" y="1089025"/>
            <a:ext cx="8677275"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59532" y="269776"/>
            <a:ext cx="8316924" cy="782960"/>
          </a:xfrm>
          <a:prstGeom prst="rect">
            <a:avLst/>
          </a:prstGeom>
        </p:spPr>
        <p:txBody>
          <a:bodyPr/>
          <a:lstStyle>
            <a:lvl1pPr algn="l">
              <a:defRPr sz="2200" b="1">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359532" y="1304764"/>
            <a:ext cx="8327268" cy="4821399"/>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Title_Slide">
    <p:spTree>
      <p:nvGrpSpPr>
        <p:cNvPr id="1" name=""/>
        <p:cNvGrpSpPr/>
        <p:nvPr/>
      </p:nvGrpSpPr>
      <p:grpSpPr>
        <a:xfrm>
          <a:off x="0" y="0"/>
          <a:ext cx="0" cy="0"/>
          <a:chOff x="0" y="0"/>
          <a:chExt cx="0" cy="0"/>
        </a:xfrm>
      </p:grpSpPr>
      <p:sp>
        <p:nvSpPr>
          <p:cNvPr id="7" name="Rectangle 19"/>
          <p:cNvSpPr/>
          <p:nvPr/>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8" name="Rectangle 15"/>
          <p:cNvSpPr/>
          <p:nvPr/>
        </p:nvSpPr>
        <p:spPr>
          <a:xfrm>
            <a:off x="0" y="6610350"/>
            <a:ext cx="9144000" cy="24765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9"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a:spcBef>
                <a:spcPct val="20000"/>
              </a:spcBef>
              <a:buFont typeface="Arial"/>
              <a:buNone/>
              <a:defRPr/>
            </a:pPr>
            <a:r>
              <a:rPr lang="en-US" dirty="0" smtClean="0">
                <a:solidFill>
                  <a:prstClr val="white"/>
                </a:solidFill>
              </a:rPr>
              <a:t>Lighting Phase-In</a:t>
            </a:r>
            <a:endParaRPr lang="en-US" dirty="0">
              <a:solidFill>
                <a:prstClr val="white"/>
              </a:solidFill>
            </a:endParaRPr>
          </a:p>
        </p:txBody>
      </p:sp>
      <p:grpSp>
        <p:nvGrpSpPr>
          <p:cNvPr id="4" name="Group 20"/>
          <p:cNvGrpSpPr>
            <a:grpSpLocks/>
          </p:cNvGrpSpPr>
          <p:nvPr/>
        </p:nvGrpSpPr>
        <p:grpSpPr bwMode="auto">
          <a:xfrm flipH="1" flipV="1">
            <a:off x="0" y="920750"/>
            <a:ext cx="9144000" cy="55563"/>
            <a:chOff x="0" y="832104"/>
            <a:chExt cx="9144000" cy="54864"/>
          </a:xfrm>
        </p:grpSpPr>
        <p:sp>
          <p:nvSpPr>
            <p:cNvPr id="11" name="Rectangle 22"/>
            <p:cNvSpPr/>
            <p:nvPr userDrawn="1"/>
          </p:nvSpPr>
          <p:spPr>
            <a:xfrm>
              <a:off x="4572000" y="832104"/>
              <a:ext cx="45720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2" name="Rectangle 23"/>
            <p:cNvSpPr/>
            <p:nvPr userDrawn="1"/>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3" name="Rectangle 24"/>
            <p:cNvSpPr/>
            <p:nvPr userDrawn="1"/>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sp>
        <p:nvSpPr>
          <p:cNvPr id="14"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a:spcBef>
                <a:spcPct val="20000"/>
              </a:spcBef>
              <a:buFont typeface="Arial"/>
              <a:buNone/>
              <a:defRPr/>
            </a:pPr>
            <a:r>
              <a:rPr lang="en-US" dirty="0" smtClean="0">
                <a:solidFill>
                  <a:prstClr val="white"/>
                </a:solidFill>
              </a:rPr>
              <a:t>eere.energy.gov</a:t>
            </a:r>
            <a:endParaRPr lang="en-US" dirty="0">
              <a:solidFill>
                <a:prstClr val="white"/>
              </a:solidFill>
            </a:endParaRPr>
          </a:p>
        </p:txBody>
      </p:sp>
      <p:pic>
        <p:nvPicPr>
          <p:cNvPr id="15" name="Picture 18" descr="doe_logo_pp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1400" y="276225"/>
            <a:ext cx="2743200" cy="412750"/>
          </a:xfrm>
          <a:prstGeom prst="rect">
            <a:avLst/>
          </a:prstGeom>
          <a:noFill/>
          <a:ln w="9525">
            <a:noFill/>
            <a:miter lim="800000"/>
            <a:headEnd/>
            <a:tailEnd/>
          </a:ln>
        </p:spPr>
      </p:pic>
      <p:sp>
        <p:nvSpPr>
          <p:cNvPr id="16" name="Rectangle 4"/>
          <p:cNvSpPr/>
          <p:nvPr userDrawn="1"/>
        </p:nvSpPr>
        <p:spPr>
          <a:xfrm>
            <a:off x="0" y="6172200"/>
            <a:ext cx="476250" cy="442913"/>
          </a:xfrm>
          <a:prstGeom prst="rect">
            <a:avLst/>
          </a:prstGeom>
        </p:spPr>
        <p:txBody>
          <a:bodyPr wrap="none">
            <a:spAutoFit/>
          </a:bodyPr>
          <a:lstStyle/>
          <a:p>
            <a:pPr fontAlgn="base">
              <a:spcBef>
                <a:spcPct val="0"/>
              </a:spcBef>
              <a:spcAft>
                <a:spcPct val="0"/>
              </a:spcAft>
              <a:defRPr/>
            </a:pPr>
            <a:fld id="{91F3327A-EADF-4291-9797-6ED367594CBC}" type="slidenum">
              <a:rPr lang="en-US" sz="2323" b="1">
                <a:solidFill>
                  <a:srgbClr val="50565C">
                    <a:lumMod val="75000"/>
                  </a:srgbClr>
                </a:solidFill>
                <a:latin typeface="Arial Narrow"/>
                <a:cs typeface="Arial Narrow"/>
              </a:rPr>
              <a:pPr fontAlgn="base">
                <a:spcBef>
                  <a:spcPct val="0"/>
                </a:spcBef>
                <a:spcAft>
                  <a:spcPct val="0"/>
                </a:spcAft>
                <a:defRPr/>
              </a:pPr>
              <a:t>‹#›</a:t>
            </a:fld>
            <a:endParaRPr lang="en-US" dirty="0">
              <a:solidFill>
                <a:srgbClr val="50565C">
                  <a:lumMod val="75000"/>
                </a:srgbClr>
              </a:solidFill>
            </a:endParaRPr>
          </a:p>
        </p:txBody>
      </p:sp>
      <p:sp>
        <p:nvSpPr>
          <p:cNvPr id="20" name="Rectangle 20"/>
          <p:cNvSpPr/>
          <p:nvPr/>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1" name="Rectangle 7"/>
          <p:cNvSpPr/>
          <p:nvPr/>
        </p:nvSpPr>
        <p:spPr>
          <a:xfrm>
            <a:off x="0" y="6456363"/>
            <a:ext cx="9144000" cy="4016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2" name="Rectangle 6"/>
          <p:cNvSpPr/>
          <p:nvPr userDrawn="1"/>
        </p:nvSpPr>
        <p:spPr>
          <a:xfrm flipH="1">
            <a:off x="0" y="5092700"/>
            <a:ext cx="4572000" cy="13636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3" name="Rectangle 8"/>
          <p:cNvSpPr/>
          <p:nvPr userDrawn="1"/>
        </p:nvSpPr>
        <p:spPr>
          <a:xfrm flipH="1">
            <a:off x="4572000" y="5092700"/>
            <a:ext cx="1262063" cy="136366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5" name="Rectangle 9"/>
          <p:cNvSpPr/>
          <p:nvPr userDrawn="1"/>
        </p:nvSpPr>
        <p:spPr>
          <a:xfrm flipH="1">
            <a:off x="5834063" y="5092700"/>
            <a:ext cx="3309937" cy="13636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nvGrpSpPr>
          <p:cNvPr id="5" name="Group 21"/>
          <p:cNvGrpSpPr>
            <a:grpSpLocks/>
          </p:cNvGrpSpPr>
          <p:nvPr/>
        </p:nvGrpSpPr>
        <p:grpSpPr bwMode="auto">
          <a:xfrm flipH="1" flipV="1">
            <a:off x="0" y="920750"/>
            <a:ext cx="9144000" cy="55563"/>
            <a:chOff x="0" y="832104"/>
            <a:chExt cx="9144000" cy="54864"/>
          </a:xfrm>
        </p:grpSpPr>
        <p:sp>
          <p:nvSpPr>
            <p:cNvPr id="27" name="Rectangle 22"/>
            <p:cNvSpPr/>
            <p:nvPr userDrawn="1"/>
          </p:nvSpPr>
          <p:spPr>
            <a:xfrm>
              <a:off x="4572000" y="832104"/>
              <a:ext cx="45720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8" name="Rectangle 24"/>
            <p:cNvSpPr/>
            <p:nvPr userDrawn="1"/>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9" name="Rectangle 25"/>
            <p:cNvSpPr/>
            <p:nvPr userDrawn="1"/>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pic>
        <p:nvPicPr>
          <p:cNvPr id="30" name="Picture 26" descr="doe_logo_pp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1400" y="276225"/>
            <a:ext cx="2743200" cy="412750"/>
          </a:xfrm>
          <a:prstGeom prst="rect">
            <a:avLst/>
          </a:prstGeom>
          <a:noFill/>
          <a:ln w="9525">
            <a:noFill/>
            <a:miter lim="800000"/>
            <a:headEnd/>
            <a:tailEnd/>
          </a:ln>
        </p:spPr>
      </p:pic>
      <p:sp>
        <p:nvSpPr>
          <p:cNvPr id="2" name="Title 1"/>
          <p:cNvSpPr>
            <a:spLocks noGrp="1"/>
          </p:cNvSpPr>
          <p:nvPr>
            <p:ph type="ctrTitle"/>
          </p:nvPr>
        </p:nvSpPr>
        <p:spPr>
          <a:xfrm>
            <a:off x="202680" y="147797"/>
            <a:ext cx="5626620" cy="603505"/>
          </a:xfrm>
          <a:prstGeom prst="rect">
            <a:avLst/>
          </a:prstGeom>
        </p:spPr>
        <p:txBody>
          <a:bodyPr lIns="0" rIns="0">
            <a:normAutofit/>
          </a:bodyPr>
          <a:lstStyle>
            <a:lvl1pPr algn="l">
              <a:defRPr sz="1600">
                <a:solidFill>
                  <a:srgbClr val="FFFFFF"/>
                </a:solidFill>
                <a:latin typeface="Arial Narrow"/>
                <a:cs typeface="Arial Narrow"/>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09881" y="5199955"/>
            <a:ext cx="4382300" cy="1175040"/>
          </a:xfrm>
          <a:prstGeom prst="rect">
            <a:avLst/>
          </a:prstGeom>
        </p:spPr>
        <p:txBody>
          <a:bodyPr>
            <a:normAutofit/>
          </a:bodyPr>
          <a:lstStyle>
            <a:lvl1pPr marL="0" indent="0" algn="l">
              <a:buNone/>
              <a:defRPr sz="2400" b="1" i="0">
                <a:solidFill>
                  <a:srgbClr val="FFFFFF"/>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8" name="Text Placeholder 17"/>
          <p:cNvSpPr>
            <a:spLocks noGrp="1"/>
          </p:cNvSpPr>
          <p:nvPr>
            <p:ph type="body" sz="quarter" idx="10"/>
          </p:nvPr>
        </p:nvSpPr>
        <p:spPr>
          <a:xfrm>
            <a:off x="5958803" y="5227341"/>
            <a:ext cx="3082300"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Calibri" pitchFamily="34" charset="0"/>
                <a:cs typeface="Calibri" pitchFamily="34" charset="0"/>
              </a:defRPr>
            </a:lvl1pPr>
          </a:lstStyle>
          <a:p>
            <a:pPr lvl="0"/>
            <a:r>
              <a:rPr lang="en-US" noProof="0" dirty="0" smtClean="0"/>
              <a:t>Click to edit Master text styles</a:t>
            </a:r>
          </a:p>
        </p:txBody>
      </p:sp>
      <p:sp>
        <p:nvSpPr>
          <p:cNvPr id="24" name="Text Placeholder 22"/>
          <p:cNvSpPr>
            <a:spLocks noGrp="1"/>
          </p:cNvSpPr>
          <p:nvPr>
            <p:ph type="body" sz="quarter" idx="12"/>
          </p:nvPr>
        </p:nvSpPr>
        <p:spPr>
          <a:xfrm>
            <a:off x="5958753" y="5564766"/>
            <a:ext cx="3089550"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Calibri" pitchFamily="34" charset="0"/>
                <a:cs typeface="Calibri" pitchFamily="34" charset="0"/>
              </a:defRPr>
            </a:lvl1pPr>
          </a:lstStyle>
          <a:p>
            <a:pPr lvl="0"/>
            <a:r>
              <a:rPr lang="en-US" noProof="0" dirty="0" smtClean="0"/>
              <a:t>Click to edit Master text styles</a:t>
            </a:r>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4" name="Rectangle 19"/>
          <p:cNvSpPr/>
          <p:nvPr/>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6" name="Text Placeholder 9"/>
          <p:cNvSpPr txBox="1">
            <a:spLocks/>
          </p:cNvSpPr>
          <p:nvPr/>
        </p:nvSpPr>
        <p:spPr>
          <a:xfrm>
            <a:off x="130175" y="6616700"/>
            <a:ext cx="7286625" cy="241300"/>
          </a:xfrm>
          <a:prstGeom prst="rect">
            <a:avLst/>
          </a:prstGeom>
        </p:spPr>
        <p:txBody>
          <a:bodyPr>
            <a:normAutofit/>
          </a:bodyPr>
          <a:lstStyle>
            <a:lvl1pPr>
              <a:buNone/>
              <a:defRPr sz="1000" baseline="0">
                <a:solidFill>
                  <a:schemeClr val="bg1"/>
                </a:solidFill>
                <a:latin typeface="Arial" pitchFamily="34" charset="0"/>
                <a:cs typeface="Arial" pitchFamily="34" charset="0"/>
              </a:defRPr>
            </a:lvl1pPr>
          </a:lstStyle>
          <a:p>
            <a:pPr marL="342900" indent="-342900" defTabSz="457200" fontAlgn="base">
              <a:lnSpc>
                <a:spcPct val="90000"/>
              </a:lnSpc>
              <a:spcBef>
                <a:spcPct val="20000"/>
              </a:spcBef>
              <a:spcAft>
                <a:spcPct val="0"/>
              </a:spcAft>
              <a:buFont typeface="Arial" charset="0"/>
              <a:buNone/>
              <a:defRPr/>
            </a:pPr>
            <a:r>
              <a:rPr lang="en-US" dirty="0" smtClean="0">
                <a:solidFill>
                  <a:prstClr val="white"/>
                </a:solidFill>
                <a:cs typeface="Arial" charset="0"/>
              </a:rPr>
              <a:t>Buildings in the 21</a:t>
            </a:r>
            <a:r>
              <a:rPr lang="en-US" baseline="30000" dirty="0" smtClean="0">
                <a:solidFill>
                  <a:prstClr val="white"/>
                </a:solidFill>
                <a:cs typeface="Arial" charset="0"/>
              </a:rPr>
              <a:t>st</a:t>
            </a:r>
            <a:r>
              <a:rPr lang="en-US" dirty="0" smtClean="0">
                <a:solidFill>
                  <a:prstClr val="white"/>
                </a:solidFill>
                <a:cs typeface="Arial" charset="0"/>
              </a:rPr>
              <a:t> Century</a:t>
            </a:r>
            <a:endParaRPr lang="en-US" dirty="0">
              <a:solidFill>
                <a:prstClr val="white"/>
              </a:solidFill>
              <a:cs typeface="Arial" charset="0"/>
            </a:endParaRPr>
          </a:p>
        </p:txBody>
      </p:sp>
      <p:grpSp>
        <p:nvGrpSpPr>
          <p:cNvPr id="2" name="Group 20"/>
          <p:cNvGrpSpPr>
            <a:grpSpLocks/>
          </p:cNvGrpSpPr>
          <p:nvPr/>
        </p:nvGrpSpPr>
        <p:grpSpPr bwMode="auto">
          <a:xfrm flipH="1" flipV="1">
            <a:off x="0" y="920750"/>
            <a:ext cx="9144000" cy="55563"/>
            <a:chOff x="0" y="832104"/>
            <a:chExt cx="9144000" cy="54864"/>
          </a:xfrm>
        </p:grpSpPr>
        <p:sp>
          <p:nvSpPr>
            <p:cNvPr id="9" name="Rectangle 22"/>
            <p:cNvSpPr/>
            <p:nvPr userDrawn="1"/>
          </p:nvSpPr>
          <p:spPr>
            <a:xfrm>
              <a:off x="4572000" y="832104"/>
              <a:ext cx="45720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23"/>
            <p:cNvSpPr/>
            <p:nvPr userDrawn="1"/>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1" name="Rectangle 24"/>
            <p:cNvSpPr/>
            <p:nvPr userDrawn="1"/>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sp>
        <p:nvSpPr>
          <p:cNvPr id="12"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a:spcBef>
                <a:spcPct val="20000"/>
              </a:spcBef>
              <a:buFont typeface="Arial"/>
              <a:buNone/>
              <a:defRPr/>
            </a:pPr>
            <a:r>
              <a:rPr lang="en-US" dirty="0" smtClean="0">
                <a:solidFill>
                  <a:prstClr val="white"/>
                </a:solidFill>
              </a:rPr>
              <a:t>Buildings.energy.gov</a:t>
            </a:r>
            <a:endParaRPr lang="en-US" dirty="0">
              <a:solidFill>
                <a:prstClr val="white"/>
              </a:solidFill>
            </a:endParaRPr>
          </a:p>
        </p:txBody>
      </p:sp>
      <p:pic>
        <p:nvPicPr>
          <p:cNvPr id="13" name="Picture 18" descr="doe_logo_pp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1400" y="276225"/>
            <a:ext cx="2743200" cy="412750"/>
          </a:xfrm>
          <a:prstGeom prst="rect">
            <a:avLst/>
          </a:prstGeom>
          <a:noFill/>
          <a:ln w="9525">
            <a:noFill/>
            <a:miter lim="800000"/>
            <a:headEnd/>
            <a:tailEnd/>
          </a:ln>
        </p:spPr>
      </p:pic>
      <p:sp>
        <p:nvSpPr>
          <p:cNvPr id="3" name="Content Placeholder 2"/>
          <p:cNvSpPr>
            <a:spLocks noGrp="1"/>
          </p:cNvSpPr>
          <p:nvPr>
            <p:ph idx="1"/>
          </p:nvPr>
        </p:nvSpPr>
        <p:spPr>
          <a:xfrm>
            <a:off x="180741" y="1105787"/>
            <a:ext cx="8552063" cy="5343696"/>
          </a:xfrm>
          <a:prstGeom prst="rect">
            <a:avLst/>
          </a:prstGeom>
        </p:spPr>
        <p:txBody>
          <a:bodyPr/>
          <a:lstStyle>
            <a:lvl1pPr>
              <a:defRPr sz="1600">
                <a:solidFill>
                  <a:srgbClr val="000000"/>
                </a:solidFill>
              </a:defRPr>
            </a:lvl1pPr>
            <a:lvl2pPr>
              <a:defRPr sz="16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dirty="0"/>
          </a:p>
        </p:txBody>
      </p:sp>
      <p:sp>
        <p:nvSpPr>
          <p:cNvPr id="17" name="Rectangle 4"/>
          <p:cNvSpPr/>
          <p:nvPr userDrawn="1"/>
        </p:nvSpPr>
        <p:spPr>
          <a:xfrm>
            <a:off x="8743438" y="6310984"/>
            <a:ext cx="367408" cy="276999"/>
          </a:xfrm>
          <a:prstGeom prst="rect">
            <a:avLst/>
          </a:prstGeom>
        </p:spPr>
        <p:txBody>
          <a:bodyPr wrap="none">
            <a:spAutoFit/>
          </a:bodyPr>
          <a:lstStyle/>
          <a:p>
            <a:pPr fontAlgn="base">
              <a:spcBef>
                <a:spcPct val="0"/>
              </a:spcBef>
              <a:spcAft>
                <a:spcPct val="0"/>
              </a:spcAft>
              <a:defRPr/>
            </a:pPr>
            <a:fld id="{B30E4BDC-269F-4675-9F44-D41C639245CB}" type="slidenum">
              <a:rPr lang="en-US" sz="1200" b="1">
                <a:solidFill>
                  <a:srgbClr val="50565C">
                    <a:lumMod val="75000"/>
                  </a:srgbClr>
                </a:solidFill>
                <a:latin typeface="Calibri" pitchFamily="34" charset="0"/>
                <a:cs typeface="Calibri" pitchFamily="34" charset="0"/>
              </a:rPr>
              <a:pPr fontAlgn="base">
                <a:spcBef>
                  <a:spcPct val="0"/>
                </a:spcBef>
                <a:spcAft>
                  <a:spcPct val="0"/>
                </a:spcAft>
                <a:defRPr/>
              </a:pPr>
              <a:t>‹#›</a:t>
            </a:fld>
            <a:endParaRPr lang="en-US" sz="1200" dirty="0">
              <a:solidFill>
                <a:srgbClr val="50565C">
                  <a:lumMod val="75000"/>
                </a:srgbClr>
              </a:solidFill>
              <a:latin typeface="Calibri" pitchFamily="34" charset="0"/>
              <a:cs typeface="Calibri" pitchFamily="34" charset="0"/>
            </a:endParaRPr>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8971" y="1229153"/>
            <a:ext cx="4038600" cy="5182280"/>
          </a:xfrm>
          <a:prstGeom prst="rect">
            <a:avLst/>
          </a:prstGeom>
        </p:spPr>
        <p:txBody>
          <a:bodyPr/>
          <a:lstStyle>
            <a:lvl1pPr>
              <a:defRPr sz="1600">
                <a:solidFill>
                  <a:srgbClr val="000000"/>
                </a:solidFill>
              </a:defRPr>
            </a:lvl1pPr>
            <a:lvl2pPr>
              <a:defRPr sz="16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29153"/>
            <a:ext cx="4038600" cy="5182280"/>
          </a:xfrm>
          <a:prstGeom prst="rect">
            <a:avLst/>
          </a:prstGeom>
        </p:spPr>
        <p:txBody>
          <a:bodyPr/>
          <a:lstStyle>
            <a:lvl1pPr>
              <a:defRPr sz="1600">
                <a:solidFill>
                  <a:srgbClr val="000000"/>
                </a:solidFill>
              </a:defRPr>
            </a:lvl1pPr>
            <a:lvl2pPr>
              <a:defRPr sz="16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2136" y="1178868"/>
            <a:ext cx="4040188" cy="639762"/>
          </a:xfrm>
          <a:prstGeom prst="rect">
            <a:avLst/>
          </a:prstGeom>
          <a:solidFill>
            <a:schemeClr val="accent1"/>
          </a:solidFill>
        </p:spPr>
        <p:txBody>
          <a:bodyPr anchor="ct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72136" y="1947746"/>
            <a:ext cx="4040188" cy="4381500"/>
          </a:xfrm>
          <a:prstGeom prst="rect">
            <a:avLst/>
          </a:prstGeo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178868"/>
            <a:ext cx="4041775" cy="639762"/>
          </a:xfrm>
          <a:prstGeom prst="rect">
            <a:avLst/>
          </a:prstGeom>
          <a:solidFill>
            <a:schemeClr val="accent1"/>
          </a:solidFill>
        </p:spPr>
        <p:txBody>
          <a:bodyPr anchor="ct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947746"/>
            <a:ext cx="4041775" cy="4381500"/>
          </a:xfrm>
          <a:prstGeom prst="rect">
            <a:avLst/>
          </a:prstGeo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238250"/>
            <a:ext cx="5111750" cy="5286375"/>
          </a:xfrm>
          <a:prstGeom prst="rect">
            <a:avLst/>
          </a:prstGeo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908000"/>
            <a:ext cx="3008313" cy="456202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1"/>
            <a:ext cx="9144000" cy="6858000"/>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4" name="Rectangle 19"/>
          <p:cNvSpPr/>
          <p:nvPr/>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15"/>
          <p:cNvSpPr/>
          <p:nvPr/>
        </p:nvSpPr>
        <p:spPr>
          <a:xfrm>
            <a:off x="0" y="6610350"/>
            <a:ext cx="9144000" cy="24765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6"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a:spcBef>
                <a:spcPct val="20000"/>
              </a:spcBef>
              <a:buFont typeface="Arial"/>
              <a:buNone/>
              <a:defRPr/>
            </a:pPr>
            <a:r>
              <a:rPr lang="en-US" dirty="0" smtClean="0">
                <a:solidFill>
                  <a:prstClr val="white"/>
                </a:solidFill>
              </a:rPr>
              <a:t>Lighting Phase-In</a:t>
            </a:r>
            <a:endParaRPr lang="en-US" dirty="0">
              <a:solidFill>
                <a:prstClr val="white"/>
              </a:solidFill>
            </a:endParaRPr>
          </a:p>
        </p:txBody>
      </p:sp>
      <p:grpSp>
        <p:nvGrpSpPr>
          <p:cNvPr id="3" name="Group 20"/>
          <p:cNvGrpSpPr>
            <a:grpSpLocks/>
          </p:cNvGrpSpPr>
          <p:nvPr/>
        </p:nvGrpSpPr>
        <p:grpSpPr bwMode="auto">
          <a:xfrm flipH="1" flipV="1">
            <a:off x="0" y="920750"/>
            <a:ext cx="9144000" cy="55563"/>
            <a:chOff x="0" y="832104"/>
            <a:chExt cx="9144000" cy="54864"/>
          </a:xfrm>
        </p:grpSpPr>
        <p:sp>
          <p:nvSpPr>
            <p:cNvPr id="9" name="Rectangle 22"/>
            <p:cNvSpPr/>
            <p:nvPr userDrawn="1"/>
          </p:nvSpPr>
          <p:spPr>
            <a:xfrm>
              <a:off x="4572000" y="832104"/>
              <a:ext cx="45720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23"/>
            <p:cNvSpPr/>
            <p:nvPr userDrawn="1"/>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1" name="Rectangle 24"/>
            <p:cNvSpPr/>
            <p:nvPr userDrawn="1"/>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sp>
        <p:nvSpPr>
          <p:cNvPr id="12"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a:spcBef>
                <a:spcPct val="20000"/>
              </a:spcBef>
              <a:buFont typeface="Arial"/>
              <a:buNone/>
              <a:defRPr/>
            </a:pPr>
            <a:r>
              <a:rPr lang="en-US" dirty="0" smtClean="0">
                <a:solidFill>
                  <a:prstClr val="white"/>
                </a:solidFill>
              </a:rPr>
              <a:t>eere.energy.gov</a:t>
            </a:r>
            <a:endParaRPr lang="en-US" dirty="0">
              <a:solidFill>
                <a:prstClr val="white"/>
              </a:solidFill>
            </a:endParaRPr>
          </a:p>
        </p:txBody>
      </p:sp>
      <p:pic>
        <p:nvPicPr>
          <p:cNvPr id="13" name="Picture 18" descr="doe_logo_pp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1400" y="276225"/>
            <a:ext cx="2743200" cy="412750"/>
          </a:xfrm>
          <a:prstGeom prst="rect">
            <a:avLst/>
          </a:prstGeom>
          <a:noFill/>
          <a:ln w="9525">
            <a:noFill/>
            <a:miter lim="800000"/>
            <a:headEnd/>
            <a:tailEnd/>
          </a:ln>
        </p:spPr>
      </p:pic>
      <p:sp>
        <p:nvSpPr>
          <p:cNvPr id="14" name="Rectangle 4"/>
          <p:cNvSpPr/>
          <p:nvPr userDrawn="1"/>
        </p:nvSpPr>
        <p:spPr>
          <a:xfrm>
            <a:off x="0" y="6172200"/>
            <a:ext cx="476250" cy="442913"/>
          </a:xfrm>
          <a:prstGeom prst="rect">
            <a:avLst/>
          </a:prstGeom>
        </p:spPr>
        <p:txBody>
          <a:bodyPr wrap="none">
            <a:spAutoFit/>
          </a:bodyPr>
          <a:lstStyle/>
          <a:p>
            <a:pPr fontAlgn="base">
              <a:spcBef>
                <a:spcPct val="0"/>
              </a:spcBef>
              <a:spcAft>
                <a:spcPct val="0"/>
              </a:spcAft>
              <a:defRPr/>
            </a:pPr>
            <a:fld id="{B263591B-15DB-495A-9B42-DE1A47E55578}" type="slidenum">
              <a:rPr lang="en-US" sz="2323" b="1">
                <a:solidFill>
                  <a:srgbClr val="50565C">
                    <a:lumMod val="75000"/>
                  </a:srgbClr>
                </a:solidFill>
                <a:latin typeface="Arial Narrow"/>
                <a:cs typeface="Arial Narrow"/>
              </a:rPr>
              <a:pPr fontAlgn="base">
                <a:spcBef>
                  <a:spcPct val="0"/>
                </a:spcBef>
                <a:spcAft>
                  <a:spcPct val="0"/>
                </a:spcAft>
                <a:defRPr/>
              </a:pPr>
              <a:t>‹#›</a:t>
            </a:fld>
            <a:endParaRPr lang="en-US" dirty="0">
              <a:solidFill>
                <a:srgbClr val="50565C">
                  <a:lumMod val="75000"/>
                </a:srgbClr>
              </a:solidFill>
            </a:endParaRPr>
          </a:p>
        </p:txBody>
      </p:sp>
      <p:sp>
        <p:nvSpPr>
          <p:cNvPr id="15" name="Rectangle 2"/>
          <p:cNvSpPr/>
          <p:nvPr/>
        </p:nvSpPr>
        <p:spPr>
          <a:xfrm flipH="1">
            <a:off x="0" y="5092700"/>
            <a:ext cx="4572000" cy="13636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3"/>
          <p:cNvSpPr/>
          <p:nvPr/>
        </p:nvSpPr>
        <p:spPr>
          <a:xfrm flipH="1">
            <a:off x="4572000" y="5092700"/>
            <a:ext cx="1262063" cy="136366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7" name="Rectangle 4"/>
          <p:cNvSpPr/>
          <p:nvPr/>
        </p:nvSpPr>
        <p:spPr>
          <a:xfrm flipH="1">
            <a:off x="5834063" y="5092700"/>
            <a:ext cx="3309937" cy="13636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8" name="Rectangle 5"/>
          <p:cNvSpPr/>
          <p:nvPr/>
        </p:nvSpPr>
        <p:spPr>
          <a:xfrm>
            <a:off x="0" y="6456363"/>
            <a:ext cx="9144000" cy="4016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9" name="Title 1"/>
          <p:cNvSpPr txBox="1">
            <a:spLocks/>
          </p:cNvSpPr>
          <p:nvPr/>
        </p:nvSpPr>
        <p:spPr>
          <a:xfrm>
            <a:off x="685800" y="3081338"/>
            <a:ext cx="7772400" cy="1020762"/>
          </a:xfrm>
          <a:prstGeom prst="rect">
            <a:avLst/>
          </a:prstGeom>
        </p:spPr>
        <p:txBody>
          <a:bodyPr anchor="ctr">
            <a:normAutofit/>
          </a:bodyPr>
          <a:lstStyle>
            <a:lvl1pPr>
              <a:defRPr>
                <a:solidFill>
                  <a:schemeClr val="tx1"/>
                </a:solidFill>
              </a:defRPr>
            </a:lvl1pPr>
          </a:lstStyle>
          <a:p>
            <a:pPr defTabSz="457200">
              <a:lnSpc>
                <a:spcPts val="2800"/>
              </a:lnSpc>
              <a:spcBef>
                <a:spcPct val="0"/>
              </a:spcBef>
              <a:defRPr/>
            </a:pPr>
            <a:r>
              <a:rPr lang="en-US" sz="2600" dirty="0" smtClean="0">
                <a:solidFill>
                  <a:srgbClr val="50565C"/>
                </a:solidFill>
              </a:rPr>
              <a:t>Click to edit Master title style</a:t>
            </a:r>
            <a:endParaRPr lang="en-US" sz="2600" dirty="0">
              <a:solidFill>
                <a:srgbClr val="50565C"/>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Subtitle 2"/>
          <p:cNvSpPr>
            <a:spLocks noGrp="1"/>
          </p:cNvSpPr>
          <p:nvPr>
            <p:ph type="subTitle" idx="1"/>
          </p:nvPr>
        </p:nvSpPr>
        <p:spPr>
          <a:xfrm>
            <a:off x="685800" y="4102608"/>
            <a:ext cx="6400800" cy="990600"/>
          </a:xfrm>
        </p:spPr>
        <p:txBody>
          <a:bodyPr>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ln/>
        </p:spPr>
        <p:txBody>
          <a:bodyPr/>
          <a:lstStyle>
            <a:lvl1pPr>
              <a:defRPr/>
            </a:lvl1pPr>
          </a:lstStyle>
          <a:p>
            <a:pPr>
              <a:defRPr/>
            </a:pPr>
            <a:endParaRPr lang="en-US"/>
          </a:p>
        </p:txBody>
      </p:sp>
      <p:sp>
        <p:nvSpPr>
          <p:cNvPr id="5" name="Date Placeholder 3"/>
          <p:cNvSpPr>
            <a:spLocks noGrp="1"/>
          </p:cNvSpPr>
          <p:nvPr>
            <p:ph type="dt" sz="half" idx="11"/>
          </p:nvPr>
        </p:nvSpPr>
        <p:spPr>
          <a:ln/>
        </p:spPr>
        <p:txBody>
          <a:bodyPr/>
          <a:lstStyle>
            <a:lvl1pPr>
              <a:defRPr/>
            </a:lvl1pPr>
          </a:lstStyle>
          <a:p>
            <a:pPr>
              <a:defRPr/>
            </a:pPr>
            <a:fld id="{074C2856-D6F1-4263-8D24-3D91A20661A8}" type="datetime1">
              <a:rPr lang="en-US"/>
              <a:pPr>
                <a:defRPr/>
              </a:pPr>
              <a:t>5/2/2013</a:t>
            </a:fld>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170F7DDB-AFE8-4214-9B21-4A4BCB67CC4D}"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19"/>
          <p:cNvSpPr/>
          <p:nvPr/>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15"/>
          <p:cNvSpPr/>
          <p:nvPr/>
        </p:nvSpPr>
        <p:spPr>
          <a:xfrm>
            <a:off x="0" y="6610350"/>
            <a:ext cx="9144000" cy="24765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6"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a:spcBef>
                <a:spcPct val="20000"/>
              </a:spcBef>
              <a:buFont typeface="Arial"/>
              <a:buNone/>
              <a:defRPr/>
            </a:pPr>
            <a:r>
              <a:rPr lang="en-US" dirty="0" smtClean="0">
                <a:solidFill>
                  <a:prstClr val="white"/>
                </a:solidFill>
              </a:rPr>
              <a:t>Lighting Phase-In</a:t>
            </a:r>
            <a:endParaRPr lang="en-US" dirty="0">
              <a:solidFill>
                <a:prstClr val="white"/>
              </a:solidFill>
            </a:endParaRPr>
          </a:p>
        </p:txBody>
      </p:sp>
      <p:grpSp>
        <p:nvGrpSpPr>
          <p:cNvPr id="2" name="Group 20"/>
          <p:cNvGrpSpPr>
            <a:grpSpLocks/>
          </p:cNvGrpSpPr>
          <p:nvPr/>
        </p:nvGrpSpPr>
        <p:grpSpPr bwMode="auto">
          <a:xfrm flipH="1" flipV="1">
            <a:off x="0" y="920750"/>
            <a:ext cx="9144000" cy="55563"/>
            <a:chOff x="0" y="832104"/>
            <a:chExt cx="9144000" cy="54864"/>
          </a:xfrm>
        </p:grpSpPr>
        <p:sp>
          <p:nvSpPr>
            <p:cNvPr id="8" name="Rectangle 22"/>
            <p:cNvSpPr/>
            <p:nvPr userDrawn="1"/>
          </p:nvSpPr>
          <p:spPr>
            <a:xfrm>
              <a:off x="4572000" y="832104"/>
              <a:ext cx="45720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9" name="Rectangle 23"/>
            <p:cNvSpPr/>
            <p:nvPr userDrawn="1"/>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24"/>
            <p:cNvSpPr/>
            <p:nvPr userDrawn="1"/>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sp>
        <p:nvSpPr>
          <p:cNvPr id="11"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a:spcBef>
                <a:spcPct val="20000"/>
              </a:spcBef>
              <a:buFont typeface="Arial"/>
              <a:buNone/>
              <a:defRPr/>
            </a:pPr>
            <a:r>
              <a:rPr lang="en-US" dirty="0" smtClean="0">
                <a:solidFill>
                  <a:prstClr val="white"/>
                </a:solidFill>
              </a:rPr>
              <a:t>eere.energy.gov</a:t>
            </a:r>
            <a:endParaRPr lang="en-US" dirty="0">
              <a:solidFill>
                <a:prstClr val="white"/>
              </a:solidFill>
            </a:endParaRPr>
          </a:p>
        </p:txBody>
      </p:sp>
      <p:pic>
        <p:nvPicPr>
          <p:cNvPr id="12" name="Picture 18" descr="doe_logo_pp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1400" y="276225"/>
            <a:ext cx="2743200" cy="412750"/>
          </a:xfrm>
          <a:prstGeom prst="rect">
            <a:avLst/>
          </a:prstGeom>
          <a:noFill/>
          <a:ln w="9525">
            <a:noFill/>
            <a:miter lim="800000"/>
            <a:headEnd/>
            <a:tailEnd/>
          </a:ln>
        </p:spPr>
      </p:pic>
      <p:sp>
        <p:nvSpPr>
          <p:cNvPr id="15" name="Rectangle 14"/>
          <p:cNvSpPr/>
          <p:nvPr userDrawn="1"/>
        </p:nvSpPr>
        <p:spPr>
          <a:xfrm>
            <a:off x="0" y="1"/>
            <a:ext cx="9144000" cy="685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800" y="0"/>
            <a:ext cx="5664200" cy="901700"/>
          </a:xfrm>
        </p:spPr>
        <p:txBody>
          <a:bodyPr/>
          <a:lstStyle/>
          <a:p>
            <a:r>
              <a:rPr lang="en-US"/>
              <a:t>Click to edit Master title style</a:t>
            </a:r>
          </a:p>
        </p:txBody>
      </p:sp>
      <p:sp>
        <p:nvSpPr>
          <p:cNvPr id="3" name="Content Placeholder 2"/>
          <p:cNvSpPr>
            <a:spLocks noGrp="1"/>
          </p:cNvSpPr>
          <p:nvPr>
            <p:ph idx="1"/>
          </p:nvPr>
        </p:nvSpPr>
        <p:spPr>
          <a:xfrm>
            <a:off x="457200" y="1590675"/>
            <a:ext cx="8229600" cy="480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77800" y="0"/>
            <a:ext cx="5664200" cy="901700"/>
          </a:xfrm>
        </p:spPr>
        <p:txBody>
          <a:bodyPr/>
          <a:lstStyle/>
          <a:p>
            <a:r>
              <a:rPr lang="en-US"/>
              <a:t>Click to edit Master title style</a:t>
            </a:r>
          </a:p>
        </p:txBody>
      </p:sp>
      <p:sp>
        <p:nvSpPr>
          <p:cNvPr id="3" name="Table Placeholder 2"/>
          <p:cNvSpPr>
            <a:spLocks noGrp="1"/>
          </p:cNvSpPr>
          <p:nvPr>
            <p:ph type="tbl" idx="1"/>
          </p:nvPr>
        </p:nvSpPr>
        <p:spPr>
          <a:xfrm>
            <a:off x="457200" y="1590675"/>
            <a:ext cx="8229600" cy="4802188"/>
          </a:xfrm>
        </p:spPr>
        <p:txBody>
          <a:bodyPr/>
          <a:lstStyle/>
          <a:p>
            <a:pPr lvl="0"/>
            <a:endParaRPr lang="en-US" noProof="0"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77800" y="0"/>
            <a:ext cx="5664200" cy="901700"/>
          </a:xfrm>
        </p:spPr>
        <p:txBody>
          <a:bodyPr/>
          <a:lstStyle/>
          <a:p>
            <a:r>
              <a:rPr lang="en-US"/>
              <a:t>Click to edit Master title style</a:t>
            </a:r>
          </a:p>
        </p:txBody>
      </p:sp>
      <p:sp>
        <p:nvSpPr>
          <p:cNvPr id="3" name="Chart Placeholder 2"/>
          <p:cNvSpPr>
            <a:spLocks noGrp="1"/>
          </p:cNvSpPr>
          <p:nvPr>
            <p:ph type="chart" idx="1"/>
          </p:nvPr>
        </p:nvSpPr>
        <p:spPr>
          <a:xfrm>
            <a:off x="457200" y="1590675"/>
            <a:ext cx="8229600" cy="4802188"/>
          </a:xfrm>
        </p:spPr>
        <p:txBody>
          <a:bodyPr/>
          <a:lstStyle/>
          <a:p>
            <a:pPr lvl="0"/>
            <a:endParaRPr lang="en-US" noProof="0"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DOE-NE LOGO (Horizontal) A"/>
          <p:cNvPicPr>
            <a:picLocks noChangeAspect="1" noChangeArrowheads="1"/>
          </p:cNvPicPr>
          <p:nvPr/>
        </p:nvPicPr>
        <p:blipFill>
          <a:blip r:embed="rId2" cstate="print"/>
          <a:srcRect/>
          <a:stretch>
            <a:fillRect/>
          </a:stretch>
        </p:blipFill>
        <p:spPr bwMode="auto">
          <a:xfrm>
            <a:off x="209550" y="152400"/>
            <a:ext cx="8723313" cy="1371600"/>
          </a:xfrm>
          <a:prstGeom prst="rect">
            <a:avLst/>
          </a:prstGeom>
          <a:noFill/>
          <a:ln w="9525">
            <a:noFill/>
            <a:miter lim="800000"/>
            <a:headEnd/>
            <a:tailEnd/>
          </a:ln>
        </p:spPr>
      </p:pic>
      <p:sp>
        <p:nvSpPr>
          <p:cNvPr id="5" name="Line 5"/>
          <p:cNvSpPr>
            <a:spLocks noChangeShapeType="1"/>
          </p:cNvSpPr>
          <p:nvPr/>
        </p:nvSpPr>
        <p:spPr bwMode="auto">
          <a:xfrm>
            <a:off x="381000" y="1546225"/>
            <a:ext cx="8458200" cy="0"/>
          </a:xfrm>
          <a:prstGeom prst="line">
            <a:avLst/>
          </a:prstGeom>
          <a:noFill/>
          <a:ln w="38100">
            <a:solidFill>
              <a:srgbClr val="1B5527"/>
            </a:solidFill>
            <a:round/>
            <a:headEnd/>
            <a:tailEnd/>
          </a:ln>
          <a:effectLst/>
        </p:spPr>
        <p:txBody>
          <a:bodyPr/>
          <a:lstStyle/>
          <a:p>
            <a:pPr fontAlgn="base">
              <a:spcBef>
                <a:spcPct val="0"/>
              </a:spcBef>
              <a:spcAft>
                <a:spcPct val="0"/>
              </a:spcAft>
              <a:defRPr/>
            </a:pPr>
            <a:endParaRPr lang="en-US">
              <a:solidFill>
                <a:srgbClr val="000000"/>
              </a:solidFill>
            </a:endParaRPr>
          </a:p>
        </p:txBody>
      </p:sp>
      <p:sp>
        <p:nvSpPr>
          <p:cNvPr id="6" name="Line 6"/>
          <p:cNvSpPr>
            <a:spLocks noChangeShapeType="1"/>
          </p:cNvSpPr>
          <p:nvPr/>
        </p:nvSpPr>
        <p:spPr bwMode="auto">
          <a:xfrm>
            <a:off x="533400" y="1600200"/>
            <a:ext cx="8458200" cy="0"/>
          </a:xfrm>
          <a:prstGeom prst="line">
            <a:avLst/>
          </a:prstGeom>
          <a:noFill/>
          <a:ln w="38100">
            <a:solidFill>
              <a:srgbClr val="E8BB00"/>
            </a:solidFill>
            <a:round/>
            <a:headEnd/>
            <a:tailEnd/>
          </a:ln>
          <a:effectLst/>
        </p:spPr>
        <p:txBody>
          <a:bodyPr/>
          <a:lstStyle/>
          <a:p>
            <a:pPr fontAlgn="base">
              <a:spcBef>
                <a:spcPct val="0"/>
              </a:spcBef>
              <a:spcAft>
                <a:spcPct val="0"/>
              </a:spcAft>
              <a:defRPr/>
            </a:pPr>
            <a:endParaRPr lang="en-US">
              <a:solidFill>
                <a:srgbClr val="000000"/>
              </a:solidFill>
            </a:endParaRPr>
          </a:p>
        </p:txBody>
      </p:sp>
      <p:sp>
        <p:nvSpPr>
          <p:cNvPr id="6147" name="Rectangle 3"/>
          <p:cNvSpPr>
            <a:spLocks noGrp="1" noChangeArrowheads="1"/>
          </p:cNvSpPr>
          <p:nvPr>
            <p:ph type="ctrTitle"/>
          </p:nvPr>
        </p:nvSpPr>
        <p:spPr>
          <a:xfrm>
            <a:off x="685800" y="2130425"/>
            <a:ext cx="7772400" cy="1470025"/>
          </a:xfrm>
        </p:spPr>
        <p:txBody>
          <a:bodyPr/>
          <a:lstStyle>
            <a:lvl1pPr algn="ctr">
              <a:defRPr/>
            </a:lvl1pPr>
          </a:lstStyle>
          <a:p>
            <a:r>
              <a:rPr lang="en-US"/>
              <a:t>Click to edit Master title style</a:t>
            </a:r>
          </a:p>
        </p:txBody>
      </p:sp>
      <p:sp>
        <p:nvSpPr>
          <p:cNvPr id="6148" name="Rectangle 4"/>
          <p:cNvSpPr>
            <a:spLocks noGrp="1" noChangeArrowheads="1"/>
          </p:cNvSpPr>
          <p:nvPr>
            <p:ph type="subTitle" idx="1"/>
          </p:nvPr>
        </p:nvSpPr>
        <p:spPr>
          <a:xfrm>
            <a:off x="685800" y="4572000"/>
            <a:ext cx="7696200" cy="1752600"/>
          </a:xfrm>
        </p:spPr>
        <p:txBody>
          <a:bodyPr/>
          <a:lstStyle>
            <a:lvl1pPr marL="0" indent="0" algn="ctr">
              <a:buFont typeface="Wingdings" pitchFamily="2" charset="2"/>
              <a:buNone/>
              <a:defRPr/>
            </a:lvl1pPr>
          </a:lstStyle>
          <a:p>
            <a:r>
              <a:rPr lang="en-US"/>
              <a:t>Click to edit Master subtitle style</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r>
              <a:rPr lang="en-US">
                <a:solidFill>
                  <a:srgbClr val="000000"/>
                </a:solidFill>
              </a:rPr>
              <a:t>February 21, 2012</a:t>
            </a:r>
          </a:p>
        </p:txBody>
      </p:sp>
      <p:sp>
        <p:nvSpPr>
          <p:cNvPr id="5" name="Rectangle 10"/>
          <p:cNvSpPr>
            <a:spLocks noGrp="1" noChangeArrowheads="1"/>
          </p:cNvSpPr>
          <p:nvPr>
            <p:ph type="ftr" sz="quarter" idx="11"/>
          </p:nvPr>
        </p:nvSpPr>
        <p:spPr>
          <a:ln/>
        </p:spPr>
        <p:txBody>
          <a:bodyPr/>
          <a:lstStyle>
            <a:lvl1pPr>
              <a:defRPr/>
            </a:lvl1pPr>
          </a:lstStyle>
          <a:p>
            <a:pPr>
              <a:defRPr/>
            </a:pPr>
            <a:r>
              <a:rPr lang="en-US"/>
              <a:t>NE Energy Innovation Hub</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724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724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r>
              <a:rPr lang="en-US">
                <a:solidFill>
                  <a:srgbClr val="000000"/>
                </a:solidFill>
              </a:rPr>
              <a:t>February 21, 2012</a:t>
            </a:r>
          </a:p>
        </p:txBody>
      </p:sp>
      <p:sp>
        <p:nvSpPr>
          <p:cNvPr id="6" name="Rectangle 10"/>
          <p:cNvSpPr>
            <a:spLocks noGrp="1" noChangeArrowheads="1"/>
          </p:cNvSpPr>
          <p:nvPr>
            <p:ph type="ftr" sz="quarter" idx="11"/>
          </p:nvPr>
        </p:nvSpPr>
        <p:spPr>
          <a:ln/>
        </p:spPr>
        <p:txBody>
          <a:bodyPr/>
          <a:lstStyle>
            <a:lvl1pPr>
              <a:defRPr/>
            </a:lvl1pPr>
          </a:lstStyle>
          <a:p>
            <a:pPr>
              <a:defRPr/>
            </a:pPr>
            <a:r>
              <a:rPr lang="en-US"/>
              <a:t>NE Energy Innovation Hub</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r>
              <a:rPr lang="en-US">
                <a:solidFill>
                  <a:srgbClr val="000000"/>
                </a:solidFill>
              </a:rPr>
              <a:t>February 21, 2012</a:t>
            </a:r>
          </a:p>
        </p:txBody>
      </p:sp>
      <p:sp>
        <p:nvSpPr>
          <p:cNvPr id="4" name="Rectangle 10"/>
          <p:cNvSpPr>
            <a:spLocks noGrp="1" noChangeArrowheads="1"/>
          </p:cNvSpPr>
          <p:nvPr>
            <p:ph type="ftr" sz="quarter" idx="11"/>
          </p:nvPr>
        </p:nvSpPr>
        <p:spPr>
          <a:ln/>
        </p:spPr>
        <p:txBody>
          <a:bodyPr/>
          <a:lstStyle>
            <a:lvl1pPr>
              <a:defRPr/>
            </a:lvl1pPr>
          </a:lstStyle>
          <a:p>
            <a:pPr>
              <a:defRPr/>
            </a:pPr>
            <a:r>
              <a:rPr lang="en-US"/>
              <a:t>NE Energy Innovation Hub</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r>
              <a:rPr lang="en-US">
                <a:solidFill>
                  <a:srgbClr val="000000"/>
                </a:solidFill>
              </a:rPr>
              <a:t>February 21, 2012</a:t>
            </a:r>
          </a:p>
        </p:txBody>
      </p:sp>
      <p:sp>
        <p:nvSpPr>
          <p:cNvPr id="3" name="Rectangle 10"/>
          <p:cNvSpPr>
            <a:spLocks noGrp="1" noChangeArrowheads="1"/>
          </p:cNvSpPr>
          <p:nvPr>
            <p:ph type="ftr" sz="quarter" idx="11"/>
          </p:nvPr>
        </p:nvSpPr>
        <p:spPr>
          <a:ln/>
        </p:spPr>
        <p:txBody>
          <a:bodyPr/>
          <a:lstStyle>
            <a:lvl1pPr>
              <a:defRPr/>
            </a:lvl1pPr>
          </a:lstStyle>
          <a:p>
            <a:pPr>
              <a:defRPr/>
            </a:pPr>
            <a:r>
              <a:rPr lang="en-US"/>
              <a:t>NE Energy Innovation Hub</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a:ln/>
        </p:spPr>
        <p:txBody>
          <a:bodyPr/>
          <a:lstStyle>
            <a:lvl1pPr>
              <a:defRPr/>
            </a:lvl1pPr>
          </a:lstStyle>
          <a:p>
            <a:pPr>
              <a:defRPr/>
            </a:pPr>
            <a:endParaRPr lang="en-US"/>
          </a:p>
        </p:txBody>
      </p:sp>
      <p:sp>
        <p:nvSpPr>
          <p:cNvPr id="5" name="Date Placeholder 3"/>
          <p:cNvSpPr>
            <a:spLocks noGrp="1"/>
          </p:cNvSpPr>
          <p:nvPr>
            <p:ph type="dt" sz="half" idx="11"/>
          </p:nvPr>
        </p:nvSpPr>
        <p:spPr>
          <a:ln/>
        </p:spPr>
        <p:txBody>
          <a:bodyPr/>
          <a:lstStyle>
            <a:lvl1pPr>
              <a:defRPr/>
            </a:lvl1pPr>
          </a:lstStyle>
          <a:p>
            <a:pPr>
              <a:defRPr/>
            </a:pPr>
            <a:fld id="{CC8E4903-FABA-41AA-8A4D-3389BEA47509}" type="datetime1">
              <a:rPr lang="en-US"/>
              <a:pPr>
                <a:defRPr/>
              </a:pPr>
              <a:t>5/2/2013</a:t>
            </a:fld>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FABFB67F-DED8-4979-9C26-DCA1070ED55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0375" y="1066800"/>
            <a:ext cx="4035425" cy="5164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5425" cy="5164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ln/>
        </p:spPr>
        <p:txBody>
          <a:bodyPr/>
          <a:lstStyle>
            <a:lvl1pPr>
              <a:defRPr/>
            </a:lvl1pPr>
          </a:lstStyle>
          <a:p>
            <a:pPr>
              <a:defRPr/>
            </a:pPr>
            <a:endParaRPr lang="en-US"/>
          </a:p>
        </p:txBody>
      </p:sp>
      <p:sp>
        <p:nvSpPr>
          <p:cNvPr id="6" name="Date Placeholder 3"/>
          <p:cNvSpPr>
            <a:spLocks noGrp="1"/>
          </p:cNvSpPr>
          <p:nvPr>
            <p:ph type="dt" sz="half" idx="11"/>
          </p:nvPr>
        </p:nvSpPr>
        <p:spPr>
          <a:ln/>
        </p:spPr>
        <p:txBody>
          <a:bodyPr/>
          <a:lstStyle>
            <a:lvl1pPr>
              <a:defRPr/>
            </a:lvl1pPr>
          </a:lstStyle>
          <a:p>
            <a:pPr>
              <a:defRPr/>
            </a:pPr>
            <a:endParaRPr lang="en-US" dirty="0"/>
          </a:p>
        </p:txBody>
      </p:sp>
      <p:sp>
        <p:nvSpPr>
          <p:cNvPr id="7" name="Slide Number Placeholder 5"/>
          <p:cNvSpPr>
            <a:spLocks noGrp="1"/>
          </p:cNvSpPr>
          <p:nvPr>
            <p:ph type="sldNum" sz="quarter" idx="12"/>
          </p:nvPr>
        </p:nvSpPr>
        <p:spPr>
          <a:ln/>
        </p:spPr>
        <p:txBody>
          <a:bodyPr/>
          <a:lstStyle>
            <a:lvl1pPr>
              <a:defRPr/>
            </a:lvl1pPr>
          </a:lstStyle>
          <a:p>
            <a:pPr>
              <a:defRPr/>
            </a:pPr>
            <a:fld id="{C10BFCC3-017B-4AB6-ABC8-C7BE13BDC6D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5.png"/><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7.png"/><Relationship Id="rId2" Type="http://schemas.openxmlformats.org/officeDocument/2006/relationships/slideLayout" Target="../slideLayouts/slideLayout22.xml"/><Relationship Id="rId16" Type="http://schemas.openxmlformats.org/officeDocument/2006/relationships/image" Target="../media/image6.jpe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7.png"/><Relationship Id="rId2" Type="http://schemas.openxmlformats.org/officeDocument/2006/relationships/slideLayout" Target="../slideLayouts/slideLayout36.xml"/><Relationship Id="rId16" Type="http://schemas.openxmlformats.org/officeDocument/2006/relationships/image" Target="../media/image6.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7.png"/><Relationship Id="rId2" Type="http://schemas.openxmlformats.org/officeDocument/2006/relationships/slideLayout" Target="../slideLayouts/slideLayout50.xml"/><Relationship Id="rId16" Type="http://schemas.openxmlformats.org/officeDocument/2006/relationships/image" Target="../media/image6.jpe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image" Target="../media/image9.pn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theme" Target="../theme/theme7.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smtClean="0"/>
              <a:t>BES Facility Directors' Meeting</a:t>
            </a:r>
            <a:endParaRPr lang="en-US"/>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1F8A97BA-DB9B-4291-87AE-AF89EA7F18B7}" type="slidenum">
              <a:rPr lang="en-US"/>
              <a:pPr>
                <a:defRPr/>
              </a:pPr>
              <a:t>‹#›</a:t>
            </a:fld>
            <a:endParaRPr lang="en-US" dirty="0"/>
          </a:p>
        </p:txBody>
      </p:sp>
      <p:pic>
        <p:nvPicPr>
          <p:cNvPr id="1030" name="Picture 9" descr="horizontal-logo-green-text.jpg"/>
          <p:cNvPicPr>
            <a:picLocks noChangeAspect="1"/>
          </p:cNvPicPr>
          <p:nvPr/>
        </p:nvPicPr>
        <p:blipFill>
          <a:blip r:embed="rId8" cstate="print"/>
          <a:srcRect/>
          <a:stretch>
            <a:fillRect/>
          </a:stretch>
        </p:blipFill>
        <p:spPr bwMode="auto">
          <a:xfrm>
            <a:off x="457200" y="6354763"/>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746" r:id="rId5"/>
  </p:sldLayoutIdLst>
  <p:hf hdr="0" ftr="0" dt="0"/>
  <p:txStyles>
    <p:titleStyle>
      <a:lvl1pPr algn="ctr" rtl="0" eaLnBrk="0" fontAlgn="base" hangingPunct="0">
        <a:spcBef>
          <a:spcPct val="0"/>
        </a:spcBef>
        <a:spcAft>
          <a:spcPct val="0"/>
        </a:spcAft>
        <a:defRPr sz="2800" kern="1200">
          <a:solidFill>
            <a:srgbClr val="106636"/>
          </a:solidFill>
          <a:latin typeface="+mj-lt"/>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mj-lt"/>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mj-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Rectangle 33"/>
          <p:cNvSpPr/>
          <p:nvPr/>
        </p:nvSpPr>
        <p:spPr>
          <a:xfrm>
            <a:off x="0" y="39687"/>
            <a:ext cx="9144000" cy="814388"/>
          </a:xfrm>
          <a:prstGeom prst="rect">
            <a:avLst/>
          </a:prstGeom>
          <a:solidFill>
            <a:schemeClr val="bg1">
              <a:alpha val="50000"/>
            </a:schemeClr>
          </a:solidFill>
          <a:ln w="9525">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7174" name="Rectangle 3"/>
          <p:cNvSpPr>
            <a:spLocks noGrp="1" noChangeArrowheads="1"/>
          </p:cNvSpPr>
          <p:nvPr>
            <p:ph type="body" idx="1"/>
          </p:nvPr>
        </p:nvSpPr>
        <p:spPr bwMode="auto">
          <a:xfrm>
            <a:off x="460375" y="1122363"/>
            <a:ext cx="8223250" cy="51641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5" name="Rectangle 4"/>
          <p:cNvSpPr>
            <a:spLocks noGrp="1" noChangeArrowheads="1"/>
          </p:cNvSpPr>
          <p:nvPr>
            <p:ph type="title"/>
          </p:nvPr>
        </p:nvSpPr>
        <p:spPr bwMode="auto">
          <a:xfrm>
            <a:off x="436563" y="228600"/>
            <a:ext cx="8239125" cy="447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 name="Footer Placeholder 4"/>
          <p:cNvSpPr>
            <a:spLocks noGrp="1"/>
          </p:cNvSpPr>
          <p:nvPr>
            <p:ph type="ftr" sz="quarter" idx="3"/>
          </p:nvPr>
        </p:nvSpPr>
        <p:spPr bwMode="auto">
          <a:xfrm>
            <a:off x="63500" y="6353175"/>
            <a:ext cx="4968875" cy="4762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0"/>
              </a:spcBef>
              <a:buFontTx/>
              <a:buNone/>
              <a:defRPr sz="1200" i="1">
                <a:solidFill>
                  <a:srgbClr val="898989"/>
                </a:solidFill>
                <a:latin typeface="Arial" charset="0"/>
              </a:defRPr>
            </a:lvl1pPr>
          </a:lstStyle>
          <a:p>
            <a:pPr fontAlgn="base">
              <a:spcAft>
                <a:spcPct val="0"/>
              </a:spcAft>
              <a:defRPr/>
            </a:pPr>
            <a:endParaRPr lang="en-US">
              <a:cs typeface="Arial" charset="0"/>
            </a:endParaRPr>
          </a:p>
        </p:txBody>
      </p:sp>
      <p:sp>
        <p:nvSpPr>
          <p:cNvPr id="4" name="Date Placeholder 3"/>
          <p:cNvSpPr>
            <a:spLocks noGrp="1"/>
          </p:cNvSpPr>
          <p:nvPr>
            <p:ph type="dt" sz="half" idx="2"/>
          </p:nvPr>
        </p:nvSpPr>
        <p:spPr bwMode="auto">
          <a:xfrm>
            <a:off x="5127625" y="6343650"/>
            <a:ext cx="3254375" cy="4857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buFontTx/>
              <a:buNone/>
              <a:defRPr sz="1200">
                <a:solidFill>
                  <a:srgbClr val="898989"/>
                </a:solidFill>
                <a:latin typeface="Arial" charset="0"/>
              </a:defRPr>
            </a:lvl1pPr>
          </a:lstStyle>
          <a:p>
            <a:pPr fontAlgn="base">
              <a:spcAft>
                <a:spcPct val="0"/>
              </a:spcAft>
              <a:defRPr/>
            </a:pPr>
            <a:fld id="{121771CB-97AB-4DC2-B15B-DAF201273D31}" type="datetime1">
              <a:rPr lang="en-US">
                <a:cs typeface="Arial" charset="0"/>
              </a:rPr>
              <a:pPr fontAlgn="base">
                <a:spcAft>
                  <a:spcPct val="0"/>
                </a:spcAft>
                <a:defRPr/>
              </a:pPr>
              <a:t>5/2/2013</a:t>
            </a:fld>
            <a:endParaRPr lang="en-US">
              <a:cs typeface="Arial" charset="0"/>
            </a:endParaRPr>
          </a:p>
        </p:txBody>
      </p:sp>
      <p:sp>
        <p:nvSpPr>
          <p:cNvPr id="6" name="Slide Number Placeholder 5"/>
          <p:cNvSpPr>
            <a:spLocks noGrp="1"/>
          </p:cNvSpPr>
          <p:nvPr>
            <p:ph type="sldNum" sz="quarter" idx="4"/>
          </p:nvPr>
        </p:nvSpPr>
        <p:spPr bwMode="auto">
          <a:xfrm>
            <a:off x="8461375" y="6350000"/>
            <a:ext cx="571500" cy="4762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buFontTx/>
              <a:buNone/>
              <a:defRPr sz="1200">
                <a:solidFill>
                  <a:srgbClr val="898989"/>
                </a:solidFill>
                <a:latin typeface="Arial" charset="0"/>
              </a:defRPr>
            </a:lvl1pPr>
          </a:lstStyle>
          <a:p>
            <a:pPr fontAlgn="base">
              <a:spcAft>
                <a:spcPct val="0"/>
              </a:spcAft>
              <a:defRPr/>
            </a:pPr>
            <a:fld id="{6CCE73E5-5B72-4D97-B659-BF4BC6D4F384}" type="slidenum">
              <a:rPr lang="en-US">
                <a:cs typeface="Arial" charset="0"/>
              </a:rPr>
              <a:pPr fontAlgn="base">
                <a:spcAft>
                  <a:spcPct val="0"/>
                </a:spcAft>
                <a:defRPr/>
              </a:pPr>
              <a:t>‹#›</a:t>
            </a:fld>
            <a:endParaRPr lang="en-US">
              <a:cs typeface="Arial" charset="0"/>
            </a:endParaRPr>
          </a:p>
        </p:txBody>
      </p:sp>
      <p:pic>
        <p:nvPicPr>
          <p:cNvPr id="7179" name="Picture 11" descr="DOE Seal LoRes"/>
          <p:cNvPicPr>
            <a:picLocks noChangeAspect="1" noChangeArrowheads="1"/>
          </p:cNvPicPr>
          <p:nvPr/>
        </p:nvPicPr>
        <p:blipFill>
          <a:blip r:embed="rId17" cstate="print"/>
          <a:srcRect/>
          <a:stretch>
            <a:fillRect/>
          </a:stretch>
        </p:blipFill>
        <p:spPr bwMode="auto">
          <a:xfrm>
            <a:off x="106363" y="0"/>
            <a:ext cx="914400" cy="914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hf hdr="0"/>
  <p:txStyles>
    <p:titleStyle>
      <a:lvl1pPr algn="ctr" rtl="0" eaLnBrk="0" fontAlgn="base" hangingPunct="0">
        <a:spcBef>
          <a:spcPct val="0"/>
        </a:spcBef>
        <a:spcAft>
          <a:spcPct val="0"/>
        </a:spcAft>
        <a:defRPr sz="2600">
          <a:solidFill>
            <a:srgbClr val="003399"/>
          </a:solidFill>
          <a:latin typeface="+mj-lt"/>
          <a:ea typeface="+mj-ea"/>
          <a:cs typeface="+mj-cs"/>
        </a:defRPr>
      </a:lvl1pPr>
      <a:lvl2pPr algn="ctr" rtl="0" eaLnBrk="0" fontAlgn="base" hangingPunct="0">
        <a:spcBef>
          <a:spcPct val="0"/>
        </a:spcBef>
        <a:spcAft>
          <a:spcPct val="0"/>
        </a:spcAft>
        <a:defRPr sz="2600">
          <a:solidFill>
            <a:srgbClr val="003399"/>
          </a:solidFill>
          <a:latin typeface="Calibri" pitchFamily="34" charset="0"/>
        </a:defRPr>
      </a:lvl2pPr>
      <a:lvl3pPr algn="ctr" rtl="0" eaLnBrk="0" fontAlgn="base" hangingPunct="0">
        <a:spcBef>
          <a:spcPct val="0"/>
        </a:spcBef>
        <a:spcAft>
          <a:spcPct val="0"/>
        </a:spcAft>
        <a:defRPr sz="2600">
          <a:solidFill>
            <a:srgbClr val="003399"/>
          </a:solidFill>
          <a:latin typeface="Calibri" pitchFamily="34" charset="0"/>
        </a:defRPr>
      </a:lvl3pPr>
      <a:lvl4pPr algn="ctr" rtl="0" eaLnBrk="0" fontAlgn="base" hangingPunct="0">
        <a:spcBef>
          <a:spcPct val="0"/>
        </a:spcBef>
        <a:spcAft>
          <a:spcPct val="0"/>
        </a:spcAft>
        <a:defRPr sz="2600">
          <a:solidFill>
            <a:srgbClr val="003399"/>
          </a:solidFill>
          <a:latin typeface="Calibri" pitchFamily="34" charset="0"/>
        </a:defRPr>
      </a:lvl4pPr>
      <a:lvl5pPr algn="ctr" rtl="0" eaLnBrk="0" fontAlgn="base" hangingPunct="0">
        <a:spcBef>
          <a:spcPct val="0"/>
        </a:spcBef>
        <a:spcAft>
          <a:spcPct val="0"/>
        </a:spcAft>
        <a:defRPr sz="2600">
          <a:solidFill>
            <a:srgbClr val="003399"/>
          </a:solidFill>
          <a:latin typeface="Calibri" pitchFamily="34" charset="0"/>
        </a:defRPr>
      </a:lvl5pPr>
      <a:lvl6pPr marL="457200" algn="ctr" rtl="0" eaLnBrk="0" fontAlgn="base" hangingPunct="0">
        <a:spcBef>
          <a:spcPct val="0"/>
        </a:spcBef>
        <a:spcAft>
          <a:spcPct val="0"/>
        </a:spcAft>
        <a:defRPr sz="2600">
          <a:solidFill>
            <a:srgbClr val="003399"/>
          </a:solidFill>
          <a:latin typeface="Calibri" pitchFamily="34" charset="0"/>
        </a:defRPr>
      </a:lvl6pPr>
      <a:lvl7pPr marL="914400" algn="ctr" rtl="0" eaLnBrk="0" fontAlgn="base" hangingPunct="0">
        <a:spcBef>
          <a:spcPct val="0"/>
        </a:spcBef>
        <a:spcAft>
          <a:spcPct val="0"/>
        </a:spcAft>
        <a:defRPr sz="2600">
          <a:solidFill>
            <a:srgbClr val="003399"/>
          </a:solidFill>
          <a:latin typeface="Calibri" pitchFamily="34" charset="0"/>
        </a:defRPr>
      </a:lvl7pPr>
      <a:lvl8pPr marL="1371600" algn="ctr" rtl="0" eaLnBrk="0" fontAlgn="base" hangingPunct="0">
        <a:spcBef>
          <a:spcPct val="0"/>
        </a:spcBef>
        <a:spcAft>
          <a:spcPct val="0"/>
        </a:spcAft>
        <a:defRPr sz="2600">
          <a:solidFill>
            <a:srgbClr val="003399"/>
          </a:solidFill>
          <a:latin typeface="Calibri" pitchFamily="34" charset="0"/>
        </a:defRPr>
      </a:lvl8pPr>
      <a:lvl9pPr marL="1828800" algn="ctr" rtl="0" eaLnBrk="0" fontAlgn="base" hangingPunct="0">
        <a:spcBef>
          <a:spcPct val="0"/>
        </a:spcBef>
        <a:spcAft>
          <a:spcPct val="0"/>
        </a:spcAft>
        <a:defRPr sz="2600">
          <a:solidFill>
            <a:srgbClr val="003399"/>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a:solidFill>
            <a:srgbClr val="003399"/>
          </a:solidFill>
          <a:latin typeface="+mn-lt"/>
          <a:ea typeface="+mn-ea"/>
          <a:cs typeface="+mn-cs"/>
        </a:defRPr>
      </a:lvl1pPr>
      <a:lvl2pPr marL="742950" indent="-285750" algn="l" rtl="0" eaLnBrk="0" fontAlgn="base" hangingPunct="0">
        <a:spcBef>
          <a:spcPct val="20000"/>
        </a:spcBef>
        <a:spcAft>
          <a:spcPct val="0"/>
        </a:spcAft>
        <a:buFont typeface="Arial" charset="0"/>
        <a:buChar char="–"/>
        <a:defRPr sz="1600">
          <a:solidFill>
            <a:srgbClr val="003399"/>
          </a:solidFill>
          <a:latin typeface="+mn-lt"/>
        </a:defRPr>
      </a:lvl2pPr>
      <a:lvl3pPr marL="1143000" indent="-228600" algn="l" rtl="0" eaLnBrk="0" fontAlgn="base" hangingPunct="0">
        <a:spcBef>
          <a:spcPct val="20000"/>
        </a:spcBef>
        <a:spcAft>
          <a:spcPct val="0"/>
        </a:spcAft>
        <a:buFont typeface="Arial" charset="0"/>
        <a:buChar char="•"/>
        <a:defRPr sz="1600">
          <a:solidFill>
            <a:srgbClr val="003399"/>
          </a:solidFill>
          <a:latin typeface="+mn-lt"/>
        </a:defRPr>
      </a:lvl3pPr>
      <a:lvl4pPr marL="1600200" indent="-228600" algn="l" rtl="0" eaLnBrk="0" fontAlgn="base" hangingPunct="0">
        <a:spcBef>
          <a:spcPct val="20000"/>
        </a:spcBef>
        <a:spcAft>
          <a:spcPct val="0"/>
        </a:spcAft>
        <a:buFont typeface="Arial" charset="0"/>
        <a:buChar char="–"/>
        <a:defRPr sz="1600">
          <a:solidFill>
            <a:srgbClr val="003399"/>
          </a:solidFill>
          <a:latin typeface="+mn-lt"/>
        </a:defRPr>
      </a:lvl4pPr>
      <a:lvl5pPr marL="2057400" indent="-228600" algn="l" rtl="0" eaLnBrk="0" fontAlgn="base" hangingPunct="0">
        <a:spcBef>
          <a:spcPct val="20000"/>
        </a:spcBef>
        <a:spcAft>
          <a:spcPct val="0"/>
        </a:spcAft>
        <a:buFont typeface="Arial" charset="0"/>
        <a:buChar char="»"/>
        <a:defRPr sz="1600">
          <a:solidFill>
            <a:srgbClr val="003399"/>
          </a:solidFill>
          <a:latin typeface="+mn-lt"/>
        </a:defRPr>
      </a:lvl5pPr>
      <a:lvl6pPr marL="2514600" indent="-228600" algn="l" rtl="0" eaLnBrk="0" fontAlgn="base" hangingPunct="0">
        <a:spcBef>
          <a:spcPct val="20000"/>
        </a:spcBef>
        <a:spcAft>
          <a:spcPct val="0"/>
        </a:spcAft>
        <a:buFont typeface="Arial" charset="0"/>
        <a:buChar char="»"/>
        <a:defRPr sz="1600">
          <a:solidFill>
            <a:srgbClr val="003399"/>
          </a:solidFill>
          <a:latin typeface="+mn-lt"/>
        </a:defRPr>
      </a:lvl6pPr>
      <a:lvl7pPr marL="2971800" indent="-228600" algn="l" rtl="0" eaLnBrk="0" fontAlgn="base" hangingPunct="0">
        <a:spcBef>
          <a:spcPct val="20000"/>
        </a:spcBef>
        <a:spcAft>
          <a:spcPct val="0"/>
        </a:spcAft>
        <a:buFont typeface="Arial" charset="0"/>
        <a:buChar char="»"/>
        <a:defRPr sz="1600">
          <a:solidFill>
            <a:srgbClr val="003399"/>
          </a:solidFill>
          <a:latin typeface="+mn-lt"/>
        </a:defRPr>
      </a:lvl7pPr>
      <a:lvl8pPr marL="3429000" indent="-228600" algn="l" rtl="0" eaLnBrk="0" fontAlgn="base" hangingPunct="0">
        <a:spcBef>
          <a:spcPct val="20000"/>
        </a:spcBef>
        <a:spcAft>
          <a:spcPct val="0"/>
        </a:spcAft>
        <a:buFont typeface="Arial" charset="0"/>
        <a:buChar char="»"/>
        <a:defRPr sz="1600">
          <a:solidFill>
            <a:srgbClr val="003399"/>
          </a:solidFill>
          <a:latin typeface="+mn-lt"/>
        </a:defRPr>
      </a:lvl8pPr>
      <a:lvl9pPr marL="3886200" indent="-228600" algn="l" rtl="0" eaLnBrk="0" fontAlgn="base" hangingPunct="0">
        <a:spcBef>
          <a:spcPct val="20000"/>
        </a:spcBef>
        <a:spcAft>
          <a:spcPct val="0"/>
        </a:spcAft>
        <a:buFont typeface="Arial" charset="0"/>
        <a:buChar char="»"/>
        <a:defRPr sz="1600">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41" y="0"/>
            <a:ext cx="9140517" cy="6858000"/>
          </a:xfrm>
          <a:prstGeom prst="rect">
            <a:avLst/>
          </a:prstGeom>
        </p:spPr>
      </p:pic>
      <p:pic>
        <p:nvPicPr>
          <p:cNvPr id="4" name="Picture 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6200" y="6470240"/>
            <a:ext cx="1393007" cy="311560"/>
          </a:xfrm>
          <a:prstGeom prst="rect">
            <a:avLst/>
          </a:prstGeom>
        </p:spPr>
      </p:pic>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41" y="0"/>
            <a:ext cx="9140517" cy="6858000"/>
          </a:xfrm>
          <a:prstGeom prst="rect">
            <a:avLst/>
          </a:prstGeom>
        </p:spPr>
      </p:pic>
      <p:pic>
        <p:nvPicPr>
          <p:cNvPr id="4" name="Picture 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6200" y="6470240"/>
            <a:ext cx="1393007" cy="311560"/>
          </a:xfrm>
          <a:prstGeom prst="rect">
            <a:avLst/>
          </a:prstGeom>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41" y="0"/>
            <a:ext cx="9140517" cy="6858000"/>
          </a:xfrm>
          <a:prstGeom prst="rect">
            <a:avLst/>
          </a:prstGeom>
        </p:spPr>
      </p:pic>
      <p:pic>
        <p:nvPicPr>
          <p:cNvPr id="4" name="Picture 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6200" y="6470240"/>
            <a:ext cx="1393007" cy="311560"/>
          </a:xfrm>
          <a:prstGeom prst="rect">
            <a:avLst/>
          </a:prstGeom>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p:cNvSpPr/>
          <p:nvPr/>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15"/>
          <p:cNvSpPr/>
          <p:nvPr/>
        </p:nvSpPr>
        <p:spPr>
          <a:xfrm>
            <a:off x="0" y="6610350"/>
            <a:ext cx="9144000" cy="24765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028" name="Title Placeholder 13"/>
          <p:cNvSpPr>
            <a:spLocks noGrp="1"/>
          </p:cNvSpPr>
          <p:nvPr>
            <p:ph type="title"/>
          </p:nvPr>
        </p:nvSpPr>
        <p:spPr bwMode="auto">
          <a:xfrm>
            <a:off x="177800" y="63795"/>
            <a:ext cx="5840228" cy="7868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9" name="Text Placeholder 14"/>
          <p:cNvSpPr>
            <a:spLocks noGrp="1"/>
          </p:cNvSpPr>
          <p:nvPr>
            <p:ph type="body" idx="1"/>
          </p:nvPr>
        </p:nvSpPr>
        <p:spPr bwMode="auto">
          <a:xfrm>
            <a:off x="183340" y="1101578"/>
            <a:ext cx="8560098" cy="5209406"/>
          </a:xfrm>
          <a:prstGeom prst="rect">
            <a:avLst/>
          </a:prstGeom>
          <a:noFill/>
          <a:ln w="3175">
            <a:solidFill>
              <a:schemeClr val="bg1">
                <a:lumMod val="75000"/>
              </a:schemeClr>
            </a:solid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grpSp>
        <p:nvGrpSpPr>
          <p:cNvPr id="2" name="Group 20"/>
          <p:cNvGrpSpPr>
            <a:grpSpLocks/>
          </p:cNvGrpSpPr>
          <p:nvPr/>
        </p:nvGrpSpPr>
        <p:grpSpPr bwMode="auto">
          <a:xfrm flipH="1" flipV="1">
            <a:off x="0" y="920750"/>
            <a:ext cx="9144000" cy="55563"/>
            <a:chOff x="0" y="832104"/>
            <a:chExt cx="9144000" cy="54864"/>
          </a:xfrm>
        </p:grpSpPr>
        <p:sp>
          <p:nvSpPr>
            <p:cNvPr id="23" name="Rectangle 22"/>
            <p:cNvSpPr/>
            <p:nvPr userDrawn="1"/>
          </p:nvSpPr>
          <p:spPr>
            <a:xfrm>
              <a:off x="4572000" y="832104"/>
              <a:ext cx="45720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4" name="Rectangle 23"/>
            <p:cNvSpPr/>
            <p:nvPr userDrawn="1"/>
          </p:nvSpPr>
          <p:spPr>
            <a:xfrm>
              <a:off x="3309937" y="832104"/>
              <a:ext cx="1262063"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5" name="Rectangle 24"/>
            <p:cNvSpPr/>
            <p:nvPr userDrawn="1"/>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sp>
        <p:nvSpPr>
          <p:cNvPr id="13"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a:spcBef>
                <a:spcPct val="20000"/>
              </a:spcBef>
              <a:buFont typeface="Arial"/>
              <a:buNone/>
              <a:defRPr/>
            </a:pPr>
            <a:r>
              <a:rPr lang="en-US" dirty="0" smtClean="0">
                <a:solidFill>
                  <a:prstClr val="white"/>
                </a:solidFill>
              </a:rPr>
              <a:t>Buildings.energy.gov</a:t>
            </a:r>
            <a:endParaRPr lang="en-US" dirty="0">
              <a:solidFill>
                <a:prstClr val="white"/>
              </a:solidFill>
            </a:endParaRPr>
          </a:p>
        </p:txBody>
      </p:sp>
      <p:pic>
        <p:nvPicPr>
          <p:cNvPr id="1033" name="Picture 18" descr="doe_logo_ppt.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21400" y="276225"/>
            <a:ext cx="2743200" cy="412750"/>
          </a:xfrm>
          <a:prstGeom prst="rect">
            <a:avLst/>
          </a:prstGeom>
          <a:noFill/>
          <a:ln w="9525">
            <a:noFill/>
            <a:miter lim="800000"/>
            <a:headEnd/>
            <a:tailEnd/>
          </a:ln>
        </p:spPr>
      </p:pic>
      <p:sp>
        <p:nvSpPr>
          <p:cNvPr id="14" name="Rectangle 4"/>
          <p:cNvSpPr/>
          <p:nvPr/>
        </p:nvSpPr>
        <p:spPr>
          <a:xfrm>
            <a:off x="8743438" y="6310984"/>
            <a:ext cx="367408" cy="276999"/>
          </a:xfrm>
          <a:prstGeom prst="rect">
            <a:avLst/>
          </a:prstGeom>
        </p:spPr>
        <p:txBody>
          <a:bodyPr wrap="none">
            <a:spAutoFit/>
          </a:bodyPr>
          <a:lstStyle/>
          <a:p>
            <a:pPr fontAlgn="base">
              <a:spcBef>
                <a:spcPct val="0"/>
              </a:spcBef>
              <a:spcAft>
                <a:spcPct val="0"/>
              </a:spcAft>
              <a:defRPr/>
            </a:pPr>
            <a:fld id="{B30E4BDC-269F-4675-9F44-D41C639245CB}" type="slidenum">
              <a:rPr lang="en-US" sz="1200" b="1">
                <a:solidFill>
                  <a:srgbClr val="50565C">
                    <a:lumMod val="75000"/>
                  </a:srgbClr>
                </a:solidFill>
                <a:latin typeface="Calibri" pitchFamily="34" charset="0"/>
                <a:cs typeface="Calibri" pitchFamily="34" charset="0"/>
              </a:rPr>
              <a:pPr fontAlgn="base">
                <a:spcBef>
                  <a:spcPct val="0"/>
                </a:spcBef>
                <a:spcAft>
                  <a:spcPct val="0"/>
                </a:spcAft>
                <a:defRPr/>
              </a:pPr>
              <a:t>‹#›</a:t>
            </a:fld>
            <a:endParaRPr lang="en-US" sz="1200" dirty="0">
              <a:solidFill>
                <a:srgbClr val="50565C">
                  <a:lumMod val="75000"/>
                </a:srgbClr>
              </a:solidFill>
              <a:latin typeface="Calibri" pitchFamily="34" charset="0"/>
              <a:cs typeface="Calibri" pitchFamily="34" charset="0"/>
            </a:endParaRP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iming>
    <p:tnLst>
      <p:par>
        <p:cTn id="1" dur="indefinite" restart="never" nodeType="tmRoot"/>
      </p:par>
    </p:tnLst>
  </p:timing>
  <p:hf hdr="0" ftr="0" dt="0"/>
  <p:txStyles>
    <p:titleStyle>
      <a:lvl1pPr algn="l" defTabSz="457200" rtl="0" eaLnBrk="0" fontAlgn="base" hangingPunct="0">
        <a:lnSpc>
          <a:spcPts val="2800"/>
        </a:lnSpc>
        <a:spcBef>
          <a:spcPct val="0"/>
        </a:spcBef>
        <a:spcAft>
          <a:spcPct val="0"/>
        </a:spcAft>
        <a:defRPr sz="2600" kern="1200">
          <a:solidFill>
            <a:srgbClr val="FFFFFF"/>
          </a:solidFill>
          <a:latin typeface="Calibri" pitchFamily="34" charset="0"/>
          <a:ea typeface="+mj-ea"/>
          <a:cs typeface="Calibri" pitchFamily="34" charset="0"/>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233363" indent="-233363" algn="l" defTabSz="457200" rtl="0" eaLnBrk="0" fontAlgn="base" hangingPunct="0">
        <a:spcBef>
          <a:spcPct val="20000"/>
        </a:spcBef>
        <a:spcAft>
          <a:spcPct val="0"/>
        </a:spcAft>
        <a:buFont typeface="Arial" charset="0"/>
        <a:buChar char="•"/>
        <a:defRPr sz="1600" kern="1200">
          <a:solidFill>
            <a:srgbClr val="000000"/>
          </a:solidFill>
          <a:latin typeface="Calibri" pitchFamily="34" charset="0"/>
          <a:ea typeface="+mn-ea"/>
          <a:cs typeface="Calibri" pitchFamily="34" charset="0"/>
        </a:defRPr>
      </a:lvl1pPr>
      <a:lvl2pPr marL="690563" indent="-233363" algn="l" defTabSz="457200" rtl="0" eaLnBrk="0" fontAlgn="base" hangingPunct="0">
        <a:spcBef>
          <a:spcPct val="20000"/>
        </a:spcBef>
        <a:spcAft>
          <a:spcPct val="0"/>
        </a:spcAft>
        <a:buFont typeface="Arial" charset="0"/>
        <a:buChar char="–"/>
        <a:defRPr sz="1600" kern="1200">
          <a:solidFill>
            <a:srgbClr val="000000"/>
          </a:solidFill>
          <a:latin typeface="Calibri" pitchFamily="34" charset="0"/>
          <a:ea typeface="+mn-ea"/>
          <a:cs typeface="Calibri" pitchFamily="34" charset="0"/>
        </a:defRPr>
      </a:lvl2pPr>
      <a:lvl3pPr marL="1143000" indent="-228600" algn="l" defTabSz="457200" rtl="0" eaLnBrk="0" fontAlgn="base" hangingPunct="0">
        <a:spcBef>
          <a:spcPct val="20000"/>
        </a:spcBef>
        <a:spcAft>
          <a:spcPct val="0"/>
        </a:spcAft>
        <a:buFont typeface="Arial" charset="0"/>
        <a:buChar char="•"/>
        <a:defRPr sz="1600" kern="1200">
          <a:solidFill>
            <a:srgbClr val="000000"/>
          </a:solidFill>
          <a:latin typeface="Calibri" pitchFamily="34" charset="0"/>
          <a:ea typeface="+mn-ea"/>
          <a:cs typeface="Calibri" pitchFamily="34" charset="0"/>
        </a:defRPr>
      </a:lvl3pPr>
      <a:lvl4pPr marL="1600200" indent="-228600" algn="l" defTabSz="457200" rtl="0" eaLnBrk="0" fontAlgn="base" hangingPunct="0">
        <a:spcBef>
          <a:spcPct val="20000"/>
        </a:spcBef>
        <a:spcAft>
          <a:spcPct val="0"/>
        </a:spcAft>
        <a:buFont typeface="Arial" charset="0"/>
        <a:buChar char="–"/>
        <a:defRPr sz="1600" kern="1200">
          <a:solidFill>
            <a:srgbClr val="000000"/>
          </a:solidFill>
          <a:latin typeface="Calibri" pitchFamily="34" charset="0"/>
          <a:ea typeface="+mn-ea"/>
          <a:cs typeface="Calibri" pitchFamily="34" charset="0"/>
        </a:defRPr>
      </a:lvl4pPr>
      <a:lvl5pPr marL="2057400" indent="-228600" algn="l" defTabSz="457200" rtl="0" eaLnBrk="0" fontAlgn="base" hangingPunct="0">
        <a:spcBef>
          <a:spcPct val="20000"/>
        </a:spcBef>
        <a:spcAft>
          <a:spcPct val="0"/>
        </a:spcAft>
        <a:buFont typeface="Arial" charset="0"/>
        <a:buChar char="»"/>
        <a:defRPr sz="1600" kern="1200">
          <a:solidFill>
            <a:srgbClr val="000000"/>
          </a:solidFill>
          <a:latin typeface="Calibri" pitchFamily="34" charset="0"/>
          <a:ea typeface="+mn-ea"/>
          <a:cs typeface="Calibri"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E-NE LOGO (Vertital) A"/>
          <p:cNvPicPr>
            <a:picLocks noChangeAspect="1" noChangeArrowheads="1"/>
          </p:cNvPicPr>
          <p:nvPr/>
        </p:nvPicPr>
        <p:blipFill>
          <a:blip r:embed="rId7" cstate="print"/>
          <a:srcRect/>
          <a:stretch>
            <a:fillRect/>
          </a:stretch>
        </p:blipFill>
        <p:spPr bwMode="auto">
          <a:xfrm>
            <a:off x="76200" y="87313"/>
            <a:ext cx="2743200" cy="1512887"/>
          </a:xfrm>
          <a:prstGeom prst="rect">
            <a:avLst/>
          </a:prstGeom>
          <a:noFill/>
          <a:ln w="9525">
            <a:noFill/>
            <a:miter lim="800000"/>
            <a:headEnd/>
            <a:tailEnd/>
          </a:ln>
        </p:spPr>
      </p:pic>
      <p:sp>
        <p:nvSpPr>
          <p:cNvPr id="1027" name="Rectangle 3"/>
          <p:cNvSpPr>
            <a:spLocks noGrp="1" noChangeArrowheads="1"/>
          </p:cNvSpPr>
          <p:nvPr>
            <p:ph type="title"/>
          </p:nvPr>
        </p:nvSpPr>
        <p:spPr bwMode="auto">
          <a:xfrm>
            <a:off x="2895600" y="152400"/>
            <a:ext cx="57912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5"/>
          <p:cNvSpPr>
            <a:spLocks noGrp="1" noChangeArrowheads="1"/>
          </p:cNvSpPr>
          <p:nvPr>
            <p:ph type="body" idx="1"/>
          </p:nvPr>
        </p:nvSpPr>
        <p:spPr bwMode="auto">
          <a:xfrm>
            <a:off x="457200" y="1676400"/>
            <a:ext cx="8229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a:p>
            <a:pPr lvl="0"/>
            <a:endParaRPr lang="en-US" smtClean="0"/>
          </a:p>
        </p:txBody>
      </p:sp>
      <p:sp>
        <p:nvSpPr>
          <p:cNvPr id="5126" name="Line 6"/>
          <p:cNvSpPr>
            <a:spLocks noChangeShapeType="1"/>
          </p:cNvSpPr>
          <p:nvPr/>
        </p:nvSpPr>
        <p:spPr bwMode="auto">
          <a:xfrm>
            <a:off x="381000" y="1470025"/>
            <a:ext cx="8458200" cy="0"/>
          </a:xfrm>
          <a:prstGeom prst="line">
            <a:avLst/>
          </a:prstGeom>
          <a:noFill/>
          <a:ln w="38100">
            <a:solidFill>
              <a:srgbClr val="1B5527"/>
            </a:solidFill>
            <a:round/>
            <a:headEnd/>
            <a:tailEnd/>
          </a:ln>
          <a:effectLst/>
        </p:spPr>
        <p:txBody>
          <a:bodyPr/>
          <a:lstStyle/>
          <a:p>
            <a:pPr fontAlgn="base">
              <a:spcBef>
                <a:spcPct val="0"/>
              </a:spcBef>
              <a:spcAft>
                <a:spcPct val="0"/>
              </a:spcAft>
              <a:defRPr/>
            </a:pPr>
            <a:endParaRPr lang="en-US">
              <a:solidFill>
                <a:srgbClr val="000000"/>
              </a:solidFill>
            </a:endParaRPr>
          </a:p>
        </p:txBody>
      </p:sp>
      <p:sp>
        <p:nvSpPr>
          <p:cNvPr id="5127" name="Line 7"/>
          <p:cNvSpPr>
            <a:spLocks noChangeShapeType="1"/>
          </p:cNvSpPr>
          <p:nvPr/>
        </p:nvSpPr>
        <p:spPr bwMode="auto">
          <a:xfrm>
            <a:off x="533400" y="1524000"/>
            <a:ext cx="8458200" cy="0"/>
          </a:xfrm>
          <a:prstGeom prst="line">
            <a:avLst/>
          </a:prstGeom>
          <a:noFill/>
          <a:ln w="38100">
            <a:solidFill>
              <a:srgbClr val="E8BB00"/>
            </a:solidFill>
            <a:round/>
            <a:headEnd/>
            <a:tailEnd/>
          </a:ln>
          <a:effectLst/>
        </p:spPr>
        <p:txBody>
          <a:bodyPr/>
          <a:lstStyle/>
          <a:p>
            <a:pPr fontAlgn="base">
              <a:spcBef>
                <a:spcPct val="0"/>
              </a:spcBef>
              <a:spcAft>
                <a:spcPct val="0"/>
              </a:spcAft>
              <a:defRPr/>
            </a:pPr>
            <a:endParaRPr lang="en-US">
              <a:solidFill>
                <a:srgbClr val="000000"/>
              </a:solidFill>
            </a:endParaRPr>
          </a:p>
        </p:txBody>
      </p:sp>
      <p:sp>
        <p:nvSpPr>
          <p:cNvPr id="5129" name="Rectangle 9"/>
          <p:cNvSpPr>
            <a:spLocks noGrp="1" noChangeArrowheads="1"/>
          </p:cNvSpPr>
          <p:nvPr>
            <p:ph type="dt" sz="half" idx="2"/>
          </p:nvPr>
        </p:nvSpPr>
        <p:spPr bwMode="auto">
          <a:xfrm>
            <a:off x="0" y="66294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smtClean="0">
                <a:latin typeface="Arial" charset="0"/>
              </a:defRPr>
            </a:lvl1pPr>
          </a:lstStyle>
          <a:p>
            <a:pPr fontAlgn="base">
              <a:spcBef>
                <a:spcPct val="0"/>
              </a:spcBef>
              <a:spcAft>
                <a:spcPct val="0"/>
              </a:spcAft>
              <a:defRPr/>
            </a:pPr>
            <a:r>
              <a:rPr lang="en-US">
                <a:solidFill>
                  <a:srgbClr val="000000"/>
                </a:solidFill>
              </a:rPr>
              <a:t>February 21, 2012</a:t>
            </a:r>
          </a:p>
        </p:txBody>
      </p:sp>
      <p:sp>
        <p:nvSpPr>
          <p:cNvPr id="5130" name="Rectangle 10"/>
          <p:cNvSpPr>
            <a:spLocks noGrp="1" noChangeArrowheads="1"/>
          </p:cNvSpPr>
          <p:nvPr>
            <p:ph type="ftr" sz="quarter" idx="3"/>
          </p:nvPr>
        </p:nvSpPr>
        <p:spPr bwMode="auto">
          <a:xfrm>
            <a:off x="3124200" y="66294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smtClean="0">
                <a:solidFill>
                  <a:srgbClr val="000000"/>
                </a:solidFill>
                <a:latin typeface="Arial" charset="0"/>
              </a:defRPr>
            </a:lvl1pPr>
          </a:lstStyle>
          <a:p>
            <a:pPr fontAlgn="base">
              <a:spcBef>
                <a:spcPct val="0"/>
              </a:spcBef>
              <a:spcAft>
                <a:spcPct val="0"/>
              </a:spcAft>
              <a:defRPr/>
            </a:pPr>
            <a:r>
              <a:rPr lang="en-US"/>
              <a:t>NE Energy Innovation Hub</a:t>
            </a:r>
          </a:p>
        </p:txBody>
      </p:sp>
      <p:sp>
        <p:nvSpPr>
          <p:cNvPr id="5135" name="Text Box 15"/>
          <p:cNvSpPr txBox="1">
            <a:spLocks noChangeArrowheads="1"/>
          </p:cNvSpPr>
          <p:nvPr userDrawn="1"/>
        </p:nvSpPr>
        <p:spPr bwMode="auto">
          <a:xfrm>
            <a:off x="7162800" y="6610350"/>
            <a:ext cx="1828800" cy="228600"/>
          </a:xfrm>
          <a:prstGeom prst="rect">
            <a:avLst/>
          </a:prstGeom>
          <a:noFill/>
          <a:ln w="9525">
            <a:noFill/>
            <a:miter lim="800000"/>
            <a:headEnd/>
            <a:tailEnd/>
          </a:ln>
          <a:effectLst/>
        </p:spPr>
        <p:txBody>
          <a:bodyPr>
            <a:spAutoFit/>
          </a:bodyPr>
          <a:lstStyle/>
          <a:p>
            <a:pPr algn="r" fontAlgn="base">
              <a:spcBef>
                <a:spcPct val="50000"/>
              </a:spcBef>
              <a:spcAft>
                <a:spcPct val="0"/>
              </a:spcAft>
              <a:defRPr/>
            </a:pPr>
            <a:fld id="{C5996FF1-0748-4222-8AD2-48FB51609117}" type="slidenum">
              <a:rPr lang="en-US" sz="900">
                <a:solidFill>
                  <a:srgbClr val="000000"/>
                </a:solidFill>
              </a:rPr>
              <a:pPr algn="r" fontAlgn="base">
                <a:spcBef>
                  <a:spcPct val="50000"/>
                </a:spcBef>
                <a:spcAft>
                  <a:spcPct val="0"/>
                </a:spcAft>
                <a:defRPr/>
              </a:pPr>
              <a:t>‹#›</a:t>
            </a:fld>
            <a:endParaRPr lang="en-US" sz="900">
              <a:solidFill>
                <a:srgbClr val="000000"/>
              </a:solidFill>
            </a:endParaRPr>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Lst>
  <p:hf sldNum="0" hdr="0" dt="0"/>
  <p:txStyles>
    <p:titleStyle>
      <a:lvl1pPr algn="l" rtl="0" eaLnBrk="0" fontAlgn="base" hangingPunct="0">
        <a:spcBef>
          <a:spcPct val="0"/>
        </a:spcBef>
        <a:spcAft>
          <a:spcPct val="0"/>
        </a:spcAft>
        <a:defRPr sz="2800" b="1">
          <a:solidFill>
            <a:srgbClr val="1B5527"/>
          </a:solidFill>
          <a:latin typeface="+mj-lt"/>
          <a:ea typeface="+mj-ea"/>
          <a:cs typeface="+mj-cs"/>
        </a:defRPr>
      </a:lvl1pPr>
      <a:lvl2pPr algn="l" rtl="0" eaLnBrk="0" fontAlgn="base" hangingPunct="0">
        <a:spcBef>
          <a:spcPct val="0"/>
        </a:spcBef>
        <a:spcAft>
          <a:spcPct val="0"/>
        </a:spcAft>
        <a:defRPr sz="2800" b="1">
          <a:solidFill>
            <a:srgbClr val="1B5527"/>
          </a:solidFill>
          <a:latin typeface="Arial" charset="0"/>
        </a:defRPr>
      </a:lvl2pPr>
      <a:lvl3pPr algn="l" rtl="0" eaLnBrk="0" fontAlgn="base" hangingPunct="0">
        <a:spcBef>
          <a:spcPct val="0"/>
        </a:spcBef>
        <a:spcAft>
          <a:spcPct val="0"/>
        </a:spcAft>
        <a:defRPr sz="2800" b="1">
          <a:solidFill>
            <a:srgbClr val="1B5527"/>
          </a:solidFill>
          <a:latin typeface="Arial" charset="0"/>
        </a:defRPr>
      </a:lvl3pPr>
      <a:lvl4pPr algn="l" rtl="0" eaLnBrk="0" fontAlgn="base" hangingPunct="0">
        <a:spcBef>
          <a:spcPct val="0"/>
        </a:spcBef>
        <a:spcAft>
          <a:spcPct val="0"/>
        </a:spcAft>
        <a:defRPr sz="2800" b="1">
          <a:solidFill>
            <a:srgbClr val="1B5527"/>
          </a:solidFill>
          <a:latin typeface="Arial" charset="0"/>
        </a:defRPr>
      </a:lvl4pPr>
      <a:lvl5pPr algn="l" rtl="0" eaLnBrk="0" fontAlgn="base" hangingPunct="0">
        <a:spcBef>
          <a:spcPct val="0"/>
        </a:spcBef>
        <a:spcAft>
          <a:spcPct val="0"/>
        </a:spcAft>
        <a:defRPr sz="2800" b="1">
          <a:solidFill>
            <a:srgbClr val="1B5527"/>
          </a:solidFill>
          <a:latin typeface="Arial" charset="0"/>
        </a:defRPr>
      </a:lvl5pPr>
      <a:lvl6pPr marL="457200" algn="l" rtl="0" fontAlgn="base">
        <a:spcBef>
          <a:spcPct val="0"/>
        </a:spcBef>
        <a:spcAft>
          <a:spcPct val="0"/>
        </a:spcAft>
        <a:defRPr sz="2800" b="1">
          <a:solidFill>
            <a:srgbClr val="1B5527"/>
          </a:solidFill>
          <a:latin typeface="Arial" charset="0"/>
        </a:defRPr>
      </a:lvl6pPr>
      <a:lvl7pPr marL="914400" algn="l" rtl="0" fontAlgn="base">
        <a:spcBef>
          <a:spcPct val="0"/>
        </a:spcBef>
        <a:spcAft>
          <a:spcPct val="0"/>
        </a:spcAft>
        <a:defRPr sz="2800" b="1">
          <a:solidFill>
            <a:srgbClr val="1B5527"/>
          </a:solidFill>
          <a:latin typeface="Arial" charset="0"/>
        </a:defRPr>
      </a:lvl7pPr>
      <a:lvl8pPr marL="1371600" algn="l" rtl="0" fontAlgn="base">
        <a:spcBef>
          <a:spcPct val="0"/>
        </a:spcBef>
        <a:spcAft>
          <a:spcPct val="0"/>
        </a:spcAft>
        <a:defRPr sz="2800" b="1">
          <a:solidFill>
            <a:srgbClr val="1B5527"/>
          </a:solidFill>
          <a:latin typeface="Arial" charset="0"/>
        </a:defRPr>
      </a:lvl8pPr>
      <a:lvl9pPr marL="1828800" algn="l" rtl="0" fontAlgn="base">
        <a:spcBef>
          <a:spcPct val="0"/>
        </a:spcBef>
        <a:spcAft>
          <a:spcPct val="0"/>
        </a:spcAft>
        <a:defRPr sz="2800" b="1">
          <a:solidFill>
            <a:srgbClr val="1B5527"/>
          </a:solidFill>
          <a:latin typeface="Arial" charset="0"/>
        </a:defRPr>
      </a:lvl9pPr>
    </p:titleStyle>
    <p:bodyStyle>
      <a:lvl1pPr marL="231775" indent="-231775" algn="l" rtl="0" eaLnBrk="0" fontAlgn="base" hangingPunct="0">
        <a:spcBef>
          <a:spcPct val="0"/>
        </a:spcBef>
        <a:spcAft>
          <a:spcPct val="0"/>
        </a:spcAft>
        <a:buClr>
          <a:srgbClr val="1B5527"/>
        </a:buClr>
        <a:buFont typeface="Wingdings" pitchFamily="2" charset="2"/>
        <a:buChar char="n"/>
        <a:defRPr sz="2000" b="1">
          <a:solidFill>
            <a:schemeClr val="tx1"/>
          </a:solidFill>
          <a:latin typeface="+mn-lt"/>
          <a:ea typeface="+mn-ea"/>
          <a:cs typeface="+mn-cs"/>
        </a:defRPr>
      </a:lvl1pPr>
      <a:lvl2pPr marL="571500" indent="-225425" algn="l" rtl="0" eaLnBrk="0" fontAlgn="base" hangingPunct="0">
        <a:spcBef>
          <a:spcPct val="0"/>
        </a:spcBef>
        <a:spcAft>
          <a:spcPct val="10000"/>
        </a:spcAft>
        <a:buClr>
          <a:srgbClr val="1B5527"/>
        </a:buClr>
        <a:buSzPct val="110000"/>
        <a:buFont typeface="Symbol" pitchFamily="18" charset="2"/>
        <a:buChar char="·"/>
        <a:defRPr>
          <a:solidFill>
            <a:schemeClr val="tx1"/>
          </a:solidFill>
          <a:latin typeface="+mn-lt"/>
        </a:defRPr>
      </a:lvl2pPr>
      <a:lvl3pPr marL="914400" indent="-228600" algn="l" rtl="0" eaLnBrk="0" fontAlgn="base" hangingPunct="0">
        <a:spcBef>
          <a:spcPct val="0"/>
        </a:spcBef>
        <a:spcAft>
          <a:spcPct val="10000"/>
        </a:spcAft>
        <a:buClr>
          <a:srgbClr val="1B5527"/>
        </a:buClr>
        <a:buSzPct val="110000"/>
        <a:buFont typeface="Arial" pitchFamily="34" charset="0"/>
        <a:buChar char="–"/>
        <a:defRPr sz="1600">
          <a:solidFill>
            <a:schemeClr val="tx1"/>
          </a:solidFill>
          <a:latin typeface="+mn-lt"/>
        </a:defRPr>
      </a:lvl3pPr>
      <a:lvl4pPr marL="1257300" indent="-228600" algn="l" rtl="0" eaLnBrk="0" fontAlgn="base" hangingPunct="0">
        <a:spcBef>
          <a:spcPct val="0"/>
        </a:spcBef>
        <a:spcAft>
          <a:spcPct val="10000"/>
        </a:spcAft>
        <a:buClr>
          <a:srgbClr val="1B5527"/>
        </a:buClr>
        <a:buChar char="•"/>
        <a:defRPr sz="1400">
          <a:solidFill>
            <a:schemeClr val="tx1"/>
          </a:solidFill>
          <a:latin typeface="+mn-lt"/>
        </a:defRPr>
      </a:lvl4pPr>
      <a:lvl5pPr marL="1600200" indent="-228600" algn="l" rtl="0" eaLnBrk="0" fontAlgn="base" hangingPunct="0">
        <a:spcBef>
          <a:spcPct val="0"/>
        </a:spcBef>
        <a:spcAft>
          <a:spcPct val="10000"/>
        </a:spcAft>
        <a:buClr>
          <a:srgbClr val="1B5527"/>
        </a:buClr>
        <a:buChar char="»"/>
        <a:defRPr sz="1200">
          <a:solidFill>
            <a:schemeClr val="tx1"/>
          </a:solidFill>
          <a:latin typeface="+mn-lt"/>
        </a:defRPr>
      </a:lvl5pPr>
      <a:lvl6pPr marL="2057400" indent="-228600" algn="l" rtl="0" fontAlgn="base">
        <a:spcBef>
          <a:spcPct val="0"/>
        </a:spcBef>
        <a:spcAft>
          <a:spcPct val="10000"/>
        </a:spcAft>
        <a:buClr>
          <a:srgbClr val="1B5527"/>
        </a:buClr>
        <a:buChar char="»"/>
        <a:defRPr sz="1200">
          <a:solidFill>
            <a:schemeClr val="tx1"/>
          </a:solidFill>
          <a:latin typeface="+mn-lt"/>
        </a:defRPr>
      </a:lvl6pPr>
      <a:lvl7pPr marL="2514600" indent="-228600" algn="l" rtl="0" fontAlgn="base">
        <a:spcBef>
          <a:spcPct val="0"/>
        </a:spcBef>
        <a:spcAft>
          <a:spcPct val="10000"/>
        </a:spcAft>
        <a:buClr>
          <a:srgbClr val="1B5527"/>
        </a:buClr>
        <a:buChar char="»"/>
        <a:defRPr sz="1200">
          <a:solidFill>
            <a:schemeClr val="tx1"/>
          </a:solidFill>
          <a:latin typeface="+mn-lt"/>
        </a:defRPr>
      </a:lvl7pPr>
      <a:lvl8pPr marL="2971800" indent="-228600" algn="l" rtl="0" fontAlgn="base">
        <a:spcBef>
          <a:spcPct val="0"/>
        </a:spcBef>
        <a:spcAft>
          <a:spcPct val="10000"/>
        </a:spcAft>
        <a:buClr>
          <a:srgbClr val="1B5527"/>
        </a:buClr>
        <a:buChar char="»"/>
        <a:defRPr sz="1200">
          <a:solidFill>
            <a:schemeClr val="tx1"/>
          </a:solidFill>
          <a:latin typeface="+mn-lt"/>
        </a:defRPr>
      </a:lvl8pPr>
      <a:lvl9pPr marL="3429000" indent="-228600" algn="l" rtl="0" fontAlgn="base">
        <a:spcBef>
          <a:spcPct val="0"/>
        </a:spcBef>
        <a:spcAft>
          <a:spcPct val="10000"/>
        </a:spcAft>
        <a:buClr>
          <a:srgbClr val="1B5527"/>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science.energy.gov/sc-2/presentations-and-testimony/"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 Id="rId1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hyperlink" Target="http://science.energy.gov/bes/efrc/" TargetMode="External"/></Relationships>
</file>

<file path=ppt/slides/_rels/slide13.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gif"/><Relationship Id="rId26" Type="http://schemas.openxmlformats.org/officeDocument/2006/relationships/image" Target="../media/image61.png"/><Relationship Id="rId39" Type="http://schemas.openxmlformats.org/officeDocument/2006/relationships/image" Target="../media/image74.png"/><Relationship Id="rId21" Type="http://schemas.openxmlformats.org/officeDocument/2006/relationships/image" Target="../media/image56.jpeg"/><Relationship Id="rId34" Type="http://schemas.openxmlformats.org/officeDocument/2006/relationships/image" Target="../media/image69.png"/><Relationship Id="rId42" Type="http://schemas.openxmlformats.org/officeDocument/2006/relationships/image" Target="../media/image77.png"/><Relationship Id="rId47" Type="http://schemas.openxmlformats.org/officeDocument/2006/relationships/image" Target="../media/image82.png"/><Relationship Id="rId50" Type="http://schemas.openxmlformats.org/officeDocument/2006/relationships/image" Target="../media/image85.gif"/><Relationship Id="rId55" Type="http://schemas.openxmlformats.org/officeDocument/2006/relationships/image" Target="../media/image90.png"/><Relationship Id="rId7" Type="http://schemas.openxmlformats.org/officeDocument/2006/relationships/image" Target="../media/image42.png"/><Relationship Id="rId12" Type="http://schemas.openxmlformats.org/officeDocument/2006/relationships/image" Target="../media/image47.jpe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png"/><Relationship Id="rId38" Type="http://schemas.openxmlformats.org/officeDocument/2006/relationships/image" Target="../media/image73.png"/><Relationship Id="rId46" Type="http://schemas.openxmlformats.org/officeDocument/2006/relationships/image" Target="../media/image81.png"/><Relationship Id="rId59" Type="http://schemas.openxmlformats.org/officeDocument/2006/relationships/image" Target="../media/image94.jpeg"/><Relationship Id="rId2" Type="http://schemas.openxmlformats.org/officeDocument/2006/relationships/notesSlide" Target="../notesSlides/notesSlide5.xml"/><Relationship Id="rId16" Type="http://schemas.openxmlformats.org/officeDocument/2006/relationships/image" Target="../media/image51.jpeg"/><Relationship Id="rId20" Type="http://schemas.openxmlformats.org/officeDocument/2006/relationships/image" Target="../media/image55.png"/><Relationship Id="rId29" Type="http://schemas.openxmlformats.org/officeDocument/2006/relationships/image" Target="../media/image64.jpeg"/><Relationship Id="rId41" Type="http://schemas.openxmlformats.org/officeDocument/2006/relationships/image" Target="../media/image76.png"/><Relationship Id="rId54"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41.jpeg"/><Relationship Id="rId11" Type="http://schemas.openxmlformats.org/officeDocument/2006/relationships/image" Target="../media/image46.jpeg"/><Relationship Id="rId24" Type="http://schemas.openxmlformats.org/officeDocument/2006/relationships/image" Target="../media/image59.png"/><Relationship Id="rId32" Type="http://schemas.openxmlformats.org/officeDocument/2006/relationships/image" Target="../media/image67.jpeg"/><Relationship Id="rId37" Type="http://schemas.openxmlformats.org/officeDocument/2006/relationships/image" Target="../media/image72.jpeg"/><Relationship Id="rId40" Type="http://schemas.openxmlformats.org/officeDocument/2006/relationships/image" Target="../media/image75.png"/><Relationship Id="rId45" Type="http://schemas.openxmlformats.org/officeDocument/2006/relationships/image" Target="../media/image80.png"/><Relationship Id="rId53" Type="http://schemas.openxmlformats.org/officeDocument/2006/relationships/image" Target="../media/image88.jpeg"/><Relationship Id="rId58" Type="http://schemas.openxmlformats.org/officeDocument/2006/relationships/image" Target="../media/image93.png"/><Relationship Id="rId5" Type="http://schemas.openxmlformats.org/officeDocument/2006/relationships/image" Target="../media/image40.jpeg"/><Relationship Id="rId15" Type="http://schemas.openxmlformats.org/officeDocument/2006/relationships/image" Target="../media/image50.gif"/><Relationship Id="rId23" Type="http://schemas.openxmlformats.org/officeDocument/2006/relationships/image" Target="../media/image58.jpeg"/><Relationship Id="rId28" Type="http://schemas.openxmlformats.org/officeDocument/2006/relationships/image" Target="../media/image63.png"/><Relationship Id="rId36" Type="http://schemas.openxmlformats.org/officeDocument/2006/relationships/image" Target="../media/image71.jpeg"/><Relationship Id="rId49" Type="http://schemas.openxmlformats.org/officeDocument/2006/relationships/image" Target="../media/image84.png"/><Relationship Id="rId57" Type="http://schemas.openxmlformats.org/officeDocument/2006/relationships/image" Target="../media/image92.jpeg"/><Relationship Id="rId10" Type="http://schemas.openxmlformats.org/officeDocument/2006/relationships/image" Target="../media/image45.jpeg"/><Relationship Id="rId19" Type="http://schemas.openxmlformats.org/officeDocument/2006/relationships/image" Target="../media/image54.png"/><Relationship Id="rId31" Type="http://schemas.openxmlformats.org/officeDocument/2006/relationships/image" Target="../media/image66.jpeg"/><Relationship Id="rId44" Type="http://schemas.openxmlformats.org/officeDocument/2006/relationships/image" Target="../media/image79.png"/><Relationship Id="rId52" Type="http://schemas.openxmlformats.org/officeDocument/2006/relationships/image" Target="../media/image87.png"/><Relationship Id="rId4" Type="http://schemas.openxmlformats.org/officeDocument/2006/relationships/image" Target="../media/image39.jpeg"/><Relationship Id="rId9" Type="http://schemas.openxmlformats.org/officeDocument/2006/relationships/image" Target="../media/image44.gif"/><Relationship Id="rId14" Type="http://schemas.openxmlformats.org/officeDocument/2006/relationships/image" Target="../media/image49.gif"/><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jpeg"/><Relationship Id="rId35" Type="http://schemas.openxmlformats.org/officeDocument/2006/relationships/image" Target="../media/image70.png"/><Relationship Id="rId43" Type="http://schemas.openxmlformats.org/officeDocument/2006/relationships/image" Target="../media/image78.png"/><Relationship Id="rId48" Type="http://schemas.openxmlformats.org/officeDocument/2006/relationships/image" Target="../media/image83.png"/><Relationship Id="rId56" Type="http://schemas.openxmlformats.org/officeDocument/2006/relationships/image" Target="../media/image91.png"/><Relationship Id="rId8" Type="http://schemas.openxmlformats.org/officeDocument/2006/relationships/image" Target="../media/image43.jpeg"/><Relationship Id="rId51" Type="http://schemas.openxmlformats.org/officeDocument/2006/relationships/image" Target="../media/image86.jpeg"/><Relationship Id="rId3"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oleObject" Target="../embeddings/oleObject2.bin"/><Relationship Id="rId4" Type="http://schemas.openxmlformats.org/officeDocument/2006/relationships/image" Target="../media/image11.pn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066800" y="3910211"/>
            <a:ext cx="7010400" cy="702732"/>
          </a:xfrm>
        </p:spPr>
        <p:txBody>
          <a:bodyPr/>
          <a:lstStyle/>
          <a:p>
            <a:pPr>
              <a:spcBef>
                <a:spcPts val="0"/>
              </a:spcBef>
            </a:pPr>
            <a:r>
              <a:rPr lang="en-US" sz="1600" dirty="0">
                <a:solidFill>
                  <a:schemeClr val="tx1"/>
                </a:solidFill>
              </a:rPr>
              <a:t>38th Annual AAAS </a:t>
            </a:r>
            <a:r>
              <a:rPr lang="en-US" sz="1600" dirty="0" smtClean="0">
                <a:solidFill>
                  <a:schemeClr val="tx1"/>
                </a:solidFill>
              </a:rPr>
              <a:t>Forum on Science and Technology Policy</a:t>
            </a:r>
            <a:endParaRPr lang="en-US" sz="1600" dirty="0">
              <a:solidFill>
                <a:schemeClr val="tx1"/>
              </a:solidFill>
            </a:endParaRPr>
          </a:p>
          <a:p>
            <a:pPr>
              <a:spcBef>
                <a:spcPts val="0"/>
              </a:spcBef>
            </a:pPr>
            <a:r>
              <a:rPr lang="en-US" sz="1600" dirty="0" smtClean="0">
                <a:solidFill>
                  <a:schemeClr val="tx1"/>
                </a:solidFill>
              </a:rPr>
              <a:t>May 2, 2013</a:t>
            </a:r>
          </a:p>
        </p:txBody>
      </p:sp>
      <p:sp>
        <p:nvSpPr>
          <p:cNvPr id="2" name="Title 1"/>
          <p:cNvSpPr>
            <a:spLocks noGrp="1"/>
          </p:cNvSpPr>
          <p:nvPr>
            <p:ph type="title"/>
          </p:nvPr>
        </p:nvSpPr>
        <p:spPr>
          <a:xfrm>
            <a:off x="457200" y="2015067"/>
            <a:ext cx="8229600" cy="1143000"/>
          </a:xfrm>
        </p:spPr>
        <p:txBody>
          <a:bodyPr>
            <a:noAutofit/>
          </a:bodyPr>
          <a:lstStyle/>
          <a:p>
            <a:pPr>
              <a:spcBef>
                <a:spcPts val="0"/>
              </a:spcBef>
            </a:pPr>
            <a:r>
              <a:rPr lang="en-US" sz="3600" b="0" dirty="0" smtClean="0">
                <a:solidFill>
                  <a:srgbClr val="106636"/>
                </a:solidFill>
                <a:latin typeface="Arial" pitchFamily="34" charset="0"/>
              </a:rPr>
              <a:t>Experiments </a:t>
            </a:r>
            <a:r>
              <a:rPr lang="en-US" sz="3600" b="0" dirty="0">
                <a:solidFill>
                  <a:srgbClr val="106636"/>
                </a:solidFill>
                <a:latin typeface="Arial" pitchFamily="34" charset="0"/>
              </a:rPr>
              <a:t>in Federal R&amp;D </a:t>
            </a:r>
            <a:r>
              <a:rPr lang="en-US" sz="3600" b="0" dirty="0" smtClean="0">
                <a:solidFill>
                  <a:srgbClr val="106636"/>
                </a:solidFill>
                <a:latin typeface="Arial" pitchFamily="34" charset="0"/>
              </a:rPr>
              <a:t>Support</a:t>
            </a:r>
            <a:br>
              <a:rPr lang="en-US" sz="3600" b="0" dirty="0" smtClean="0">
                <a:solidFill>
                  <a:srgbClr val="106636"/>
                </a:solidFill>
                <a:latin typeface="Arial" pitchFamily="34" charset="0"/>
              </a:rPr>
            </a:br>
            <a:r>
              <a:rPr lang="en-US" sz="1000" b="0" dirty="0" smtClean="0">
                <a:solidFill>
                  <a:srgbClr val="106636"/>
                </a:solidFill>
                <a:latin typeface="Arial" pitchFamily="34" charset="0"/>
              </a:rPr>
              <a:t/>
            </a:r>
            <a:br>
              <a:rPr lang="en-US" sz="1000" b="0" dirty="0" smtClean="0">
                <a:solidFill>
                  <a:srgbClr val="106636"/>
                </a:solidFill>
                <a:latin typeface="Arial" pitchFamily="34" charset="0"/>
              </a:rPr>
            </a:br>
            <a:r>
              <a:rPr lang="en-US" sz="2200" b="0" i="1" dirty="0" smtClean="0">
                <a:solidFill>
                  <a:srgbClr val="106636"/>
                </a:solidFill>
                <a:latin typeface="Arial" pitchFamily="34" charset="0"/>
              </a:rPr>
              <a:t>DOE’s Bioenergy Research Centers, </a:t>
            </a:r>
            <a:br>
              <a:rPr lang="en-US" sz="2200" b="0" i="1" dirty="0" smtClean="0">
                <a:solidFill>
                  <a:srgbClr val="106636"/>
                </a:solidFill>
                <a:latin typeface="Arial" pitchFamily="34" charset="0"/>
              </a:rPr>
            </a:br>
            <a:r>
              <a:rPr lang="en-US" sz="2200" b="0" i="1" dirty="0" smtClean="0">
                <a:solidFill>
                  <a:srgbClr val="106636"/>
                </a:solidFill>
                <a:latin typeface="Arial" pitchFamily="34" charset="0"/>
              </a:rPr>
              <a:t>Energy Frontier Research Centers, and Energy Innovation Hubs</a:t>
            </a:r>
            <a:endParaRPr lang="en-US" b="0" i="1" dirty="0">
              <a:latin typeface="Arial" pitchFamily="34" charset="0"/>
            </a:endParaRPr>
          </a:p>
        </p:txBody>
      </p:sp>
      <p:sp>
        <p:nvSpPr>
          <p:cNvPr id="5" name="Rectangle 4"/>
          <p:cNvSpPr>
            <a:spLocks noChangeArrowheads="1"/>
          </p:cNvSpPr>
          <p:nvPr/>
        </p:nvSpPr>
        <p:spPr bwMode="auto">
          <a:xfrm>
            <a:off x="677449" y="5851571"/>
            <a:ext cx="7792278" cy="951030"/>
          </a:xfrm>
          <a:prstGeom prst="rect">
            <a:avLst/>
          </a:prstGeom>
          <a:noFill/>
          <a:ln w="9525">
            <a:noFill/>
            <a:miter lim="800000"/>
            <a:headEnd/>
            <a:tailEnd/>
          </a:ln>
        </p:spPr>
        <p:txBody>
          <a:bodyPr wrap="square">
            <a:spAutoFit/>
          </a:bodyPr>
          <a:lstStyle/>
          <a:p>
            <a:pPr algn="ctr">
              <a:lnSpc>
                <a:spcPct val="90000"/>
              </a:lnSpc>
              <a:spcBef>
                <a:spcPts val="0"/>
              </a:spcBef>
            </a:pPr>
            <a:r>
              <a:rPr lang="en-US" sz="1600" dirty="0">
                <a:latin typeface="Arial" pitchFamily="34" charset="0"/>
                <a:cs typeface="Arial" pitchFamily="34" charset="0"/>
              </a:rPr>
              <a:t>Dr. Patricia M. Dehmer</a:t>
            </a:r>
            <a:br>
              <a:rPr lang="en-US" sz="1600" dirty="0">
                <a:latin typeface="Arial" pitchFamily="34" charset="0"/>
                <a:cs typeface="Arial" pitchFamily="34" charset="0"/>
              </a:rPr>
            </a:br>
            <a:r>
              <a:rPr lang="en-US" sz="1600" dirty="0">
                <a:latin typeface="Arial" pitchFamily="34" charset="0"/>
                <a:cs typeface="Arial" pitchFamily="34" charset="0"/>
              </a:rPr>
              <a:t>Deputy Director for Science Programs</a:t>
            </a:r>
          </a:p>
          <a:p>
            <a:pPr algn="ctr">
              <a:lnSpc>
                <a:spcPct val="90000"/>
              </a:lnSpc>
              <a:spcBef>
                <a:spcPts val="0"/>
              </a:spcBef>
            </a:pPr>
            <a:r>
              <a:rPr lang="en-US" sz="1600" dirty="0">
                <a:latin typeface="Arial" pitchFamily="34" charset="0"/>
                <a:cs typeface="Arial" pitchFamily="34" charset="0"/>
              </a:rPr>
              <a:t>Office of Science, U.S. Department of </a:t>
            </a:r>
            <a:r>
              <a:rPr lang="en-US" sz="1600" dirty="0" smtClean="0">
                <a:latin typeface="Arial" pitchFamily="34" charset="0"/>
                <a:cs typeface="Arial" pitchFamily="34" charset="0"/>
              </a:rPr>
              <a:t>Energy</a:t>
            </a:r>
            <a:endParaRPr lang="en-US" dirty="0" smtClean="0">
              <a:latin typeface="Arial" pitchFamily="34" charset="0"/>
              <a:cs typeface="Arial" pitchFamily="34" charset="0"/>
            </a:endParaRPr>
          </a:p>
          <a:p>
            <a:pPr algn="ctr">
              <a:lnSpc>
                <a:spcPct val="90000"/>
              </a:lnSpc>
              <a:spcBef>
                <a:spcPts val="0"/>
              </a:spcBef>
            </a:pPr>
            <a:r>
              <a:rPr lang="en-US" sz="1200" dirty="0" smtClean="0">
                <a:latin typeface="Arial" pitchFamily="34" charset="0"/>
                <a:cs typeface="Arial" pitchFamily="34" charset="0"/>
                <a:hlinkClick r:id="rId2"/>
              </a:rPr>
              <a:t>http://www.science.energy.gov/sc-2/presentations-and-testimony/</a:t>
            </a:r>
            <a:r>
              <a:rPr lang="en-US" sz="1200" dirty="0" smtClean="0">
                <a:latin typeface="Arial" pitchFamily="34" charset="0"/>
                <a:cs typeface="Arial" pitchFamily="34" charset="0"/>
              </a:rPr>
              <a:t> </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4715" y="1950493"/>
            <a:ext cx="8734570" cy="2369880"/>
          </a:xfrm>
        </p:spPr>
        <p:txBody>
          <a:bodyPr wrap="square">
            <a:spAutoFit/>
          </a:bodyPr>
          <a:lstStyle/>
          <a:p>
            <a:pPr marL="0" indent="0" algn="ctr">
              <a:spcBef>
                <a:spcPts val="0"/>
              </a:spcBef>
              <a:buNone/>
            </a:pPr>
            <a:r>
              <a:rPr lang="en-US" sz="3600" dirty="0" smtClean="0">
                <a:latin typeface="Arial" pitchFamily="34" charset="0"/>
              </a:rPr>
              <a:t>Then came the</a:t>
            </a:r>
            <a:br>
              <a:rPr lang="en-US" sz="3600" dirty="0" smtClean="0">
                <a:latin typeface="Arial" pitchFamily="34" charset="0"/>
              </a:rPr>
            </a:br>
            <a:r>
              <a:rPr lang="en-US" sz="3600" dirty="0" smtClean="0">
                <a:latin typeface="Arial" pitchFamily="34" charset="0"/>
              </a:rPr>
              <a:t>Energy Frontier Research Centers (EFRCs)</a:t>
            </a:r>
          </a:p>
          <a:p>
            <a:pPr marL="0" indent="0" algn="ctr">
              <a:spcBef>
                <a:spcPts val="0"/>
              </a:spcBef>
              <a:buNone/>
            </a:pPr>
            <a:r>
              <a:rPr lang="en-US" sz="1200" b="1" dirty="0" smtClean="0">
                <a:latin typeface="Arial" pitchFamily="34" charset="0"/>
              </a:rPr>
              <a:t> </a:t>
            </a:r>
            <a:r>
              <a:rPr lang="en-US" sz="3200" b="1" dirty="0" smtClean="0">
                <a:latin typeface="Arial" pitchFamily="34" charset="0"/>
              </a:rPr>
              <a:t/>
            </a:r>
            <a:br>
              <a:rPr lang="en-US" sz="3200" b="1" dirty="0" smtClean="0">
                <a:latin typeface="Arial" pitchFamily="34" charset="0"/>
              </a:rPr>
            </a:br>
            <a:endParaRPr lang="en-US" sz="2800" dirty="0">
              <a:latin typeface="Arial" pitchFamily="34" charset="0"/>
            </a:endParaRPr>
          </a:p>
        </p:txBody>
      </p:sp>
      <p:sp>
        <p:nvSpPr>
          <p:cNvPr id="5"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10</a:t>
            </a:fld>
            <a:endParaRPr lang="en-US" sz="1000" dirty="0" smtClean="0">
              <a:solidFill>
                <a:schemeClr val="tx1"/>
              </a:solidFill>
              <a:latin typeface="Arial" charset="0"/>
              <a:cs typeface="Arial" charset="0"/>
            </a:endParaRPr>
          </a:p>
        </p:txBody>
      </p:sp>
    </p:spTree>
    <p:extLst>
      <p:ext uri="{BB962C8B-B14F-4D97-AF65-F5344CB8AC3E}">
        <p14:creationId xmlns:p14="http://schemas.microsoft.com/office/powerpoint/2010/main" val="8574396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524642" y="877121"/>
            <a:ext cx="6180513" cy="1418281"/>
            <a:chOff x="2524642" y="833053"/>
            <a:chExt cx="6180513" cy="1418281"/>
          </a:xfrm>
        </p:grpSpPr>
        <p:pic>
          <p:nvPicPr>
            <p:cNvPr id="67587" name="Picture 3" descr="BES_H_Cover8-03"/>
            <p:cNvPicPr preferRelativeResize="0">
              <a:picLocks noChangeAspect="1" noChangeArrowheads="1"/>
            </p:cNvPicPr>
            <p:nvPr/>
          </p:nvPicPr>
          <p:blipFill>
            <a:blip r:embed="rId3" cstate="print"/>
            <a:srcRect/>
            <a:stretch>
              <a:fillRect/>
            </a:stretch>
          </p:blipFill>
          <p:spPr bwMode="auto">
            <a:xfrm>
              <a:off x="2524642" y="833053"/>
              <a:ext cx="1097280" cy="1418278"/>
            </a:xfrm>
            <a:prstGeom prst="rect">
              <a:avLst/>
            </a:prstGeom>
            <a:noFill/>
            <a:ln w="28575">
              <a:solidFill>
                <a:srgbClr val="FF0000"/>
              </a:solidFill>
              <a:miter lim="800000"/>
              <a:headEnd/>
              <a:tailEnd/>
            </a:ln>
          </p:spPr>
        </p:pic>
        <p:pic>
          <p:nvPicPr>
            <p:cNvPr id="67588" name="Picture 4"/>
            <p:cNvPicPr preferRelativeResize="0">
              <a:picLocks noChangeAspect="1" noChangeArrowheads="1"/>
            </p:cNvPicPr>
            <p:nvPr/>
          </p:nvPicPr>
          <p:blipFill>
            <a:blip r:embed="rId4" cstate="print"/>
            <a:srcRect/>
            <a:stretch>
              <a:fillRect/>
            </a:stretch>
          </p:blipFill>
          <p:spPr bwMode="auto">
            <a:xfrm>
              <a:off x="3795450" y="833053"/>
              <a:ext cx="1097280" cy="1418278"/>
            </a:xfrm>
            <a:prstGeom prst="rect">
              <a:avLst/>
            </a:prstGeom>
            <a:noFill/>
            <a:ln w="28575">
              <a:solidFill>
                <a:srgbClr val="FF0000"/>
              </a:solidFill>
              <a:miter lim="800000"/>
              <a:headEnd/>
              <a:tailEnd/>
            </a:ln>
          </p:spPr>
        </p:pic>
        <p:pic>
          <p:nvPicPr>
            <p:cNvPr id="67589" name="Picture 5"/>
            <p:cNvPicPr preferRelativeResize="0">
              <a:picLocks noChangeAspect="1" noChangeArrowheads="1"/>
            </p:cNvPicPr>
            <p:nvPr/>
          </p:nvPicPr>
          <p:blipFill>
            <a:blip r:embed="rId5" cstate="print">
              <a:lum bright="-10000" contrast="20000"/>
            </a:blip>
            <a:srcRect/>
            <a:stretch>
              <a:fillRect/>
            </a:stretch>
          </p:blipFill>
          <p:spPr bwMode="auto">
            <a:xfrm>
              <a:off x="6337066" y="833053"/>
              <a:ext cx="1097280" cy="1418278"/>
            </a:xfrm>
            <a:prstGeom prst="rect">
              <a:avLst/>
            </a:prstGeom>
            <a:noFill/>
            <a:ln w="28575">
              <a:solidFill>
                <a:srgbClr val="FF0000"/>
              </a:solidFill>
              <a:miter lim="800000"/>
              <a:headEnd/>
              <a:tailEnd/>
            </a:ln>
          </p:spPr>
        </p:pic>
        <p:pic>
          <p:nvPicPr>
            <p:cNvPr id="67590" name="Picture 6"/>
            <p:cNvPicPr preferRelativeResize="0">
              <a:picLocks noChangeAspect="1" noChangeArrowheads="1"/>
            </p:cNvPicPr>
            <p:nvPr/>
          </p:nvPicPr>
          <p:blipFill>
            <a:blip r:embed="rId6" cstate="print"/>
            <a:srcRect/>
            <a:stretch>
              <a:fillRect/>
            </a:stretch>
          </p:blipFill>
          <p:spPr bwMode="auto">
            <a:xfrm>
              <a:off x="7607875" y="833053"/>
              <a:ext cx="1097280" cy="1418281"/>
            </a:xfrm>
            <a:prstGeom prst="rect">
              <a:avLst/>
            </a:prstGeom>
            <a:noFill/>
            <a:ln w="28575">
              <a:solidFill>
                <a:srgbClr val="FF0000"/>
              </a:solidFill>
              <a:miter lim="800000"/>
              <a:headEnd/>
              <a:tailEnd/>
            </a:ln>
          </p:spPr>
        </p:pic>
        <p:pic>
          <p:nvPicPr>
            <p:cNvPr id="67596" name="Picture 12" descr="Cover_921"/>
            <p:cNvPicPr preferRelativeResize="0">
              <a:picLocks noChangeAspect="1" noChangeArrowheads="1"/>
            </p:cNvPicPr>
            <p:nvPr/>
          </p:nvPicPr>
          <p:blipFill>
            <a:blip r:embed="rId7" cstate="print"/>
            <a:srcRect/>
            <a:stretch>
              <a:fillRect/>
            </a:stretch>
          </p:blipFill>
          <p:spPr bwMode="auto">
            <a:xfrm>
              <a:off x="5066258" y="833053"/>
              <a:ext cx="1097280" cy="1418278"/>
            </a:xfrm>
            <a:prstGeom prst="rect">
              <a:avLst/>
            </a:prstGeom>
            <a:noFill/>
            <a:ln w="28575">
              <a:solidFill>
                <a:srgbClr val="FF0000"/>
              </a:solidFill>
              <a:miter lim="800000"/>
              <a:headEnd/>
              <a:tailEnd/>
            </a:ln>
          </p:spPr>
        </p:pic>
      </p:grpSp>
      <p:pic>
        <p:nvPicPr>
          <p:cNvPr id="67598" name="Picture 14"/>
          <p:cNvPicPr preferRelativeResize="0">
            <a:picLocks noGrp="1" noChangeAspect="1" noChangeArrowheads="1"/>
          </p:cNvPicPr>
          <p:nvPr>
            <p:ph sz="half" idx="1"/>
          </p:nvPr>
        </p:nvPicPr>
        <p:blipFill>
          <a:blip r:embed="rId8" cstate="print"/>
          <a:srcRect/>
          <a:stretch>
            <a:fillRect/>
          </a:stretch>
        </p:blipFill>
        <p:spPr bwMode="auto">
          <a:xfrm>
            <a:off x="608824" y="1041864"/>
            <a:ext cx="1457614" cy="1780335"/>
          </a:xfrm>
          <a:noFill/>
          <a:ln>
            <a:miter lim="800000"/>
            <a:headEnd/>
            <a:tailEnd/>
          </a:ln>
        </p:spPr>
      </p:pic>
      <p:sp>
        <p:nvSpPr>
          <p:cNvPr id="31" name="Rectangle 2"/>
          <p:cNvSpPr>
            <a:spLocks noGrp="1" noChangeArrowheads="1"/>
          </p:cNvSpPr>
          <p:nvPr>
            <p:ph type="title"/>
          </p:nvPr>
        </p:nvSpPr>
        <p:spPr bwMode="auto">
          <a:xfrm>
            <a:off x="0" y="60585"/>
            <a:ext cx="9144000" cy="598714"/>
          </a:xfrm>
          <a:noFill/>
          <a:ln w="9525">
            <a:noFill/>
            <a:miter lim="800000"/>
            <a:headEnd/>
            <a:tailEnd/>
          </a:ln>
        </p:spPr>
        <p:txBody>
          <a:bodyPr vert="horz" wrap="square" lIns="91429" tIns="45714" rIns="91429" bIns="45714" numCol="1" anchor="ctr" anchorCtr="0" compatLnSpc="1">
            <a:prstTxWarp prst="textNoShape">
              <a:avLst/>
            </a:prstTxWarp>
          </a:bodyPr>
          <a:lstStyle/>
          <a:p>
            <a:pPr defTabSz="820487" eaLnBrk="1" hangingPunct="1">
              <a:lnSpc>
                <a:spcPct val="90000"/>
              </a:lnSpc>
            </a:pPr>
            <a:r>
              <a:rPr lang="en-US" sz="2400" dirty="0" smtClean="0">
                <a:latin typeface="Arial" charset="0"/>
                <a:cs typeface="Arial" charset="0"/>
              </a:rPr>
              <a:t>“Basic Research Needs” + </a:t>
            </a:r>
            <a:br>
              <a:rPr lang="en-US" sz="2400" dirty="0" smtClean="0">
                <a:latin typeface="Arial" charset="0"/>
                <a:cs typeface="Arial" charset="0"/>
              </a:rPr>
            </a:br>
            <a:r>
              <a:rPr lang="en-US" sz="2400" dirty="0" smtClean="0">
                <a:latin typeface="Arial" charset="0"/>
                <a:cs typeface="Arial" charset="0"/>
              </a:rPr>
              <a:t>“Grand Challenges for Science and the Imagination”</a:t>
            </a:r>
            <a:endParaRPr lang="en-US" sz="2400" dirty="0">
              <a:latin typeface="Arial" charset="0"/>
              <a:cs typeface="Arial" charset="0"/>
            </a:endParaRPr>
          </a:p>
        </p:txBody>
      </p:sp>
      <p:pic>
        <p:nvPicPr>
          <p:cNvPr id="19" name="Picture 4" descr="GC_xlg"/>
          <p:cNvPicPr>
            <a:picLocks noChangeAspect="1" noChangeArrowheads="1"/>
          </p:cNvPicPr>
          <p:nvPr/>
        </p:nvPicPr>
        <p:blipFill>
          <a:blip r:embed="rId9" cstate="print"/>
          <a:srcRect/>
          <a:stretch>
            <a:fillRect/>
          </a:stretch>
        </p:blipFill>
        <p:spPr bwMode="auto">
          <a:xfrm>
            <a:off x="660686" y="3933021"/>
            <a:ext cx="1353890" cy="1751683"/>
          </a:xfrm>
          <a:prstGeom prst="rect">
            <a:avLst/>
          </a:prstGeom>
          <a:noFill/>
        </p:spPr>
      </p:pic>
      <p:sp>
        <p:nvSpPr>
          <p:cNvPr id="20" name="TextBox 19"/>
          <p:cNvSpPr txBox="1"/>
          <p:nvPr/>
        </p:nvSpPr>
        <p:spPr>
          <a:xfrm>
            <a:off x="159026" y="2897437"/>
            <a:ext cx="2297735" cy="430887"/>
          </a:xfrm>
          <a:prstGeom prst="rect">
            <a:avLst/>
          </a:prstGeom>
          <a:noFill/>
        </p:spPr>
        <p:txBody>
          <a:bodyPr wrap="square" rtlCol="0">
            <a:spAutoFit/>
          </a:bodyPr>
          <a:lstStyle/>
          <a:p>
            <a:pPr algn="ctr"/>
            <a:r>
              <a:rPr lang="en-US" sz="1100" b="1" dirty="0" smtClean="0">
                <a:latin typeface="Arial Narrow" pitchFamily="34" charset="0"/>
                <a:cs typeface="Arial" pitchFamily="34" charset="0"/>
              </a:rPr>
              <a:t>Basic Research Needs to Assure a Secure Energy Future, 2002</a:t>
            </a:r>
            <a:endParaRPr lang="en-US" sz="1100" b="1" dirty="0">
              <a:latin typeface="Arial Narrow" pitchFamily="34" charset="0"/>
              <a:cs typeface="Arial" pitchFamily="34" charset="0"/>
            </a:endParaRPr>
          </a:p>
        </p:txBody>
      </p:sp>
      <p:sp>
        <p:nvSpPr>
          <p:cNvPr id="21" name="TextBox 20"/>
          <p:cNvSpPr txBox="1"/>
          <p:nvPr/>
        </p:nvSpPr>
        <p:spPr>
          <a:xfrm>
            <a:off x="-331303" y="5746734"/>
            <a:ext cx="3485325" cy="430887"/>
          </a:xfrm>
          <a:prstGeom prst="rect">
            <a:avLst/>
          </a:prstGeom>
          <a:noFill/>
        </p:spPr>
        <p:txBody>
          <a:bodyPr wrap="square" rtlCol="0">
            <a:spAutoFit/>
          </a:bodyPr>
          <a:lstStyle/>
          <a:p>
            <a:pPr algn="ctr"/>
            <a:r>
              <a:rPr lang="en-US" sz="1100" b="1" dirty="0" smtClean="0">
                <a:latin typeface="Arial Narrow" pitchFamily="34" charset="0"/>
                <a:cs typeface="Arial" pitchFamily="34" charset="0"/>
              </a:rPr>
              <a:t>Directing Matter and Energy: Five </a:t>
            </a:r>
            <a:br>
              <a:rPr lang="en-US" sz="1100" b="1" dirty="0" smtClean="0">
                <a:latin typeface="Arial Narrow" pitchFamily="34" charset="0"/>
                <a:cs typeface="Arial" pitchFamily="34" charset="0"/>
              </a:rPr>
            </a:br>
            <a:r>
              <a:rPr lang="en-US" sz="1100" b="1" dirty="0" smtClean="0">
                <a:latin typeface="Arial Narrow" pitchFamily="34" charset="0"/>
                <a:cs typeface="Arial" pitchFamily="34" charset="0"/>
              </a:rPr>
              <a:t>Challenges for Science and the Imagination, 2007</a:t>
            </a:r>
            <a:endParaRPr lang="en-US" sz="1100" b="1" dirty="0">
              <a:latin typeface="Arial Narrow" pitchFamily="34" charset="0"/>
              <a:cs typeface="Arial" pitchFamily="34" charset="0"/>
            </a:endParaRPr>
          </a:p>
        </p:txBody>
      </p:sp>
      <p:sp>
        <p:nvSpPr>
          <p:cNvPr id="22" name="Rectangle 5"/>
          <p:cNvSpPr>
            <a:spLocks noChangeArrowheads="1"/>
          </p:cNvSpPr>
          <p:nvPr/>
        </p:nvSpPr>
        <p:spPr bwMode="auto">
          <a:xfrm>
            <a:off x="2293904" y="3810033"/>
            <a:ext cx="6775372" cy="2135469"/>
          </a:xfrm>
          <a:prstGeom prst="rect">
            <a:avLst/>
          </a:prstGeom>
          <a:noFill/>
          <a:ln w="9525" algn="ctr">
            <a:noFill/>
            <a:miter lim="800000"/>
            <a:headEnd/>
            <a:tailEnd/>
          </a:ln>
          <a:effectLst/>
        </p:spPr>
        <p:txBody>
          <a:bodyPr wrap="square" lIns="82048" tIns="82048" rIns="82048" bIns="82048" anchor="ctr">
            <a:spAutoFit/>
          </a:bodyPr>
          <a:lstStyle/>
          <a:p>
            <a:pPr marL="209526" indent="-209526" defTabSz="820642">
              <a:buFont typeface="Wingdings" pitchFamily="2" charset="2"/>
              <a:buChar char="§"/>
            </a:pPr>
            <a:r>
              <a:rPr lang="en-US" sz="1600" dirty="0" smtClean="0">
                <a:latin typeface="Arial" pitchFamily="34" charset="0"/>
                <a:cs typeface="Arial" pitchFamily="34" charset="0"/>
              </a:rPr>
              <a:t>Synthesize, atom by atom, new forms of matter with tailored properties</a:t>
            </a:r>
            <a:endParaRPr lang="en-US" sz="1600" i="1" dirty="0" smtClean="0">
              <a:latin typeface="Arial" pitchFamily="34" charset="0"/>
              <a:cs typeface="Arial" pitchFamily="34" charset="0"/>
            </a:endParaRPr>
          </a:p>
          <a:p>
            <a:pPr marL="209526" indent="-209526" defTabSz="820642">
              <a:buFont typeface="Wingdings" pitchFamily="2" charset="2"/>
              <a:buChar char="§"/>
            </a:pPr>
            <a:r>
              <a:rPr lang="en-US" sz="1600" dirty="0" smtClean="0">
                <a:latin typeface="Arial" pitchFamily="34" charset="0"/>
                <a:cs typeface="Arial" pitchFamily="34" charset="0"/>
              </a:rPr>
              <a:t>Synthesize man-made </a:t>
            </a:r>
            <a:r>
              <a:rPr lang="en-US" sz="1600" dirty="0" err="1" smtClean="0">
                <a:latin typeface="Arial" pitchFamily="34" charset="0"/>
                <a:cs typeface="Arial" pitchFamily="34" charset="0"/>
              </a:rPr>
              <a:t>nanoscale</a:t>
            </a:r>
            <a:r>
              <a:rPr lang="en-US" sz="1600" dirty="0" smtClean="0">
                <a:latin typeface="Arial" pitchFamily="34" charset="0"/>
                <a:cs typeface="Arial" pitchFamily="34" charset="0"/>
              </a:rPr>
              <a:t> objects with capabilities rivaling those of living things</a:t>
            </a:r>
            <a:endParaRPr lang="en-US" sz="1600" i="1" dirty="0" smtClean="0">
              <a:latin typeface="Arial" pitchFamily="34" charset="0"/>
              <a:cs typeface="Arial" pitchFamily="34" charset="0"/>
            </a:endParaRPr>
          </a:p>
          <a:p>
            <a:pPr marL="209526" indent="-209526" defTabSz="820642">
              <a:buFont typeface="Wingdings" pitchFamily="2" charset="2"/>
              <a:buChar char="§"/>
            </a:pPr>
            <a:r>
              <a:rPr lang="en-US" sz="1600" dirty="0" smtClean="0">
                <a:solidFill>
                  <a:schemeClr val="tx1"/>
                </a:solidFill>
                <a:latin typeface="Arial" pitchFamily="34" charset="0"/>
                <a:cs typeface="Arial" pitchFamily="34" charset="0"/>
              </a:rPr>
              <a:t>Control </a:t>
            </a:r>
            <a:r>
              <a:rPr lang="en-US" sz="1600" dirty="0">
                <a:solidFill>
                  <a:schemeClr val="tx1"/>
                </a:solidFill>
                <a:latin typeface="Arial" pitchFamily="34" charset="0"/>
                <a:cs typeface="Arial" pitchFamily="34" charset="0"/>
              </a:rPr>
              <a:t>the quantum behavior of electrons in materials</a:t>
            </a:r>
            <a:endParaRPr lang="en-US" sz="1600" i="1" dirty="0">
              <a:solidFill>
                <a:schemeClr val="tx1"/>
              </a:solidFill>
              <a:latin typeface="Arial" pitchFamily="34" charset="0"/>
              <a:cs typeface="Arial" pitchFamily="34" charset="0"/>
            </a:endParaRPr>
          </a:p>
          <a:p>
            <a:pPr marL="209526" indent="-209526" defTabSz="820642">
              <a:buFont typeface="Wingdings" pitchFamily="2" charset="2"/>
              <a:buChar char="§"/>
            </a:pPr>
            <a:r>
              <a:rPr lang="en-US" sz="1600" dirty="0" smtClean="0">
                <a:solidFill>
                  <a:schemeClr val="tx1"/>
                </a:solidFill>
                <a:latin typeface="Arial" pitchFamily="34" charset="0"/>
                <a:cs typeface="Arial" pitchFamily="34" charset="0"/>
              </a:rPr>
              <a:t>Control </a:t>
            </a:r>
            <a:r>
              <a:rPr lang="en-US" sz="1600" dirty="0">
                <a:solidFill>
                  <a:schemeClr val="tx1"/>
                </a:solidFill>
                <a:latin typeface="Arial" pitchFamily="34" charset="0"/>
                <a:cs typeface="Arial" pitchFamily="34" charset="0"/>
              </a:rPr>
              <a:t>emergent properties that arise from the complex correlations of atomic and electronic constituents</a:t>
            </a:r>
            <a:endParaRPr lang="en-US" sz="1600" i="1" dirty="0">
              <a:solidFill>
                <a:schemeClr val="tx1"/>
              </a:solidFill>
              <a:latin typeface="Arial" pitchFamily="34" charset="0"/>
              <a:cs typeface="Arial" pitchFamily="34" charset="0"/>
            </a:endParaRPr>
          </a:p>
          <a:p>
            <a:pPr marL="209526" indent="-209526" defTabSz="820642">
              <a:buFont typeface="Wingdings" pitchFamily="2" charset="2"/>
              <a:buChar char="§"/>
            </a:pPr>
            <a:r>
              <a:rPr lang="en-US" sz="1600" dirty="0" smtClean="0">
                <a:solidFill>
                  <a:schemeClr val="tx1"/>
                </a:solidFill>
                <a:latin typeface="Arial" pitchFamily="34" charset="0"/>
                <a:cs typeface="Arial" pitchFamily="34" charset="0"/>
              </a:rPr>
              <a:t>Control </a:t>
            </a:r>
            <a:r>
              <a:rPr lang="en-US" sz="1600" dirty="0">
                <a:solidFill>
                  <a:schemeClr val="tx1"/>
                </a:solidFill>
                <a:latin typeface="Arial" pitchFamily="34" charset="0"/>
                <a:cs typeface="Arial" pitchFamily="34" charset="0"/>
              </a:rPr>
              <a:t>matter very far away from equilibrium</a:t>
            </a:r>
            <a:br>
              <a:rPr lang="en-US" sz="1600" dirty="0">
                <a:solidFill>
                  <a:schemeClr val="tx1"/>
                </a:solidFill>
                <a:latin typeface="Arial" pitchFamily="34" charset="0"/>
                <a:cs typeface="Arial" pitchFamily="34" charset="0"/>
              </a:rPr>
            </a:br>
            <a:endParaRPr lang="en-US" sz="1600" dirty="0">
              <a:solidFill>
                <a:schemeClr val="tx1"/>
              </a:solidFill>
              <a:latin typeface="Arial" pitchFamily="34" charset="0"/>
              <a:cs typeface="Arial" pitchFamily="34" charset="0"/>
            </a:endParaRPr>
          </a:p>
        </p:txBody>
      </p:sp>
      <p:grpSp>
        <p:nvGrpSpPr>
          <p:cNvPr id="23" name="Group 22"/>
          <p:cNvGrpSpPr/>
          <p:nvPr/>
        </p:nvGrpSpPr>
        <p:grpSpPr>
          <a:xfrm>
            <a:off x="2744979" y="2096624"/>
            <a:ext cx="6180513" cy="1420589"/>
            <a:chOff x="2524642" y="2416113"/>
            <a:chExt cx="6180513" cy="1420589"/>
          </a:xfrm>
        </p:grpSpPr>
        <p:pic>
          <p:nvPicPr>
            <p:cNvPr id="67591" name="Picture 7"/>
            <p:cNvPicPr preferRelativeResize="0">
              <a:picLocks noChangeAspect="1" noChangeArrowheads="1"/>
            </p:cNvPicPr>
            <p:nvPr/>
          </p:nvPicPr>
          <p:blipFill>
            <a:blip r:embed="rId10" cstate="print"/>
            <a:srcRect/>
            <a:stretch>
              <a:fillRect/>
            </a:stretch>
          </p:blipFill>
          <p:spPr bwMode="auto">
            <a:xfrm>
              <a:off x="2524642" y="2416113"/>
              <a:ext cx="1097280" cy="1418278"/>
            </a:xfrm>
            <a:prstGeom prst="rect">
              <a:avLst/>
            </a:prstGeom>
            <a:noFill/>
            <a:ln w="28575">
              <a:solidFill>
                <a:srgbClr val="FF0000"/>
              </a:solidFill>
              <a:miter lim="800000"/>
              <a:headEnd/>
              <a:tailEnd/>
            </a:ln>
          </p:spPr>
        </p:pic>
        <p:pic>
          <p:nvPicPr>
            <p:cNvPr id="67592" name="Picture 8" descr="EES_xlg"/>
            <p:cNvPicPr preferRelativeResize="0">
              <a:picLocks noChangeAspect="1" noChangeArrowheads="1"/>
            </p:cNvPicPr>
            <p:nvPr/>
          </p:nvPicPr>
          <p:blipFill>
            <a:blip r:embed="rId11" cstate="print"/>
            <a:srcRect/>
            <a:stretch>
              <a:fillRect/>
            </a:stretch>
          </p:blipFill>
          <p:spPr bwMode="auto">
            <a:xfrm>
              <a:off x="5066258" y="2416113"/>
              <a:ext cx="1097280" cy="1418281"/>
            </a:xfrm>
            <a:prstGeom prst="rect">
              <a:avLst/>
            </a:prstGeom>
            <a:noFill/>
            <a:ln w="28575">
              <a:solidFill>
                <a:srgbClr val="FF0000"/>
              </a:solidFill>
              <a:miter lim="800000"/>
              <a:headEnd/>
              <a:tailEnd/>
            </a:ln>
          </p:spPr>
        </p:pic>
        <p:pic>
          <p:nvPicPr>
            <p:cNvPr id="67593" name="Picture 9" descr="CAT_lg"/>
            <p:cNvPicPr preferRelativeResize="0">
              <a:picLocks noChangeAspect="1" noChangeArrowheads="1"/>
            </p:cNvPicPr>
            <p:nvPr/>
          </p:nvPicPr>
          <p:blipFill>
            <a:blip r:embed="rId12" cstate="print"/>
            <a:srcRect/>
            <a:stretch>
              <a:fillRect/>
            </a:stretch>
          </p:blipFill>
          <p:spPr bwMode="auto">
            <a:xfrm>
              <a:off x="6337066" y="2416113"/>
              <a:ext cx="1097280" cy="1420589"/>
            </a:xfrm>
            <a:prstGeom prst="rect">
              <a:avLst/>
            </a:prstGeom>
            <a:noFill/>
            <a:ln w="28575">
              <a:solidFill>
                <a:srgbClr val="FF0000"/>
              </a:solidFill>
              <a:miter lim="800000"/>
              <a:headEnd/>
              <a:tailEnd/>
            </a:ln>
          </p:spPr>
        </p:pic>
        <p:pic>
          <p:nvPicPr>
            <p:cNvPr id="67594" name="Picture 10" descr="GEO_lg"/>
            <p:cNvPicPr preferRelativeResize="0">
              <a:picLocks noChangeAspect="1" noChangeArrowheads="1"/>
            </p:cNvPicPr>
            <p:nvPr/>
          </p:nvPicPr>
          <p:blipFill>
            <a:blip r:embed="rId13" cstate="print"/>
            <a:srcRect/>
            <a:stretch>
              <a:fillRect/>
            </a:stretch>
          </p:blipFill>
          <p:spPr bwMode="auto">
            <a:xfrm>
              <a:off x="3795450" y="2416113"/>
              <a:ext cx="1097280" cy="1418278"/>
            </a:xfrm>
            <a:prstGeom prst="rect">
              <a:avLst/>
            </a:prstGeom>
            <a:noFill/>
            <a:ln w="28575">
              <a:solidFill>
                <a:srgbClr val="FF0000"/>
              </a:solidFill>
              <a:miter lim="800000"/>
              <a:headEnd/>
              <a:tailEnd/>
            </a:ln>
          </p:spPr>
        </p:pic>
        <p:pic>
          <p:nvPicPr>
            <p:cNvPr id="67595" name="Picture 11" descr="MuEE"/>
            <p:cNvPicPr preferRelativeResize="0">
              <a:picLocks noChangeAspect="1" noChangeArrowheads="1"/>
            </p:cNvPicPr>
            <p:nvPr/>
          </p:nvPicPr>
          <p:blipFill>
            <a:blip r:embed="rId14" cstate="print"/>
            <a:srcRect/>
            <a:stretch>
              <a:fillRect/>
            </a:stretch>
          </p:blipFill>
          <p:spPr bwMode="auto">
            <a:xfrm>
              <a:off x="7607875" y="2416113"/>
              <a:ext cx="1097280" cy="1418278"/>
            </a:xfrm>
            <a:prstGeom prst="rect">
              <a:avLst/>
            </a:prstGeom>
            <a:noFill/>
            <a:ln w="28575">
              <a:solidFill>
                <a:srgbClr val="FF0000"/>
              </a:solidFill>
              <a:miter lim="800000"/>
              <a:headEnd/>
              <a:tailEnd/>
            </a:ln>
          </p:spPr>
        </p:pic>
      </p:grpSp>
      <p:sp>
        <p:nvSpPr>
          <p:cNvPr id="25"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11</a:t>
            </a:fld>
            <a:endParaRPr lang="en-US" sz="1000" dirty="0" smtClean="0">
              <a:solidFill>
                <a:schemeClr val="tx1"/>
              </a:solidFill>
              <a:latin typeface="Arial" charset="0"/>
              <a:cs typeface="Arial" charset="0"/>
            </a:endParaRPr>
          </a:p>
        </p:txBody>
      </p:sp>
      <p:sp>
        <p:nvSpPr>
          <p:cNvPr id="26" name="Rectangle 6"/>
          <p:cNvSpPr>
            <a:spLocks noChangeArrowheads="1"/>
          </p:cNvSpPr>
          <p:nvPr/>
        </p:nvSpPr>
        <p:spPr bwMode="auto">
          <a:xfrm>
            <a:off x="6346209" y="5709756"/>
            <a:ext cx="2614911" cy="646298"/>
          </a:xfrm>
          <a:prstGeom prst="rect">
            <a:avLst/>
          </a:prstGeom>
          <a:solidFill>
            <a:schemeClr val="bg1"/>
          </a:solidFill>
          <a:ln w="28575">
            <a:solidFill>
              <a:srgbClr val="106636"/>
            </a:solidFill>
            <a:miter lim="800000"/>
            <a:headEnd/>
            <a:tailEnd/>
          </a:ln>
          <a:extLst/>
        </p:spPr>
        <p:txBody>
          <a:bodyPr wrap="square" lIns="45720" tIns="45704" rIns="45720" bIns="45704">
            <a:spAutoFit/>
          </a:bodyPr>
          <a:lstStyle/>
          <a:p>
            <a:pPr algn="ctr"/>
            <a:r>
              <a:rPr lang="en-US" sz="1200" b="1" dirty="0">
                <a:solidFill>
                  <a:srgbClr val="106636"/>
                </a:solidFill>
                <a:latin typeface="Arial" pitchFamily="34" charset="0"/>
                <a:cs typeface="Arial" pitchFamily="34" charset="0"/>
              </a:rPr>
              <a:t>10 workshops; 5 years; more than 1,500 participants from academia, industry, and DOE labs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4572000" y="1047539"/>
            <a:ext cx="4524269" cy="3359692"/>
            <a:chOff x="0" y="1122218"/>
            <a:chExt cx="5426702" cy="3837709"/>
          </a:xfrm>
        </p:grpSpPr>
        <p:pic>
          <p:nvPicPr>
            <p:cNvPr id="8" name="Picture 7" descr="efrc-map-all-highres-10-11-01.jpg"/>
            <p:cNvPicPr>
              <a:picLocks noChangeAspect="1"/>
            </p:cNvPicPr>
            <p:nvPr/>
          </p:nvPicPr>
          <p:blipFill>
            <a:blip r:embed="rId3" cstate="screen"/>
            <a:srcRect/>
            <a:stretch>
              <a:fillRect/>
            </a:stretch>
          </p:blipFill>
          <p:spPr>
            <a:xfrm>
              <a:off x="0" y="1122218"/>
              <a:ext cx="5426702" cy="3837709"/>
            </a:xfrm>
            <a:prstGeom prst="rect">
              <a:avLst/>
            </a:prstGeom>
          </p:spPr>
        </p:pic>
        <p:sp>
          <p:nvSpPr>
            <p:cNvPr id="10" name="Rectangle 9"/>
            <p:cNvSpPr/>
            <p:nvPr/>
          </p:nvSpPr>
          <p:spPr>
            <a:xfrm>
              <a:off x="2327564" y="3990109"/>
              <a:ext cx="2410691"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13856" y="3796146"/>
              <a:ext cx="1011382" cy="734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964873" y="4461164"/>
              <a:ext cx="1191491" cy="221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292165" name="Rectangle 5"/>
          <p:cNvSpPr>
            <a:spLocks noChangeArrowheads="1"/>
          </p:cNvSpPr>
          <p:nvPr/>
        </p:nvSpPr>
        <p:spPr bwMode="auto">
          <a:xfrm>
            <a:off x="0" y="6"/>
            <a:ext cx="9144000" cy="754743"/>
          </a:xfrm>
          <a:prstGeom prst="rect">
            <a:avLst/>
          </a:prstGeom>
          <a:noFill/>
          <a:ln w="9525" cap="flat" cmpd="sng">
            <a:noFill/>
            <a:prstDash val="solid"/>
            <a:miter lim="800000"/>
            <a:headEnd/>
            <a:tailEnd/>
          </a:ln>
          <a:effectLst/>
        </p:spPr>
        <p:txBody>
          <a:bodyPr lIns="90897" tIns="45452" rIns="90897" bIns="45452"/>
          <a:lstStyle/>
          <a:p>
            <a:pPr algn="ctr" defTabSz="909491">
              <a:defRPr/>
            </a:pPr>
            <a:endParaRPr lang="en-US" sz="2400" b="1" i="1" dirty="0">
              <a:solidFill>
                <a:srgbClr val="0066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41" name="TextBox 5"/>
          <p:cNvSpPr txBox="1">
            <a:spLocks noChangeArrowheads="1"/>
          </p:cNvSpPr>
          <p:nvPr/>
        </p:nvSpPr>
        <p:spPr bwMode="auto">
          <a:xfrm>
            <a:off x="54592" y="1133803"/>
            <a:ext cx="4847327" cy="5016514"/>
          </a:xfrm>
          <a:prstGeom prst="rect">
            <a:avLst/>
          </a:prstGeom>
          <a:noFill/>
          <a:ln w="9525">
            <a:noFill/>
            <a:miter lim="800000"/>
            <a:headEnd/>
            <a:tailEnd/>
          </a:ln>
        </p:spPr>
        <p:txBody>
          <a:bodyPr wrap="square" lIns="91195" tIns="45599" rIns="91195" bIns="45599">
            <a:spAutoFit/>
          </a:bodyPr>
          <a:lstStyle/>
          <a:p>
            <a:pPr>
              <a:spcAft>
                <a:spcPts val="600"/>
              </a:spcAft>
            </a:pPr>
            <a:r>
              <a:rPr lang="en-US" sz="1600" dirty="0" smtClean="0">
                <a:solidFill>
                  <a:srgbClr val="000000"/>
                </a:solidFill>
                <a:latin typeface="Arial" pitchFamily="34" charset="0"/>
                <a:cs typeface="Arial" pitchFamily="34" charset="0"/>
              </a:rPr>
              <a:t>46 EFRCs in 35 States + DC  launched in fall 2009 </a:t>
            </a:r>
          </a:p>
          <a:p>
            <a:pPr marL="509588" lvl="2" indent="-158750">
              <a:spcAft>
                <a:spcPts val="600"/>
              </a:spcAft>
              <a:buFont typeface="Wingdings" pitchFamily="2" charset="2"/>
              <a:buChar char="§"/>
            </a:pPr>
            <a:r>
              <a:rPr lang="en-US" sz="1400" b="1" dirty="0">
                <a:solidFill>
                  <a:srgbClr val="000000"/>
                </a:solidFill>
                <a:latin typeface="Arial" pitchFamily="34" charset="0"/>
                <a:cs typeface="Arial" pitchFamily="34" charset="0"/>
              </a:rPr>
              <a:t>$155M/yr </a:t>
            </a:r>
            <a:r>
              <a:rPr lang="en-US" sz="1400" dirty="0">
                <a:solidFill>
                  <a:srgbClr val="000000"/>
                </a:solidFill>
                <a:latin typeface="Arial" pitchFamily="34" charset="0"/>
                <a:cs typeface="Arial" pitchFamily="34" charset="0"/>
              </a:rPr>
              <a:t>($100M/yr from BES; </a:t>
            </a:r>
            <a:br>
              <a:rPr lang="en-US" sz="1400" dirty="0">
                <a:solidFill>
                  <a:srgbClr val="000000"/>
                </a:solidFill>
                <a:latin typeface="Arial" pitchFamily="34" charset="0"/>
                <a:cs typeface="Arial" pitchFamily="34" charset="0"/>
              </a:rPr>
            </a:br>
            <a:r>
              <a:rPr lang="en-US" sz="1400" dirty="0">
                <a:solidFill>
                  <a:srgbClr val="000000"/>
                </a:solidFill>
                <a:latin typeface="Arial" pitchFamily="34" charset="0"/>
                <a:cs typeface="Arial" pitchFamily="34" charset="0"/>
              </a:rPr>
              <a:t>$55M/yr from Recovery </a:t>
            </a:r>
            <a:r>
              <a:rPr lang="en-US" sz="1400" dirty="0" smtClean="0">
                <a:solidFill>
                  <a:srgbClr val="000000"/>
                </a:solidFill>
                <a:latin typeface="Arial" pitchFamily="34" charset="0"/>
                <a:cs typeface="Arial" pitchFamily="34" charset="0"/>
              </a:rPr>
              <a:t>Act)</a:t>
            </a:r>
          </a:p>
          <a:p>
            <a:pPr marL="509588" lvl="2" indent="-158750">
              <a:spcAft>
                <a:spcPts val="600"/>
              </a:spcAft>
              <a:buFont typeface="Wingdings" pitchFamily="2" charset="2"/>
              <a:buChar char="§"/>
            </a:pPr>
            <a:r>
              <a:rPr lang="en-US" sz="1400" b="1" dirty="0" smtClean="0">
                <a:solidFill>
                  <a:srgbClr val="000000"/>
                </a:solidFill>
                <a:latin typeface="Arial" pitchFamily="34" charset="0"/>
                <a:cs typeface="Arial" pitchFamily="34" charset="0"/>
              </a:rPr>
              <a:t>$2M-$5M/year each</a:t>
            </a:r>
          </a:p>
          <a:p>
            <a:pPr marL="509588" lvl="2" indent="-158750">
              <a:spcAft>
                <a:spcPts val="600"/>
              </a:spcAft>
              <a:buFont typeface="Wingdings" pitchFamily="2" charset="2"/>
              <a:buChar char="§"/>
            </a:pPr>
            <a:r>
              <a:rPr lang="en-US" sz="1400" dirty="0" smtClean="0">
                <a:solidFill>
                  <a:srgbClr val="000000"/>
                </a:solidFill>
                <a:latin typeface="Arial" pitchFamily="34" charset="0"/>
                <a:cs typeface="Arial" pitchFamily="34" charset="0"/>
              </a:rPr>
              <a:t>~</a:t>
            </a:r>
            <a:r>
              <a:rPr lang="en-US" sz="1400" b="1" dirty="0" smtClean="0">
                <a:solidFill>
                  <a:srgbClr val="000000"/>
                </a:solidFill>
                <a:latin typeface="Arial" pitchFamily="34" charset="0"/>
                <a:cs typeface="Arial" pitchFamily="34" charset="0"/>
              </a:rPr>
              <a:t>850</a:t>
            </a:r>
            <a:r>
              <a:rPr lang="en-US" sz="1400" dirty="0" smtClean="0">
                <a:solidFill>
                  <a:srgbClr val="000000"/>
                </a:solidFill>
                <a:latin typeface="Arial" pitchFamily="34" charset="0"/>
                <a:cs typeface="Arial" pitchFamily="34" charset="0"/>
              </a:rPr>
              <a:t> senior investigators and </a:t>
            </a:r>
            <a:br>
              <a:rPr lang="en-US" sz="1400" dirty="0" smtClean="0">
                <a:solidFill>
                  <a:srgbClr val="000000"/>
                </a:solidFill>
                <a:latin typeface="Arial" pitchFamily="34" charset="0"/>
                <a:cs typeface="Arial" pitchFamily="34" charset="0"/>
              </a:rPr>
            </a:br>
            <a:r>
              <a:rPr lang="en-US" sz="1400" dirty="0" smtClean="0">
                <a:solidFill>
                  <a:srgbClr val="000000"/>
                </a:solidFill>
                <a:latin typeface="Arial" pitchFamily="34" charset="0"/>
                <a:cs typeface="Arial" pitchFamily="34" charset="0"/>
              </a:rPr>
              <a:t>~</a:t>
            </a:r>
            <a:r>
              <a:rPr lang="en-US" sz="1400" b="1" dirty="0" smtClean="0">
                <a:solidFill>
                  <a:srgbClr val="000000"/>
                </a:solidFill>
                <a:latin typeface="Arial" pitchFamily="34" charset="0"/>
                <a:cs typeface="Arial" pitchFamily="34" charset="0"/>
              </a:rPr>
              <a:t>2,000</a:t>
            </a:r>
            <a:r>
              <a:rPr lang="en-US" sz="1400" dirty="0" smtClean="0">
                <a:solidFill>
                  <a:srgbClr val="000000"/>
                </a:solidFill>
                <a:latin typeface="Arial" pitchFamily="34" charset="0"/>
                <a:cs typeface="Arial" pitchFamily="34" charset="0"/>
              </a:rPr>
              <a:t> students, postdoctoral fellows,</a:t>
            </a:r>
            <a:br>
              <a:rPr lang="en-US" sz="1400" dirty="0" smtClean="0">
                <a:solidFill>
                  <a:srgbClr val="000000"/>
                </a:solidFill>
                <a:latin typeface="Arial" pitchFamily="34" charset="0"/>
                <a:cs typeface="Arial" pitchFamily="34" charset="0"/>
              </a:rPr>
            </a:br>
            <a:r>
              <a:rPr lang="en-US" sz="1400" dirty="0" smtClean="0">
                <a:solidFill>
                  <a:srgbClr val="000000"/>
                </a:solidFill>
                <a:latin typeface="Arial" pitchFamily="34" charset="0"/>
                <a:cs typeface="Arial" pitchFamily="34" charset="0"/>
              </a:rPr>
              <a:t>and technical staff at ~</a:t>
            </a:r>
            <a:r>
              <a:rPr lang="en-US" sz="1400" b="1" dirty="0" smtClean="0">
                <a:solidFill>
                  <a:srgbClr val="000000"/>
                </a:solidFill>
                <a:latin typeface="Arial" pitchFamily="34" charset="0"/>
                <a:cs typeface="Arial" pitchFamily="34" charset="0"/>
              </a:rPr>
              <a:t>115</a:t>
            </a:r>
            <a:r>
              <a:rPr lang="en-US" sz="1400" dirty="0" smtClean="0">
                <a:solidFill>
                  <a:srgbClr val="000000"/>
                </a:solidFill>
                <a:latin typeface="Arial" pitchFamily="34" charset="0"/>
                <a:cs typeface="Arial" pitchFamily="34" charset="0"/>
              </a:rPr>
              <a:t> institutions</a:t>
            </a:r>
          </a:p>
          <a:p>
            <a:pPr marL="509588" lvl="2" indent="-158750">
              <a:spcAft>
                <a:spcPts val="600"/>
              </a:spcAft>
              <a:buFont typeface="Wingdings" pitchFamily="2" charset="2"/>
              <a:buChar char="§"/>
            </a:pPr>
            <a:r>
              <a:rPr lang="en-US" sz="1400" dirty="0" smtClean="0">
                <a:solidFill>
                  <a:srgbClr val="000000"/>
                </a:solidFill>
                <a:latin typeface="Arial" pitchFamily="34" charset="0"/>
                <a:cs typeface="Arial" pitchFamily="34" charset="0"/>
              </a:rPr>
              <a:t>&gt;</a:t>
            </a:r>
            <a:r>
              <a:rPr lang="en-US" sz="1400" b="1" dirty="0" smtClean="0">
                <a:solidFill>
                  <a:srgbClr val="000000"/>
                </a:solidFill>
                <a:latin typeface="Arial" pitchFamily="34" charset="0"/>
                <a:cs typeface="Arial" pitchFamily="34" charset="0"/>
              </a:rPr>
              <a:t>250</a:t>
            </a:r>
            <a:r>
              <a:rPr lang="en-US" sz="1400" dirty="0" smtClean="0">
                <a:solidFill>
                  <a:srgbClr val="000000"/>
                </a:solidFill>
                <a:latin typeface="Arial" pitchFamily="34" charset="0"/>
                <a:cs typeface="Arial" pitchFamily="34" charset="0"/>
              </a:rPr>
              <a:t> scientific advisory board members</a:t>
            </a:r>
            <a:br>
              <a:rPr lang="en-US" sz="1400" dirty="0" smtClean="0">
                <a:solidFill>
                  <a:srgbClr val="000000"/>
                </a:solidFill>
                <a:latin typeface="Arial" pitchFamily="34" charset="0"/>
                <a:cs typeface="Arial" pitchFamily="34" charset="0"/>
              </a:rPr>
            </a:br>
            <a:r>
              <a:rPr lang="en-US" sz="1400" dirty="0" smtClean="0">
                <a:solidFill>
                  <a:srgbClr val="000000"/>
                </a:solidFill>
                <a:latin typeface="Arial" pitchFamily="34" charset="0"/>
                <a:cs typeface="Arial" pitchFamily="34" charset="0"/>
              </a:rPr>
              <a:t> from </a:t>
            </a:r>
            <a:r>
              <a:rPr lang="en-US" sz="1400" b="1" dirty="0" smtClean="0">
                <a:solidFill>
                  <a:srgbClr val="000000"/>
                </a:solidFill>
                <a:latin typeface="Arial" pitchFamily="34" charset="0"/>
                <a:cs typeface="Arial" pitchFamily="34" charset="0"/>
              </a:rPr>
              <a:t>13 </a:t>
            </a:r>
            <a:r>
              <a:rPr lang="en-US" sz="1400" dirty="0" smtClean="0">
                <a:solidFill>
                  <a:srgbClr val="000000"/>
                </a:solidFill>
                <a:latin typeface="Arial" pitchFamily="34" charset="0"/>
                <a:cs typeface="Arial" pitchFamily="34" charset="0"/>
              </a:rPr>
              <a:t>countries and &gt;</a:t>
            </a:r>
            <a:r>
              <a:rPr lang="en-US" sz="1400" b="1" dirty="0" smtClean="0">
                <a:solidFill>
                  <a:srgbClr val="000000"/>
                </a:solidFill>
                <a:latin typeface="Arial" pitchFamily="34" charset="0"/>
                <a:cs typeface="Arial" pitchFamily="34" charset="0"/>
              </a:rPr>
              <a:t>40</a:t>
            </a:r>
            <a:r>
              <a:rPr lang="en-US" sz="1400" dirty="0" smtClean="0">
                <a:solidFill>
                  <a:srgbClr val="000000"/>
                </a:solidFill>
                <a:latin typeface="Arial" pitchFamily="34" charset="0"/>
                <a:cs typeface="Arial" pitchFamily="34" charset="0"/>
              </a:rPr>
              <a:t> companies</a:t>
            </a:r>
          </a:p>
          <a:p>
            <a:pPr marL="394228" lvl="2" indent="-159910">
              <a:spcAft>
                <a:spcPts val="600"/>
              </a:spcAft>
              <a:buFont typeface="Wingdings" pitchFamily="2" charset="2"/>
              <a:buChar char="§"/>
            </a:pPr>
            <a:endParaRPr lang="en-US" sz="900" dirty="0" smtClean="0">
              <a:solidFill>
                <a:srgbClr val="000000"/>
              </a:solidFill>
              <a:latin typeface="Arial" pitchFamily="34" charset="0"/>
              <a:cs typeface="Arial" pitchFamily="34" charset="0"/>
            </a:endParaRPr>
          </a:p>
          <a:p>
            <a:pPr>
              <a:spcAft>
                <a:spcPts val="600"/>
              </a:spcAft>
            </a:pPr>
            <a:r>
              <a:rPr lang="en-US" sz="1600" dirty="0" smtClean="0">
                <a:solidFill>
                  <a:srgbClr val="000000"/>
                </a:solidFill>
                <a:latin typeface="Arial" pitchFamily="34" charset="0"/>
                <a:cs typeface="Arial" pitchFamily="34" charset="0"/>
              </a:rPr>
              <a:t>Impact to date (~3.5 years of funding)</a:t>
            </a:r>
          </a:p>
          <a:p>
            <a:pPr marL="509588" lvl="2" indent="-158750">
              <a:spcAft>
                <a:spcPts val="600"/>
              </a:spcAft>
              <a:buFont typeface="Wingdings" pitchFamily="2" charset="2"/>
              <a:buChar char="§"/>
            </a:pPr>
            <a:r>
              <a:rPr lang="en-US" sz="1400" dirty="0" smtClean="0">
                <a:solidFill>
                  <a:srgbClr val="000000"/>
                </a:solidFill>
                <a:latin typeface="Arial" pitchFamily="34" charset="0"/>
                <a:cs typeface="Arial" pitchFamily="34" charset="0"/>
              </a:rPr>
              <a:t>&gt;</a:t>
            </a:r>
            <a:r>
              <a:rPr lang="en-US" sz="1400" b="1" dirty="0" smtClean="0">
                <a:solidFill>
                  <a:srgbClr val="000000"/>
                </a:solidFill>
                <a:latin typeface="Arial" pitchFamily="34" charset="0"/>
                <a:cs typeface="Arial" pitchFamily="34" charset="0"/>
              </a:rPr>
              <a:t>3,400</a:t>
            </a:r>
            <a:r>
              <a:rPr lang="en-US" sz="1400" dirty="0" smtClean="0">
                <a:solidFill>
                  <a:srgbClr val="000000"/>
                </a:solidFill>
                <a:latin typeface="Arial" pitchFamily="34" charset="0"/>
                <a:cs typeface="Arial" pitchFamily="34" charset="0"/>
              </a:rPr>
              <a:t> peer-reviewed papers including</a:t>
            </a:r>
            <a:br>
              <a:rPr lang="en-US" sz="1400" dirty="0" smtClean="0">
                <a:solidFill>
                  <a:srgbClr val="000000"/>
                </a:solidFill>
                <a:latin typeface="Arial" pitchFamily="34" charset="0"/>
                <a:cs typeface="Arial" pitchFamily="34" charset="0"/>
              </a:rPr>
            </a:br>
            <a:r>
              <a:rPr lang="en-US" sz="1400" dirty="0" smtClean="0">
                <a:solidFill>
                  <a:srgbClr val="000000"/>
                </a:solidFill>
                <a:latin typeface="Arial" pitchFamily="34" charset="0"/>
                <a:cs typeface="Arial" pitchFamily="34" charset="0"/>
              </a:rPr>
              <a:t>&gt;</a:t>
            </a:r>
            <a:r>
              <a:rPr lang="en-US" sz="1400" b="1" dirty="0" smtClean="0">
                <a:solidFill>
                  <a:srgbClr val="000000"/>
                </a:solidFill>
                <a:latin typeface="Arial" pitchFamily="34" charset="0"/>
                <a:cs typeface="Arial" pitchFamily="34" charset="0"/>
              </a:rPr>
              <a:t>110 </a:t>
            </a:r>
            <a:r>
              <a:rPr lang="en-US" sz="1400" dirty="0" smtClean="0">
                <a:solidFill>
                  <a:srgbClr val="000000"/>
                </a:solidFill>
                <a:latin typeface="Arial" pitchFamily="34" charset="0"/>
                <a:cs typeface="Arial" pitchFamily="34" charset="0"/>
              </a:rPr>
              <a:t>publications in </a:t>
            </a:r>
            <a:r>
              <a:rPr lang="en-US" sz="1400" i="1" dirty="0" smtClean="0">
                <a:solidFill>
                  <a:srgbClr val="000000"/>
                </a:solidFill>
                <a:latin typeface="Arial" pitchFamily="34" charset="0"/>
                <a:cs typeface="Arial" pitchFamily="34" charset="0"/>
              </a:rPr>
              <a:t>Science</a:t>
            </a:r>
            <a:r>
              <a:rPr lang="en-US" sz="1400" dirty="0" smtClean="0">
                <a:solidFill>
                  <a:srgbClr val="000000"/>
                </a:solidFill>
                <a:latin typeface="Arial" pitchFamily="34" charset="0"/>
                <a:cs typeface="Arial" pitchFamily="34" charset="0"/>
              </a:rPr>
              <a:t> and </a:t>
            </a:r>
            <a:r>
              <a:rPr lang="en-US" sz="1400" i="1" dirty="0" smtClean="0">
                <a:solidFill>
                  <a:srgbClr val="000000"/>
                </a:solidFill>
                <a:latin typeface="Arial" pitchFamily="34" charset="0"/>
                <a:cs typeface="Arial" pitchFamily="34" charset="0"/>
              </a:rPr>
              <a:t>Nature</a:t>
            </a:r>
          </a:p>
          <a:p>
            <a:pPr marL="509588" lvl="2" indent="-158750">
              <a:spcAft>
                <a:spcPts val="600"/>
              </a:spcAft>
              <a:buFont typeface="Wingdings" pitchFamily="2" charset="2"/>
              <a:buChar char="§"/>
            </a:pPr>
            <a:r>
              <a:rPr lang="en-US" sz="1400" b="1" dirty="0">
                <a:solidFill>
                  <a:srgbClr val="000000"/>
                </a:solidFill>
                <a:latin typeface="Arial" pitchFamily="34" charset="0"/>
                <a:cs typeface="Arial" pitchFamily="34" charset="0"/>
              </a:rPr>
              <a:t>18</a:t>
            </a:r>
            <a:r>
              <a:rPr lang="en-US" sz="1400" dirty="0">
                <a:solidFill>
                  <a:srgbClr val="000000"/>
                </a:solidFill>
                <a:latin typeface="Arial" pitchFamily="34" charset="0"/>
                <a:cs typeface="Arial" pitchFamily="34" charset="0"/>
              </a:rPr>
              <a:t> PECASE and </a:t>
            </a:r>
            <a:r>
              <a:rPr lang="en-US" sz="1400" b="1" dirty="0">
                <a:solidFill>
                  <a:srgbClr val="000000"/>
                </a:solidFill>
                <a:latin typeface="Arial" pitchFamily="34" charset="0"/>
                <a:cs typeface="Arial" pitchFamily="34" charset="0"/>
              </a:rPr>
              <a:t>11</a:t>
            </a:r>
            <a:r>
              <a:rPr lang="en-US" sz="1400" dirty="0">
                <a:solidFill>
                  <a:srgbClr val="000000"/>
                </a:solidFill>
                <a:latin typeface="Arial" pitchFamily="34" charset="0"/>
                <a:cs typeface="Arial" pitchFamily="34" charset="0"/>
              </a:rPr>
              <a:t> DOE Early Career </a:t>
            </a:r>
            <a:r>
              <a:rPr lang="en-US" sz="1400" dirty="0" smtClean="0">
                <a:solidFill>
                  <a:srgbClr val="000000"/>
                </a:solidFill>
                <a:latin typeface="Arial" pitchFamily="34" charset="0"/>
                <a:cs typeface="Arial" pitchFamily="34" charset="0"/>
              </a:rPr>
              <a:t>Awards</a:t>
            </a:r>
            <a:endParaRPr lang="en-US" sz="1400" dirty="0">
              <a:solidFill>
                <a:srgbClr val="000000"/>
              </a:solidFill>
              <a:latin typeface="Arial" pitchFamily="34" charset="0"/>
              <a:cs typeface="Arial" pitchFamily="34" charset="0"/>
            </a:endParaRPr>
          </a:p>
          <a:p>
            <a:pPr marL="509588" lvl="2" indent="-158750">
              <a:spcAft>
                <a:spcPts val="600"/>
              </a:spcAft>
              <a:buFont typeface="Wingdings" pitchFamily="2" charset="2"/>
              <a:buChar char="§"/>
            </a:pPr>
            <a:r>
              <a:rPr lang="en-US" sz="1400" dirty="0" smtClean="0">
                <a:solidFill>
                  <a:srgbClr val="000000"/>
                </a:solidFill>
                <a:latin typeface="Arial" pitchFamily="34" charset="0"/>
                <a:cs typeface="Arial" pitchFamily="34" charset="0"/>
              </a:rPr>
              <a:t>&gt;</a:t>
            </a:r>
            <a:r>
              <a:rPr lang="en-US" sz="1400" b="1" dirty="0" smtClean="0">
                <a:solidFill>
                  <a:srgbClr val="000000"/>
                </a:solidFill>
                <a:latin typeface="Arial" pitchFamily="34" charset="0"/>
                <a:cs typeface="Arial" pitchFamily="34" charset="0"/>
              </a:rPr>
              <a:t>200</a:t>
            </a:r>
            <a:r>
              <a:rPr lang="en-US" sz="1400" dirty="0" smtClean="0">
                <a:solidFill>
                  <a:srgbClr val="000000"/>
                </a:solidFill>
                <a:latin typeface="Arial" pitchFamily="34" charset="0"/>
                <a:cs typeface="Arial" pitchFamily="34" charset="0"/>
              </a:rPr>
              <a:t> patents applications and plus &gt;</a:t>
            </a:r>
            <a:r>
              <a:rPr lang="en-US" sz="1400" b="1" dirty="0" smtClean="0">
                <a:solidFill>
                  <a:srgbClr val="000000"/>
                </a:solidFill>
                <a:latin typeface="Arial" pitchFamily="34" charset="0"/>
                <a:cs typeface="Arial" pitchFamily="34" charset="0"/>
              </a:rPr>
              <a:t>60</a:t>
            </a:r>
            <a:r>
              <a:rPr lang="en-US" sz="1400" dirty="0" smtClean="0">
                <a:solidFill>
                  <a:srgbClr val="000000"/>
                </a:solidFill>
                <a:latin typeface="Arial" pitchFamily="34" charset="0"/>
                <a:cs typeface="Arial" pitchFamily="34" charset="0"/>
              </a:rPr>
              <a:t> additional patent/invention disclosures and at least </a:t>
            </a:r>
            <a:r>
              <a:rPr lang="en-US" sz="1400" b="1" dirty="0" smtClean="0">
                <a:solidFill>
                  <a:srgbClr val="000000"/>
                </a:solidFill>
                <a:latin typeface="Arial" pitchFamily="34" charset="0"/>
                <a:cs typeface="Arial" pitchFamily="34" charset="0"/>
              </a:rPr>
              <a:t>30</a:t>
            </a:r>
            <a:r>
              <a:rPr lang="en-US" sz="1400" dirty="0" smtClean="0">
                <a:solidFill>
                  <a:srgbClr val="000000"/>
                </a:solidFill>
                <a:latin typeface="Arial" pitchFamily="34" charset="0"/>
                <a:cs typeface="Arial" pitchFamily="34" charset="0"/>
              </a:rPr>
              <a:t> licenses</a:t>
            </a:r>
          </a:p>
          <a:p>
            <a:pPr marL="509588" lvl="2" indent="-158750">
              <a:spcAft>
                <a:spcPts val="600"/>
              </a:spcAft>
              <a:buFont typeface="Wingdings" pitchFamily="2" charset="2"/>
              <a:buChar char="§"/>
            </a:pPr>
            <a:r>
              <a:rPr lang="en-US" sz="1400" dirty="0" smtClean="0">
                <a:solidFill>
                  <a:srgbClr val="000000"/>
                </a:solidFill>
                <a:latin typeface="Arial" pitchFamily="34" charset="0"/>
                <a:cs typeface="Arial" pitchFamily="34" charset="0"/>
              </a:rPr>
              <a:t>at least </a:t>
            </a:r>
            <a:r>
              <a:rPr lang="en-US" sz="1400" b="1" dirty="0" smtClean="0">
                <a:solidFill>
                  <a:srgbClr val="000000"/>
                </a:solidFill>
                <a:latin typeface="Arial" pitchFamily="34" charset="0"/>
                <a:cs typeface="Arial" pitchFamily="34" charset="0"/>
              </a:rPr>
              <a:t>60</a:t>
            </a:r>
            <a:r>
              <a:rPr lang="en-US" sz="1400" dirty="0" smtClean="0">
                <a:solidFill>
                  <a:srgbClr val="000000"/>
                </a:solidFill>
                <a:latin typeface="Arial" pitchFamily="34" charset="0"/>
                <a:cs typeface="Arial" pitchFamily="34" charset="0"/>
              </a:rPr>
              <a:t> companies have benefited from EFRC research</a:t>
            </a:r>
          </a:p>
          <a:p>
            <a:pPr marL="509588" lvl="2" indent="-158750">
              <a:spcAft>
                <a:spcPts val="600"/>
              </a:spcAft>
              <a:buFont typeface="Wingdings" pitchFamily="2" charset="2"/>
              <a:buChar char="§"/>
            </a:pPr>
            <a:endParaRPr lang="en-US" sz="1400" dirty="0" smtClean="0">
              <a:solidFill>
                <a:srgbClr val="000000"/>
              </a:solidFill>
              <a:latin typeface="Arial" pitchFamily="34" charset="0"/>
              <a:cs typeface="Arial" pitchFamily="34" charset="0"/>
            </a:endParaRPr>
          </a:p>
        </p:txBody>
      </p:sp>
      <p:sp>
        <p:nvSpPr>
          <p:cNvPr id="12" name="TextBox 11"/>
          <p:cNvSpPr txBox="1"/>
          <p:nvPr/>
        </p:nvSpPr>
        <p:spPr>
          <a:xfrm>
            <a:off x="6843940" y="5986652"/>
            <a:ext cx="2114530" cy="246147"/>
          </a:xfrm>
          <a:prstGeom prst="rect">
            <a:avLst/>
          </a:prstGeom>
          <a:noFill/>
        </p:spPr>
        <p:txBody>
          <a:bodyPr wrap="none" lIns="91365" tIns="45683" rIns="91365" bIns="45683" rtlCol="0">
            <a:spAutoFit/>
          </a:bodyPr>
          <a:lstStyle/>
          <a:p>
            <a:pPr algn="r"/>
            <a:r>
              <a:rPr lang="en-US" sz="1000" dirty="0" smtClean="0">
                <a:latin typeface="+mj-lt"/>
                <a:hlinkClick r:id="rId4"/>
              </a:rPr>
              <a:t>http://science.energy.gov/bes/efrc</a:t>
            </a:r>
            <a:r>
              <a:rPr lang="en-US" sz="1000" b="1" dirty="0" smtClean="0">
                <a:solidFill>
                  <a:prstClr val="black"/>
                </a:solidFill>
                <a:latin typeface="+mj-lt"/>
                <a:hlinkClick r:id="rId4"/>
              </a:rPr>
              <a:t>/</a:t>
            </a:r>
            <a:endParaRPr lang="en-US" sz="1000" b="1" dirty="0" smtClean="0">
              <a:solidFill>
                <a:prstClr val="black"/>
              </a:solidFill>
              <a:latin typeface="+mj-lt"/>
            </a:endParaRPr>
          </a:p>
        </p:txBody>
      </p:sp>
      <p:pic>
        <p:nvPicPr>
          <p:cNvPr id="9" name="Picture 8" descr="efrc_tech_report_cover_2011.jpg"/>
          <p:cNvPicPr>
            <a:picLocks noChangeAspect="1"/>
          </p:cNvPicPr>
          <p:nvPr/>
        </p:nvPicPr>
        <p:blipFill>
          <a:blip r:embed="rId5" cstate="screen"/>
          <a:stretch>
            <a:fillRect/>
          </a:stretch>
        </p:blipFill>
        <p:spPr>
          <a:xfrm>
            <a:off x="7089913" y="3863495"/>
            <a:ext cx="1618949" cy="2095111"/>
          </a:xfrm>
          <a:prstGeom prst="rect">
            <a:avLst/>
          </a:prstGeom>
          <a:ln>
            <a:noFill/>
          </a:ln>
          <a:effectLst/>
        </p:spPr>
      </p:pic>
      <p:sp>
        <p:nvSpPr>
          <p:cNvPr id="15" name="Title 14"/>
          <p:cNvSpPr>
            <a:spLocks noGrp="1"/>
          </p:cNvSpPr>
          <p:nvPr>
            <p:ph type="title"/>
          </p:nvPr>
        </p:nvSpPr>
        <p:spPr>
          <a:xfrm>
            <a:off x="0" y="13254"/>
            <a:ext cx="9144000" cy="725215"/>
          </a:xfrm>
        </p:spPr>
        <p:txBody>
          <a:bodyPr/>
          <a:lstStyle/>
          <a:p>
            <a:pPr>
              <a:lnSpc>
                <a:spcPct val="90000"/>
              </a:lnSpc>
            </a:pPr>
            <a:r>
              <a:rPr lang="en-US" sz="2400" dirty="0">
                <a:latin typeface="Arial" pitchFamily="34" charset="0"/>
              </a:rPr>
              <a:t>Energy Frontier Research </a:t>
            </a:r>
            <a:r>
              <a:rPr lang="en-US" sz="2400" dirty="0" smtClean="0">
                <a:latin typeface="Arial" pitchFamily="34" charset="0"/>
              </a:rPr>
              <a:t>Centers</a:t>
            </a:r>
            <a:br>
              <a:rPr lang="en-US" sz="2400" dirty="0" smtClean="0">
                <a:latin typeface="Arial" pitchFamily="34" charset="0"/>
              </a:rPr>
            </a:br>
            <a:r>
              <a:rPr lang="en-US" sz="1800" dirty="0" smtClean="0">
                <a:latin typeface="Arial" pitchFamily="34" charset="0"/>
              </a:rPr>
              <a:t>Blending use-inspired research and grand challenge research</a:t>
            </a:r>
            <a:endParaRPr lang="en-US" sz="2400" dirty="0">
              <a:latin typeface="Arial" pitchFamily="34" charset="0"/>
            </a:endParaRPr>
          </a:p>
        </p:txBody>
      </p:sp>
      <p:sp>
        <p:nvSpPr>
          <p:cNvPr id="16" name="Slide Number Placeholder 39"/>
          <p:cNvSpPr txBox="1">
            <a:spLocks/>
          </p:cNvSpPr>
          <p:nvPr/>
        </p:nvSpPr>
        <p:spPr bwMode="auto">
          <a:xfrm>
            <a:off x="8642359" y="6492875"/>
            <a:ext cx="381000" cy="365125"/>
          </a:xfrm>
          <a:prstGeom prst="rect">
            <a:avLst/>
          </a:prstGeom>
          <a:noFill/>
          <a:ln>
            <a:miter lim="800000"/>
            <a:headEnd/>
            <a:tailEnd/>
          </a:ln>
        </p:spPr>
        <p:txBody>
          <a:bodyPr wrap="square" numCol="1"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0944929-F3F1-48F8-BC26-BA0BFE417CEF}" type="slidenum">
              <a:rPr kumimoji="0" lang="en-US" sz="10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12</a:t>
            </a:fld>
            <a:endParaRPr kumimoji="0" lang="en-US" sz="1000" b="0" i="0" u="none" strike="noStrike" kern="1200" cap="none" spc="0" normalizeH="0" baseline="0" noProof="0" dirty="0" smtClean="0">
              <a:ln>
                <a:noFill/>
              </a:ln>
              <a:solidFill>
                <a:schemeClr val="tx1"/>
              </a:solidFill>
              <a:effectLst/>
              <a:uLnTx/>
              <a:uFillTx/>
              <a:latin typeface="Arial" charset="0"/>
              <a:ea typeface="+mn-ea"/>
              <a:cs typeface="Arial"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5374" y="1961415"/>
            <a:ext cx="1463040" cy="226296"/>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7002" y="3983587"/>
            <a:ext cx="1737360" cy="816427"/>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001" y="818247"/>
            <a:ext cx="1828800" cy="647841"/>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597" y="3532461"/>
            <a:ext cx="1005840" cy="592224"/>
          </a:xfrm>
          <a:prstGeom prst="rect">
            <a:avLst/>
          </a:prstGeom>
        </p:spPr>
      </p:pic>
      <p:sp>
        <p:nvSpPr>
          <p:cNvPr id="3" name="Title 2"/>
          <p:cNvSpPr>
            <a:spLocks noGrp="1"/>
          </p:cNvSpPr>
          <p:nvPr>
            <p:ph type="title" idx="4294967295"/>
          </p:nvPr>
        </p:nvSpPr>
        <p:spPr>
          <a:xfrm>
            <a:off x="0" y="-8092"/>
            <a:ext cx="9144000" cy="762000"/>
          </a:xfrm>
          <a:prstGeom prst="rect">
            <a:avLst/>
          </a:prstGeom>
        </p:spPr>
        <p:txBody>
          <a:bodyPr/>
          <a:lstStyle/>
          <a:p>
            <a:r>
              <a:rPr lang="en-US" dirty="0" smtClean="0"/>
              <a:t>Companies that Benefit from EFRC Research</a:t>
            </a:r>
            <a:endParaRPr lang="en-US" dirty="0"/>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3196" y="4034401"/>
            <a:ext cx="1097280" cy="35740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444" y="2208705"/>
            <a:ext cx="1005840" cy="164401"/>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22119" y="2868755"/>
            <a:ext cx="457200" cy="457200"/>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98826" y="916442"/>
            <a:ext cx="1280160" cy="297713"/>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83659" y="1488886"/>
            <a:ext cx="1280160" cy="411145"/>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598" y="1614836"/>
            <a:ext cx="1280160" cy="332840"/>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5936" y="933624"/>
            <a:ext cx="1645920" cy="263349"/>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8317" y="3881807"/>
            <a:ext cx="1188720" cy="177200"/>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53196" y="4667552"/>
            <a:ext cx="1280160" cy="154999"/>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3507" y="2613144"/>
            <a:ext cx="2103120" cy="355017"/>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23816" y="3738485"/>
            <a:ext cx="822960" cy="320522"/>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606211" y="4430727"/>
            <a:ext cx="904875" cy="628650"/>
          </a:xfrm>
          <a:prstGeom prst="rect">
            <a:avLst/>
          </a:prstGeom>
        </p:spPr>
      </p:pic>
      <p:pic>
        <p:nvPicPr>
          <p:cNvPr id="21" name="Picture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503055" y="3139766"/>
            <a:ext cx="1028700" cy="411480"/>
          </a:xfrm>
          <a:prstGeom prst="rect">
            <a:avLst/>
          </a:prstGeom>
        </p:spPr>
      </p:pic>
      <p:pic>
        <p:nvPicPr>
          <p:cNvPr id="23" name="Picture 2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32644" y="3654754"/>
            <a:ext cx="457200" cy="454153"/>
          </a:xfrm>
          <a:prstGeom prst="rect">
            <a:avLst/>
          </a:prstGeom>
        </p:spPr>
      </p:pic>
      <p:pic>
        <p:nvPicPr>
          <p:cNvPr id="25" name="Picture 2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421955" y="4446957"/>
            <a:ext cx="1280160" cy="675640"/>
          </a:xfrm>
          <a:prstGeom prst="rect">
            <a:avLst/>
          </a:prstGeom>
        </p:spPr>
      </p:pic>
      <p:pic>
        <p:nvPicPr>
          <p:cNvPr id="26" name="Picture 2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252472" y="4878991"/>
            <a:ext cx="1828800" cy="247971"/>
          </a:xfrm>
          <a:prstGeom prst="rect">
            <a:avLst/>
          </a:prstGeom>
        </p:spPr>
      </p:pic>
      <p:pic>
        <p:nvPicPr>
          <p:cNvPr id="27" name="Picture 2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213080" y="3325955"/>
            <a:ext cx="1188720" cy="278094"/>
          </a:xfrm>
          <a:prstGeom prst="rect">
            <a:avLst/>
          </a:prstGeom>
        </p:spPr>
      </p:pic>
      <p:pic>
        <p:nvPicPr>
          <p:cNvPr id="28" name="Picture 2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107755" y="2741447"/>
            <a:ext cx="1188720" cy="553417"/>
          </a:xfrm>
          <a:prstGeom prst="rect">
            <a:avLst/>
          </a:prstGeom>
        </p:spPr>
      </p:pic>
      <p:pic>
        <p:nvPicPr>
          <p:cNvPr id="31" name="Picture 3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85128" y="5706202"/>
            <a:ext cx="1005840" cy="363054"/>
          </a:xfrm>
          <a:prstGeom prst="rect">
            <a:avLst/>
          </a:prstGeom>
        </p:spPr>
      </p:pic>
      <p:pic>
        <p:nvPicPr>
          <p:cNvPr id="32" name="Picture 3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89844" y="5633506"/>
            <a:ext cx="822960" cy="560921"/>
          </a:xfrm>
          <a:prstGeom prst="rect">
            <a:avLst/>
          </a:prstGeom>
        </p:spPr>
      </p:pic>
      <p:pic>
        <p:nvPicPr>
          <p:cNvPr id="33" name="Picture 3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817092" y="3462045"/>
            <a:ext cx="502920" cy="502920"/>
          </a:xfrm>
          <a:prstGeom prst="rect">
            <a:avLst/>
          </a:prstGeom>
        </p:spPr>
      </p:pic>
      <p:pic>
        <p:nvPicPr>
          <p:cNvPr id="34" name="Picture 3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075968" y="3850090"/>
            <a:ext cx="1280160" cy="339796"/>
          </a:xfrm>
          <a:prstGeom prst="rect">
            <a:avLst/>
          </a:prstGeom>
        </p:spPr>
      </p:pic>
      <p:pic>
        <p:nvPicPr>
          <p:cNvPr id="35" name="Picture 3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748528" y="1679351"/>
            <a:ext cx="640080" cy="393033"/>
          </a:xfrm>
          <a:prstGeom prst="rect">
            <a:avLst/>
          </a:prstGeom>
        </p:spPr>
      </p:pic>
      <p:pic>
        <p:nvPicPr>
          <p:cNvPr id="37" name="Picture 3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581525" y="1558561"/>
            <a:ext cx="1463040" cy="296177"/>
          </a:xfrm>
          <a:prstGeom prst="rect">
            <a:avLst/>
          </a:prstGeom>
        </p:spPr>
      </p:pic>
      <p:pic>
        <p:nvPicPr>
          <p:cNvPr id="38" name="Picture 3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151134" y="4305338"/>
            <a:ext cx="731520" cy="358295"/>
          </a:xfrm>
          <a:prstGeom prst="rect">
            <a:avLst/>
          </a:prstGeom>
        </p:spPr>
      </p:pic>
      <p:pic>
        <p:nvPicPr>
          <p:cNvPr id="39" name="Picture 3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301472" y="4207907"/>
            <a:ext cx="1097280" cy="445639"/>
          </a:xfrm>
          <a:prstGeom prst="rect">
            <a:avLst/>
          </a:prstGeom>
        </p:spPr>
      </p:pic>
      <p:pic>
        <p:nvPicPr>
          <p:cNvPr id="40" name="Picture 39"/>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690825" y="5272183"/>
            <a:ext cx="1005840" cy="361323"/>
          </a:xfrm>
          <a:prstGeom prst="rect">
            <a:avLst/>
          </a:prstGeom>
        </p:spPr>
      </p:pic>
      <p:pic>
        <p:nvPicPr>
          <p:cNvPr id="41" name="Picture 40"/>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532376" y="1378062"/>
            <a:ext cx="1005840" cy="424431"/>
          </a:xfrm>
          <a:prstGeom prst="rect">
            <a:avLst/>
          </a:prstGeom>
        </p:spPr>
      </p:pic>
      <p:pic>
        <p:nvPicPr>
          <p:cNvPr id="42" name="Picture 41"/>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34610" y="5705870"/>
            <a:ext cx="1463040" cy="413467"/>
          </a:xfrm>
          <a:prstGeom prst="rect">
            <a:avLst/>
          </a:prstGeom>
        </p:spPr>
      </p:pic>
      <p:pic>
        <p:nvPicPr>
          <p:cNvPr id="44" name="Picture 43"/>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7138881" y="3497519"/>
            <a:ext cx="1828800" cy="312669"/>
          </a:xfrm>
          <a:prstGeom prst="rect">
            <a:avLst/>
          </a:prstGeom>
        </p:spPr>
      </p:pic>
      <p:pic>
        <p:nvPicPr>
          <p:cNvPr id="46" name="Picture 45"/>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4788408" y="2922087"/>
            <a:ext cx="1280160" cy="312928"/>
          </a:xfrm>
          <a:prstGeom prst="rect">
            <a:avLst/>
          </a:prstGeom>
        </p:spPr>
      </p:pic>
      <p:pic>
        <p:nvPicPr>
          <p:cNvPr id="45" name="Picture 44"/>
          <p:cNvPicPr>
            <a:picLocks noChangeAspect="1"/>
          </p:cNvPicPr>
          <p:nvPr/>
        </p:nvPicPr>
        <p:blipFill>
          <a:blip r:embed="rId38" cstate="print"/>
          <a:stretch>
            <a:fillRect/>
          </a:stretch>
        </p:blipFill>
        <p:spPr>
          <a:xfrm>
            <a:off x="1683236" y="893064"/>
            <a:ext cx="548640" cy="417621"/>
          </a:xfrm>
          <a:prstGeom prst="rect">
            <a:avLst/>
          </a:prstGeom>
        </p:spPr>
      </p:pic>
      <p:pic>
        <p:nvPicPr>
          <p:cNvPr id="47" name="Picture 46"/>
          <p:cNvPicPr>
            <a:picLocks noChangeAspect="1"/>
          </p:cNvPicPr>
          <p:nvPr/>
        </p:nvPicPr>
        <p:blipFill>
          <a:blip r:embed="rId39" cstate="print"/>
          <a:stretch>
            <a:fillRect/>
          </a:stretch>
        </p:blipFill>
        <p:spPr>
          <a:xfrm>
            <a:off x="2642742" y="1961415"/>
            <a:ext cx="914400" cy="567707"/>
          </a:xfrm>
          <a:prstGeom prst="rect">
            <a:avLst/>
          </a:prstGeom>
        </p:spPr>
      </p:pic>
      <p:pic>
        <p:nvPicPr>
          <p:cNvPr id="48" name="Picture 47"/>
          <p:cNvPicPr>
            <a:picLocks noChangeAspect="1"/>
          </p:cNvPicPr>
          <p:nvPr/>
        </p:nvPicPr>
        <p:blipFill>
          <a:blip r:embed="rId40" cstate="print"/>
          <a:stretch>
            <a:fillRect/>
          </a:stretch>
        </p:blipFill>
        <p:spPr>
          <a:xfrm>
            <a:off x="268224" y="831192"/>
            <a:ext cx="1188720" cy="558696"/>
          </a:xfrm>
          <a:prstGeom prst="rect">
            <a:avLst/>
          </a:prstGeom>
        </p:spPr>
      </p:pic>
      <p:pic>
        <p:nvPicPr>
          <p:cNvPr id="49" name="Picture 48"/>
          <p:cNvPicPr>
            <a:picLocks noChangeAspect="1"/>
          </p:cNvPicPr>
          <p:nvPr/>
        </p:nvPicPr>
        <p:blipFill>
          <a:blip r:embed="rId41" cstate="print"/>
          <a:stretch>
            <a:fillRect/>
          </a:stretch>
        </p:blipFill>
        <p:spPr>
          <a:xfrm>
            <a:off x="5925092" y="888060"/>
            <a:ext cx="822960" cy="508215"/>
          </a:xfrm>
          <a:prstGeom prst="rect">
            <a:avLst/>
          </a:prstGeom>
        </p:spPr>
      </p:pic>
      <p:pic>
        <p:nvPicPr>
          <p:cNvPr id="51" name="Picture 50"/>
          <p:cNvPicPr>
            <a:picLocks noChangeAspect="1"/>
          </p:cNvPicPr>
          <p:nvPr/>
        </p:nvPicPr>
        <p:blipFill>
          <a:blip r:embed="rId42" cstate="print"/>
          <a:stretch>
            <a:fillRect/>
          </a:stretch>
        </p:blipFill>
        <p:spPr>
          <a:xfrm>
            <a:off x="3399207" y="5277303"/>
            <a:ext cx="2103120" cy="408457"/>
          </a:xfrm>
          <a:prstGeom prst="rect">
            <a:avLst/>
          </a:prstGeom>
        </p:spPr>
      </p:pic>
      <p:pic>
        <p:nvPicPr>
          <p:cNvPr id="52" name="Picture 51"/>
          <p:cNvPicPr>
            <a:picLocks noChangeAspect="1"/>
          </p:cNvPicPr>
          <p:nvPr/>
        </p:nvPicPr>
        <p:blipFill>
          <a:blip r:embed="rId43" cstate="print"/>
          <a:stretch>
            <a:fillRect/>
          </a:stretch>
        </p:blipFill>
        <p:spPr>
          <a:xfrm>
            <a:off x="123507" y="5060259"/>
            <a:ext cx="1280160" cy="484672"/>
          </a:xfrm>
          <a:prstGeom prst="rect">
            <a:avLst/>
          </a:prstGeom>
        </p:spPr>
      </p:pic>
      <p:pic>
        <p:nvPicPr>
          <p:cNvPr id="53" name="Picture 52"/>
          <p:cNvPicPr>
            <a:picLocks noChangeAspect="1"/>
          </p:cNvPicPr>
          <p:nvPr/>
        </p:nvPicPr>
        <p:blipFill>
          <a:blip r:embed="rId44" cstate="print"/>
          <a:stretch>
            <a:fillRect/>
          </a:stretch>
        </p:blipFill>
        <p:spPr>
          <a:xfrm>
            <a:off x="7461699" y="4969037"/>
            <a:ext cx="1097280" cy="299259"/>
          </a:xfrm>
          <a:prstGeom prst="rect">
            <a:avLst/>
          </a:prstGeom>
        </p:spPr>
      </p:pic>
      <p:pic>
        <p:nvPicPr>
          <p:cNvPr id="54" name="Picture 53"/>
          <p:cNvPicPr>
            <a:picLocks noChangeAspect="1"/>
          </p:cNvPicPr>
          <p:nvPr/>
        </p:nvPicPr>
        <p:blipFill>
          <a:blip r:embed="rId45" cstate="print"/>
          <a:stretch>
            <a:fillRect/>
          </a:stretch>
        </p:blipFill>
        <p:spPr>
          <a:xfrm>
            <a:off x="6706048" y="5685760"/>
            <a:ext cx="2011680" cy="383496"/>
          </a:xfrm>
          <a:prstGeom prst="rect">
            <a:avLst/>
          </a:prstGeom>
        </p:spPr>
      </p:pic>
      <p:pic>
        <p:nvPicPr>
          <p:cNvPr id="55" name="Picture 54"/>
          <p:cNvPicPr>
            <a:picLocks noChangeAspect="1"/>
          </p:cNvPicPr>
          <p:nvPr/>
        </p:nvPicPr>
        <p:blipFill>
          <a:blip r:embed="rId46" cstate="print"/>
          <a:stretch>
            <a:fillRect/>
          </a:stretch>
        </p:blipFill>
        <p:spPr>
          <a:xfrm>
            <a:off x="7721083" y="2251251"/>
            <a:ext cx="1280160" cy="372862"/>
          </a:xfrm>
          <a:prstGeom prst="rect">
            <a:avLst/>
          </a:prstGeom>
        </p:spPr>
      </p:pic>
      <p:pic>
        <p:nvPicPr>
          <p:cNvPr id="56" name="Picture 55"/>
          <p:cNvPicPr>
            <a:picLocks noChangeAspect="1"/>
          </p:cNvPicPr>
          <p:nvPr/>
        </p:nvPicPr>
        <p:blipFill>
          <a:blip r:embed="rId47" cstate="print"/>
          <a:stretch>
            <a:fillRect/>
          </a:stretch>
        </p:blipFill>
        <p:spPr>
          <a:xfrm>
            <a:off x="3000846" y="4765833"/>
            <a:ext cx="1005840" cy="385754"/>
          </a:xfrm>
          <a:prstGeom prst="rect">
            <a:avLst/>
          </a:prstGeom>
        </p:spPr>
      </p:pic>
      <p:pic>
        <p:nvPicPr>
          <p:cNvPr id="57" name="Picture 56"/>
          <p:cNvPicPr>
            <a:picLocks noChangeAspect="1"/>
          </p:cNvPicPr>
          <p:nvPr/>
        </p:nvPicPr>
        <p:blipFill>
          <a:blip r:embed="rId48" cstate="print"/>
          <a:stretch>
            <a:fillRect/>
          </a:stretch>
        </p:blipFill>
        <p:spPr>
          <a:xfrm>
            <a:off x="4670048" y="2252824"/>
            <a:ext cx="1097280" cy="489331"/>
          </a:xfrm>
          <a:prstGeom prst="rect">
            <a:avLst/>
          </a:prstGeom>
        </p:spPr>
      </p:pic>
      <p:pic>
        <p:nvPicPr>
          <p:cNvPr id="5" name="Picture 4"/>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5850112" y="5297649"/>
            <a:ext cx="548640" cy="237744"/>
          </a:xfrm>
          <a:prstGeom prst="rect">
            <a:avLst/>
          </a:prstGeom>
        </p:spPr>
      </p:pic>
      <p:pic>
        <p:nvPicPr>
          <p:cNvPr id="10" name="Picture 9"/>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3718560" y="2443031"/>
            <a:ext cx="640080" cy="479056"/>
          </a:xfrm>
          <a:prstGeom prst="rect">
            <a:avLst/>
          </a:prstGeom>
        </p:spPr>
      </p:pic>
      <p:pic>
        <p:nvPicPr>
          <p:cNvPr id="58" name="Picture 57"/>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6690825" y="1746457"/>
            <a:ext cx="822960" cy="289994"/>
          </a:xfrm>
          <a:prstGeom prst="rect">
            <a:avLst/>
          </a:prstGeom>
        </p:spPr>
      </p:pic>
      <p:pic>
        <p:nvPicPr>
          <p:cNvPr id="17" name="Picture 16"/>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299444" y="4513442"/>
            <a:ext cx="822960" cy="312725"/>
          </a:xfrm>
          <a:prstGeom prst="rect">
            <a:avLst/>
          </a:prstGeom>
        </p:spPr>
      </p:pic>
      <p:pic>
        <p:nvPicPr>
          <p:cNvPr id="8" name="Picture 7"/>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6048046" y="2324579"/>
            <a:ext cx="1463040" cy="390144"/>
          </a:xfrm>
          <a:prstGeom prst="rect">
            <a:avLst/>
          </a:prstGeom>
        </p:spPr>
      </p:pic>
      <p:pic>
        <p:nvPicPr>
          <p:cNvPr id="67" name="Picture 66"/>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3371588" y="1365231"/>
            <a:ext cx="731520" cy="398677"/>
          </a:xfrm>
          <a:prstGeom prst="rect">
            <a:avLst/>
          </a:prstGeom>
        </p:spPr>
      </p:pic>
      <p:pic>
        <p:nvPicPr>
          <p:cNvPr id="68" name="Picture 67"/>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1715637" y="5398485"/>
            <a:ext cx="1371600" cy="203198"/>
          </a:xfrm>
          <a:prstGeom prst="rect">
            <a:avLst/>
          </a:prstGeom>
        </p:spPr>
      </p:pic>
      <p:pic>
        <p:nvPicPr>
          <p:cNvPr id="69" name="Picture 68"/>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1628058" y="2179719"/>
            <a:ext cx="731520" cy="215572"/>
          </a:xfrm>
          <a:prstGeom prst="rect">
            <a:avLst/>
          </a:prstGeom>
        </p:spPr>
      </p:pic>
      <p:pic>
        <p:nvPicPr>
          <p:cNvPr id="72" name="Picture 71"/>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7736076" y="2878636"/>
            <a:ext cx="914400" cy="385825"/>
          </a:xfrm>
          <a:prstGeom prst="rect">
            <a:avLst/>
          </a:prstGeom>
        </p:spPr>
      </p:pic>
      <p:pic>
        <p:nvPicPr>
          <p:cNvPr id="65" name="Picture 64"/>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1769882" y="5790630"/>
            <a:ext cx="2377440" cy="331037"/>
          </a:xfrm>
          <a:prstGeom prst="rect">
            <a:avLst/>
          </a:prstGeom>
        </p:spPr>
      </p:pic>
      <p:pic>
        <p:nvPicPr>
          <p:cNvPr id="60" name="Picture 59"/>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633263" y="3192691"/>
            <a:ext cx="640080" cy="223383"/>
          </a:xfrm>
          <a:prstGeom prst="rect">
            <a:avLst/>
          </a:prstGeom>
        </p:spPr>
      </p:pic>
      <p:sp>
        <p:nvSpPr>
          <p:cNvPr id="62"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13</a:t>
            </a:fld>
            <a:endParaRPr lang="en-US" sz="1000" dirty="0" smtClean="0">
              <a:solidFill>
                <a:schemeClr val="tx1"/>
              </a:solidFill>
              <a:latin typeface="Arial" charset="0"/>
              <a:cs typeface="Arial" charset="0"/>
            </a:endParaRPr>
          </a:p>
        </p:txBody>
      </p:sp>
    </p:spTree>
    <p:extLst>
      <p:ext uri="{BB962C8B-B14F-4D97-AF65-F5344CB8AC3E}">
        <p14:creationId xmlns:p14="http://schemas.microsoft.com/office/powerpoint/2010/main" val="32067934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83002" y="3198351"/>
            <a:ext cx="3017982" cy="234115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2"/>
          <p:cNvSpPr>
            <a:spLocks noGrp="1"/>
          </p:cNvSpPr>
          <p:nvPr>
            <p:ph type="sldNum" sz="quarter" idx="4294967295"/>
          </p:nvPr>
        </p:nvSpPr>
        <p:spPr>
          <a:xfrm>
            <a:off x="8413750" y="6351588"/>
            <a:ext cx="381000" cy="365125"/>
          </a:xfrm>
          <a:prstGeom prst="rect">
            <a:avLst/>
          </a:prstGeom>
        </p:spPr>
        <p:txBody>
          <a:bodyPr/>
          <a:lstStyle/>
          <a:p>
            <a:pPr algn="r"/>
            <a:fld id="{68F455FD-F83C-4433-AE11-4D89943CC4D6}" type="slidenum">
              <a:rPr lang="en-US" sz="1200" smtClean="0">
                <a:solidFill>
                  <a:srgbClr val="106636"/>
                </a:solidFill>
              </a:rPr>
              <a:pPr algn="r"/>
              <a:t>14</a:t>
            </a:fld>
            <a:endParaRPr lang="en-US" sz="1200" dirty="0">
              <a:solidFill>
                <a:srgbClr val="106636"/>
              </a:solidFill>
            </a:endParaRPr>
          </a:p>
        </p:txBody>
      </p:sp>
      <p:sp>
        <p:nvSpPr>
          <p:cNvPr id="7" name="Title 6"/>
          <p:cNvSpPr>
            <a:spLocks noGrp="1"/>
          </p:cNvSpPr>
          <p:nvPr>
            <p:ph type="title" idx="4294967295"/>
          </p:nvPr>
        </p:nvSpPr>
        <p:spPr>
          <a:xfrm>
            <a:off x="0" y="76200"/>
            <a:ext cx="9144000" cy="609600"/>
          </a:xfrm>
          <a:prstGeom prst="rect">
            <a:avLst/>
          </a:prstGeom>
        </p:spPr>
        <p:txBody>
          <a:bodyPr>
            <a:normAutofit/>
          </a:bodyPr>
          <a:lstStyle/>
          <a:p>
            <a:r>
              <a:rPr lang="en-US" sz="2400" dirty="0">
                <a:latin typeface="Arial" pitchFamily="34" charset="0"/>
              </a:rPr>
              <a:t>Autonomic Shutdown of Overheated Li-ion Batteries</a:t>
            </a:r>
          </a:p>
        </p:txBody>
      </p:sp>
      <p:sp>
        <p:nvSpPr>
          <p:cNvPr id="1028" name="Rectangle 4"/>
          <p:cNvSpPr>
            <a:spLocks noChangeArrowheads="1"/>
          </p:cNvSpPr>
          <p:nvPr/>
        </p:nvSpPr>
        <p:spPr bwMode="auto">
          <a:xfrm>
            <a:off x="3039698" y="967366"/>
            <a:ext cx="5627308" cy="4678129"/>
          </a:xfrm>
          <a:prstGeom prst="rect">
            <a:avLst/>
          </a:prstGeom>
          <a:noFill/>
          <a:ln w="9525">
            <a:noFill/>
            <a:miter lim="800000"/>
            <a:headEnd/>
            <a:tailEnd/>
          </a:ln>
          <a:effectLst/>
        </p:spPr>
        <p:txBody>
          <a:bodyPr vert="horz" wrap="square" lIns="91365" tIns="45683" rIns="91365" bIns="45683" numCol="1" anchor="ctr" anchorCtr="0" compatLnSpc="1">
            <a:prstTxWarp prst="textNoShape">
              <a:avLst/>
            </a:prstTxWarp>
            <a:spAutoFit/>
          </a:bodyPr>
          <a:lstStyle/>
          <a:p>
            <a:pPr marL="182730" indent="-182730" fontAlgn="base">
              <a:spcBef>
                <a:spcPct val="0"/>
              </a:spcBef>
              <a:spcAft>
                <a:spcPts val="600"/>
              </a:spcAft>
            </a:pPr>
            <a:r>
              <a:rPr lang="en-US" sz="2000" dirty="0">
                <a:solidFill>
                  <a:srgbClr val="106636"/>
                </a:solidFill>
                <a:latin typeface="Arial" pitchFamily="34" charset="0"/>
                <a:ea typeface="Cambria" pitchFamily="18" charset="0"/>
                <a:cs typeface="Arial" pitchFamily="34" charset="0"/>
              </a:rPr>
              <a:t>Scientific Achievement</a:t>
            </a:r>
          </a:p>
          <a:p>
            <a:pPr marL="237577" fontAlgn="base">
              <a:spcBef>
                <a:spcPct val="0"/>
              </a:spcBef>
              <a:spcAft>
                <a:spcPts val="600"/>
              </a:spcAft>
            </a:pPr>
            <a:r>
              <a:rPr lang="en-US" sz="1600" dirty="0">
                <a:solidFill>
                  <a:prstClr val="black"/>
                </a:solidFill>
                <a:latin typeface="Arial" pitchFamily="34" charset="0"/>
                <a:ea typeface="Cambria" pitchFamily="18" charset="0"/>
                <a:cs typeface="Arial" pitchFamily="34" charset="0"/>
              </a:rPr>
              <a:t>Thermally-triggered shutdown of lithium-ion batteries was achieved </a:t>
            </a:r>
            <a:r>
              <a:rPr lang="en-US" sz="1600" dirty="0" smtClean="0">
                <a:solidFill>
                  <a:prstClr val="black"/>
                </a:solidFill>
                <a:latin typeface="Arial" pitchFamily="34" charset="0"/>
                <a:ea typeface="Cambria" pitchFamily="18" charset="0"/>
                <a:cs typeface="Arial" pitchFamily="34" charset="0"/>
              </a:rPr>
              <a:t>using thermo-responsive </a:t>
            </a:r>
            <a:r>
              <a:rPr lang="en-US" sz="1600" dirty="0">
                <a:solidFill>
                  <a:prstClr val="black"/>
                </a:solidFill>
                <a:latin typeface="Arial" pitchFamily="34" charset="0"/>
                <a:ea typeface="Cambria" pitchFamily="18" charset="0"/>
                <a:cs typeface="Arial" pitchFamily="34" charset="0"/>
              </a:rPr>
              <a:t>microcapsules</a:t>
            </a:r>
            <a:r>
              <a:rPr lang="en-US" dirty="0">
                <a:solidFill>
                  <a:prstClr val="black"/>
                </a:solidFill>
                <a:latin typeface="Arial" pitchFamily="34" charset="0"/>
                <a:ea typeface="Cambria" pitchFamily="18" charset="0"/>
                <a:cs typeface="Arial" pitchFamily="34" charset="0"/>
              </a:rPr>
              <a:t>.</a:t>
            </a:r>
          </a:p>
          <a:p>
            <a:pPr marL="182730" indent="-182730" fontAlgn="base">
              <a:spcBef>
                <a:spcPct val="0"/>
              </a:spcBef>
              <a:spcAft>
                <a:spcPts val="600"/>
              </a:spcAft>
            </a:pPr>
            <a:r>
              <a:rPr lang="en-US" sz="2000" dirty="0">
                <a:solidFill>
                  <a:srgbClr val="106636"/>
                </a:solidFill>
                <a:latin typeface="Arial" pitchFamily="34" charset="0"/>
                <a:ea typeface="Cambria" pitchFamily="18" charset="0"/>
                <a:cs typeface="Arial" pitchFamily="34" charset="0"/>
              </a:rPr>
              <a:t>Significance and Impact</a:t>
            </a:r>
          </a:p>
          <a:p>
            <a:pPr marL="237577" fontAlgn="base">
              <a:spcBef>
                <a:spcPct val="0"/>
              </a:spcBef>
              <a:spcAft>
                <a:spcPts val="600"/>
              </a:spcAft>
            </a:pPr>
            <a:r>
              <a:rPr lang="en-US" sz="1600" dirty="0" smtClean="0">
                <a:solidFill>
                  <a:prstClr val="black"/>
                </a:solidFill>
                <a:latin typeface="Arial" pitchFamily="34" charset="0"/>
                <a:ea typeface="Cambria" pitchFamily="18" charset="0"/>
                <a:cs typeface="Arial" pitchFamily="34" charset="0"/>
              </a:rPr>
              <a:t>Engineered </a:t>
            </a:r>
            <a:r>
              <a:rPr lang="en-US" sz="1600" dirty="0">
                <a:solidFill>
                  <a:prstClr val="black"/>
                </a:solidFill>
                <a:latin typeface="Arial" pitchFamily="34" charset="0"/>
                <a:ea typeface="Cambria" pitchFamily="18" charset="0"/>
                <a:cs typeface="Arial" pitchFamily="34" charset="0"/>
              </a:rPr>
              <a:t>microcapsules </a:t>
            </a:r>
            <a:r>
              <a:rPr lang="en-US" sz="1600" dirty="0" smtClean="0">
                <a:solidFill>
                  <a:prstClr val="black"/>
                </a:solidFill>
                <a:latin typeface="Arial" pitchFamily="34" charset="0"/>
                <a:ea typeface="Cambria" pitchFamily="18" charset="0"/>
                <a:cs typeface="Arial" pitchFamily="34" charset="0"/>
              </a:rPr>
              <a:t>do not </a:t>
            </a:r>
            <a:r>
              <a:rPr lang="en-US" sz="1600" dirty="0">
                <a:solidFill>
                  <a:prstClr val="black"/>
                </a:solidFill>
                <a:latin typeface="Arial" pitchFamily="34" charset="0"/>
                <a:ea typeface="Cambria" pitchFamily="18" charset="0"/>
                <a:cs typeface="Arial" pitchFamily="34" charset="0"/>
              </a:rPr>
              <a:t>harm </a:t>
            </a:r>
            <a:r>
              <a:rPr lang="en-US" sz="1600" dirty="0" smtClean="0">
                <a:solidFill>
                  <a:prstClr val="black"/>
                </a:solidFill>
                <a:latin typeface="Arial" pitchFamily="34" charset="0"/>
                <a:ea typeface="Cambria" pitchFamily="18" charset="0"/>
                <a:cs typeface="Arial" pitchFamily="34" charset="0"/>
              </a:rPr>
              <a:t>performance and do prevent </a:t>
            </a:r>
            <a:r>
              <a:rPr lang="en-US" sz="1600" dirty="0">
                <a:solidFill>
                  <a:prstClr val="black"/>
                </a:solidFill>
                <a:latin typeface="Arial" pitchFamily="34" charset="0"/>
                <a:ea typeface="Cambria" pitchFamily="18" charset="0"/>
                <a:cs typeface="Arial" pitchFamily="34" charset="0"/>
              </a:rPr>
              <a:t>fires through </a:t>
            </a:r>
            <a:r>
              <a:rPr lang="en-US" sz="1600" dirty="0" smtClean="0">
                <a:solidFill>
                  <a:prstClr val="black"/>
                </a:solidFill>
                <a:latin typeface="Arial" pitchFamily="34" charset="0"/>
                <a:ea typeface="Cambria" pitchFamily="18" charset="0"/>
                <a:cs typeface="Arial" pitchFamily="34" charset="0"/>
              </a:rPr>
              <a:t>shutdown </a:t>
            </a:r>
            <a:r>
              <a:rPr lang="en-US" sz="1600" dirty="0">
                <a:solidFill>
                  <a:prstClr val="black"/>
                </a:solidFill>
                <a:latin typeface="Arial" pitchFamily="34" charset="0"/>
                <a:ea typeface="Cambria" pitchFamily="18" charset="0"/>
                <a:cs typeface="Arial" pitchFamily="34" charset="0"/>
              </a:rPr>
              <a:t>of overheated lithium ion batteries. </a:t>
            </a:r>
          </a:p>
          <a:p>
            <a:pPr marL="182730" indent="-182730" fontAlgn="base">
              <a:spcBef>
                <a:spcPct val="0"/>
              </a:spcBef>
              <a:spcAft>
                <a:spcPts val="600"/>
              </a:spcAft>
            </a:pPr>
            <a:r>
              <a:rPr lang="en-US" sz="2000" dirty="0">
                <a:solidFill>
                  <a:srgbClr val="106636"/>
                </a:solidFill>
                <a:latin typeface="Arial" pitchFamily="34" charset="0"/>
                <a:ea typeface="Cambria" pitchFamily="18" charset="0"/>
                <a:cs typeface="Arial" pitchFamily="34" charset="0"/>
              </a:rPr>
              <a:t>Research Details</a:t>
            </a:r>
          </a:p>
          <a:p>
            <a:pPr marL="402054" lvl="1" indent="-182752" fontAlgn="base">
              <a:spcBef>
                <a:spcPct val="0"/>
              </a:spcBef>
              <a:spcAft>
                <a:spcPts val="600"/>
              </a:spcAft>
              <a:buFont typeface="Arial" pitchFamily="34" charset="0"/>
              <a:buChar char="–"/>
            </a:pPr>
            <a:r>
              <a:rPr lang="en-US" sz="1400" dirty="0" smtClean="0">
                <a:solidFill>
                  <a:prstClr val="black"/>
                </a:solidFill>
                <a:latin typeface="Arial" pitchFamily="34" charset="0"/>
                <a:ea typeface="Cambria" pitchFamily="18" charset="0"/>
                <a:cs typeface="Arial" pitchFamily="34" charset="0"/>
              </a:rPr>
              <a:t>~4 </a:t>
            </a:r>
            <a:r>
              <a:rPr lang="en-US" sz="1400" dirty="0" err="1">
                <a:solidFill>
                  <a:prstClr val="black"/>
                </a:solidFill>
                <a:latin typeface="Arial" pitchFamily="34" charset="0"/>
                <a:ea typeface="Cambria" pitchFamily="18" charset="0"/>
                <a:cs typeface="Arial" pitchFamily="34" charset="0"/>
              </a:rPr>
              <a:t>μm</a:t>
            </a:r>
            <a:r>
              <a:rPr lang="en-US" sz="1400" dirty="0">
                <a:solidFill>
                  <a:prstClr val="black"/>
                </a:solidFill>
                <a:latin typeface="Arial" pitchFamily="34" charset="0"/>
                <a:ea typeface="Cambria" pitchFamily="18" charset="0"/>
                <a:cs typeface="Arial" pitchFamily="34" charset="0"/>
              </a:rPr>
              <a:t> </a:t>
            </a:r>
            <a:r>
              <a:rPr lang="en-US" sz="1400" dirty="0" smtClean="0">
                <a:solidFill>
                  <a:prstClr val="black"/>
                </a:solidFill>
                <a:latin typeface="Arial" pitchFamily="34" charset="0"/>
                <a:ea typeface="Cambria" pitchFamily="18" charset="0"/>
                <a:cs typeface="Arial" pitchFamily="34" charset="0"/>
              </a:rPr>
              <a:t>thermo-responsive</a:t>
            </a:r>
            <a:br>
              <a:rPr lang="en-US" sz="1400" dirty="0" smtClean="0">
                <a:solidFill>
                  <a:prstClr val="black"/>
                </a:solidFill>
                <a:latin typeface="Arial" pitchFamily="34" charset="0"/>
                <a:ea typeface="Cambria" pitchFamily="18" charset="0"/>
                <a:cs typeface="Arial" pitchFamily="34" charset="0"/>
              </a:rPr>
            </a:br>
            <a:r>
              <a:rPr lang="en-US" sz="1400" dirty="0" smtClean="0">
                <a:solidFill>
                  <a:prstClr val="black"/>
                </a:solidFill>
                <a:latin typeface="Arial" pitchFamily="34" charset="0"/>
                <a:ea typeface="Cambria" pitchFamily="18" charset="0"/>
                <a:cs typeface="Arial" pitchFamily="34" charset="0"/>
              </a:rPr>
              <a:t>polyethylene microspheres</a:t>
            </a:r>
            <a:br>
              <a:rPr lang="en-US" sz="1400" dirty="0" smtClean="0">
                <a:solidFill>
                  <a:prstClr val="black"/>
                </a:solidFill>
                <a:latin typeface="Arial" pitchFamily="34" charset="0"/>
                <a:ea typeface="Cambria" pitchFamily="18" charset="0"/>
                <a:cs typeface="Arial" pitchFamily="34" charset="0"/>
              </a:rPr>
            </a:br>
            <a:r>
              <a:rPr lang="en-US" sz="1400" dirty="0" smtClean="0">
                <a:solidFill>
                  <a:prstClr val="black"/>
                </a:solidFill>
                <a:latin typeface="Arial" pitchFamily="34" charset="0"/>
                <a:ea typeface="Cambria" pitchFamily="18" charset="0"/>
                <a:cs typeface="Arial" pitchFamily="34" charset="0"/>
              </a:rPr>
              <a:t>were </a:t>
            </a:r>
            <a:r>
              <a:rPr lang="en-US" sz="1400" dirty="0">
                <a:solidFill>
                  <a:prstClr val="black"/>
                </a:solidFill>
                <a:latin typeface="Arial" pitchFamily="34" charset="0"/>
                <a:ea typeface="Cambria" pitchFamily="18" charset="0"/>
                <a:cs typeface="Arial" pitchFamily="34" charset="0"/>
              </a:rPr>
              <a:t>deposited </a:t>
            </a:r>
            <a:r>
              <a:rPr lang="en-US" sz="1400" dirty="0" smtClean="0">
                <a:solidFill>
                  <a:prstClr val="black"/>
                </a:solidFill>
                <a:latin typeface="Arial" pitchFamily="34" charset="0"/>
                <a:ea typeface="Cambria" pitchFamily="18" charset="0"/>
                <a:cs typeface="Arial" pitchFamily="34" charset="0"/>
              </a:rPr>
              <a:t>on battery</a:t>
            </a:r>
            <a:br>
              <a:rPr lang="en-US" sz="1400" dirty="0" smtClean="0">
                <a:solidFill>
                  <a:prstClr val="black"/>
                </a:solidFill>
                <a:latin typeface="Arial" pitchFamily="34" charset="0"/>
                <a:ea typeface="Cambria" pitchFamily="18" charset="0"/>
                <a:cs typeface="Arial" pitchFamily="34" charset="0"/>
              </a:rPr>
            </a:br>
            <a:r>
              <a:rPr lang="en-US" sz="1400" dirty="0" smtClean="0">
                <a:solidFill>
                  <a:prstClr val="black"/>
                </a:solidFill>
                <a:latin typeface="Arial" pitchFamily="34" charset="0"/>
                <a:ea typeface="Cambria" pitchFamily="18" charset="0"/>
                <a:cs typeface="Arial" pitchFamily="34" charset="0"/>
              </a:rPr>
              <a:t>components </a:t>
            </a:r>
            <a:r>
              <a:rPr lang="en-US" sz="1400" dirty="0">
                <a:solidFill>
                  <a:prstClr val="black"/>
                </a:solidFill>
                <a:latin typeface="Arial" pitchFamily="34" charset="0"/>
                <a:ea typeface="Cambria" pitchFamily="18" charset="0"/>
                <a:cs typeface="Arial" pitchFamily="34" charset="0"/>
              </a:rPr>
              <a:t>with no </a:t>
            </a:r>
            <a:r>
              <a:rPr lang="en-US" sz="1400" dirty="0" smtClean="0">
                <a:solidFill>
                  <a:prstClr val="black"/>
                </a:solidFill>
                <a:latin typeface="Arial" pitchFamily="34" charset="0"/>
                <a:ea typeface="Cambria" pitchFamily="18" charset="0"/>
                <a:cs typeface="Arial" pitchFamily="34" charset="0"/>
              </a:rPr>
              <a:t/>
            </a:r>
            <a:br>
              <a:rPr lang="en-US" sz="1400" dirty="0" smtClean="0">
                <a:solidFill>
                  <a:prstClr val="black"/>
                </a:solidFill>
                <a:latin typeface="Arial" pitchFamily="34" charset="0"/>
                <a:ea typeface="Cambria" pitchFamily="18" charset="0"/>
                <a:cs typeface="Arial" pitchFamily="34" charset="0"/>
              </a:rPr>
            </a:br>
            <a:r>
              <a:rPr lang="en-US" sz="1400" dirty="0" smtClean="0">
                <a:solidFill>
                  <a:prstClr val="black"/>
                </a:solidFill>
                <a:latin typeface="Arial" pitchFamily="34" charset="0"/>
                <a:ea typeface="Cambria" pitchFamily="18" charset="0"/>
                <a:cs typeface="Arial" pitchFamily="34" charset="0"/>
              </a:rPr>
              <a:t>impact </a:t>
            </a:r>
            <a:r>
              <a:rPr lang="en-US" sz="1400" dirty="0">
                <a:solidFill>
                  <a:prstClr val="black"/>
                </a:solidFill>
                <a:latin typeface="Arial" pitchFamily="34" charset="0"/>
                <a:ea typeface="Cambria" pitchFamily="18" charset="0"/>
                <a:cs typeface="Arial" pitchFamily="34" charset="0"/>
              </a:rPr>
              <a:t>on normal operation.</a:t>
            </a:r>
          </a:p>
          <a:p>
            <a:pPr marL="402054" lvl="1" indent="-182752" fontAlgn="base">
              <a:spcBef>
                <a:spcPct val="0"/>
              </a:spcBef>
              <a:spcAft>
                <a:spcPts val="600"/>
              </a:spcAft>
              <a:buFont typeface="Arial" pitchFamily="34" charset="0"/>
              <a:buChar char="–"/>
            </a:pPr>
            <a:r>
              <a:rPr lang="en-US" sz="1400" dirty="0" smtClean="0">
                <a:solidFill>
                  <a:prstClr val="black"/>
                </a:solidFill>
                <a:latin typeface="Arial" pitchFamily="34" charset="0"/>
                <a:ea typeface="Cambria" pitchFamily="18" charset="0"/>
                <a:cs typeface="Arial" pitchFamily="34" charset="0"/>
              </a:rPr>
              <a:t>Batteries </a:t>
            </a:r>
            <a:r>
              <a:rPr lang="en-US" sz="1400" dirty="0">
                <a:solidFill>
                  <a:prstClr val="black"/>
                </a:solidFill>
                <a:latin typeface="Arial" pitchFamily="34" charset="0"/>
                <a:ea typeface="Cambria" pitchFamily="18" charset="0"/>
                <a:cs typeface="Arial" pitchFamily="34" charset="0"/>
              </a:rPr>
              <a:t>were cycled at </a:t>
            </a:r>
            <a:r>
              <a:rPr lang="en-US" sz="1400" dirty="0" smtClean="0">
                <a:solidFill>
                  <a:prstClr val="black"/>
                </a:solidFill>
                <a:latin typeface="Arial" pitchFamily="34" charset="0"/>
                <a:ea typeface="Cambria" pitchFamily="18" charset="0"/>
                <a:cs typeface="Arial" pitchFamily="34" charset="0"/>
              </a:rPr>
              <a:t/>
            </a:r>
            <a:br>
              <a:rPr lang="en-US" sz="1400" dirty="0" smtClean="0">
                <a:solidFill>
                  <a:prstClr val="black"/>
                </a:solidFill>
                <a:latin typeface="Arial" pitchFamily="34" charset="0"/>
                <a:ea typeface="Cambria" pitchFamily="18" charset="0"/>
                <a:cs typeface="Arial" pitchFamily="34" charset="0"/>
              </a:rPr>
            </a:br>
            <a:r>
              <a:rPr lang="en-US" sz="1400" dirty="0" smtClean="0">
                <a:solidFill>
                  <a:prstClr val="black"/>
                </a:solidFill>
                <a:latin typeface="Arial" pitchFamily="34" charset="0"/>
                <a:ea typeface="Cambria" pitchFamily="18" charset="0"/>
                <a:cs typeface="Arial" pitchFamily="34" charset="0"/>
              </a:rPr>
              <a:t>110°C </a:t>
            </a:r>
            <a:r>
              <a:rPr lang="en-US" sz="1400" dirty="0">
                <a:solidFill>
                  <a:prstClr val="black"/>
                </a:solidFill>
                <a:latin typeface="Arial" pitchFamily="34" charset="0"/>
                <a:ea typeface="Cambria" pitchFamily="18" charset="0"/>
                <a:cs typeface="Arial" pitchFamily="34" charset="0"/>
              </a:rPr>
              <a:t>to </a:t>
            </a:r>
            <a:r>
              <a:rPr lang="en-US" sz="1400" dirty="0" smtClean="0">
                <a:solidFill>
                  <a:prstClr val="black"/>
                </a:solidFill>
                <a:latin typeface="Arial" pitchFamily="34" charset="0"/>
                <a:ea typeface="Cambria" pitchFamily="18" charset="0"/>
                <a:cs typeface="Arial" pitchFamily="34" charset="0"/>
              </a:rPr>
              <a:t>activate micro-</a:t>
            </a:r>
            <a:br>
              <a:rPr lang="en-US" sz="1400" dirty="0" smtClean="0">
                <a:solidFill>
                  <a:prstClr val="black"/>
                </a:solidFill>
                <a:latin typeface="Arial" pitchFamily="34" charset="0"/>
                <a:ea typeface="Cambria" pitchFamily="18" charset="0"/>
                <a:cs typeface="Arial" pitchFamily="34" charset="0"/>
              </a:rPr>
            </a:br>
            <a:r>
              <a:rPr lang="en-US" sz="1400" dirty="0" smtClean="0">
                <a:solidFill>
                  <a:prstClr val="black"/>
                </a:solidFill>
                <a:latin typeface="Arial" pitchFamily="34" charset="0"/>
                <a:ea typeface="Cambria" pitchFamily="18" charset="0"/>
                <a:cs typeface="Arial" pitchFamily="34" charset="0"/>
              </a:rPr>
              <a:t>spheres</a:t>
            </a:r>
            <a:r>
              <a:rPr lang="en-US" sz="1400" dirty="0">
                <a:solidFill>
                  <a:prstClr val="black"/>
                </a:solidFill>
                <a:latin typeface="Arial" pitchFamily="34" charset="0"/>
                <a:ea typeface="Cambria" pitchFamily="18" charset="0"/>
                <a:cs typeface="Arial" pitchFamily="34" charset="0"/>
              </a:rPr>
              <a:t>, </a:t>
            </a:r>
            <a:r>
              <a:rPr lang="en-US" sz="1400" dirty="0" smtClean="0">
                <a:solidFill>
                  <a:prstClr val="black"/>
                </a:solidFill>
                <a:latin typeface="Arial" pitchFamily="34" charset="0"/>
                <a:ea typeface="Cambria" pitchFamily="18" charset="0"/>
                <a:cs typeface="Arial" pitchFamily="34" charset="0"/>
              </a:rPr>
              <a:t>which safely </a:t>
            </a:r>
            <a:br>
              <a:rPr lang="en-US" sz="1400" dirty="0" smtClean="0">
                <a:solidFill>
                  <a:prstClr val="black"/>
                </a:solidFill>
                <a:latin typeface="Arial" pitchFamily="34" charset="0"/>
                <a:ea typeface="Cambria" pitchFamily="18" charset="0"/>
                <a:cs typeface="Arial" pitchFamily="34" charset="0"/>
              </a:rPr>
            </a:br>
            <a:r>
              <a:rPr lang="en-US" sz="1400" dirty="0" smtClean="0">
                <a:solidFill>
                  <a:prstClr val="black"/>
                </a:solidFill>
                <a:latin typeface="Arial" pitchFamily="34" charset="0"/>
                <a:ea typeface="Cambria" pitchFamily="18" charset="0"/>
                <a:cs typeface="Arial" pitchFamily="34" charset="0"/>
              </a:rPr>
              <a:t>terminated battery operation</a:t>
            </a:r>
            <a:r>
              <a:rPr lang="en-US" sz="1400" dirty="0">
                <a:solidFill>
                  <a:prstClr val="black"/>
                </a:solidFill>
                <a:latin typeface="Arial" pitchFamily="34" charset="0"/>
                <a:ea typeface="Cambria" pitchFamily="18" charset="0"/>
                <a:cs typeface="Arial" pitchFamily="34" charset="0"/>
              </a:rPr>
              <a:t>.</a:t>
            </a:r>
          </a:p>
        </p:txBody>
      </p:sp>
      <p:sp>
        <p:nvSpPr>
          <p:cNvPr id="12" name="Rectangle 11"/>
          <p:cNvSpPr/>
          <p:nvPr/>
        </p:nvSpPr>
        <p:spPr bwMode="auto">
          <a:xfrm>
            <a:off x="3020278" y="5904639"/>
            <a:ext cx="5790347" cy="230764"/>
          </a:xfrm>
          <a:prstGeom prst="rect">
            <a:avLst/>
          </a:prstGeom>
          <a:noFill/>
          <a:ln w="9525" cap="flat" cmpd="sng" algn="ctr">
            <a:noFill/>
            <a:prstDash val="solid"/>
            <a:round/>
            <a:headEnd type="none" w="med" len="med"/>
            <a:tailEnd type="none" w="med" len="med"/>
          </a:ln>
          <a:effectLst/>
        </p:spPr>
        <p:txBody>
          <a:bodyPr vert="horz" wrap="square" lIns="91365" tIns="45683" rIns="91365" bIns="45683" numCol="1" rtlCol="0" anchor="t" anchorCtr="0" compatLnSpc="1">
            <a:prstTxWarp prst="textNoShape">
              <a:avLst/>
            </a:prstTxWarp>
          </a:bodyPr>
          <a:lstStyle/>
          <a:p>
            <a:pPr algn="ctr" fontAlgn="base">
              <a:spcBef>
                <a:spcPct val="0"/>
              </a:spcBef>
              <a:spcAft>
                <a:spcPct val="0"/>
              </a:spcAft>
            </a:pPr>
            <a:r>
              <a:rPr lang="en-US" sz="1200" dirty="0" smtClean="0">
                <a:solidFill>
                  <a:srgbClr val="106636"/>
                </a:solidFill>
                <a:ea typeface="Cambria" pitchFamily="18" charset="0"/>
                <a:cs typeface="Arial" pitchFamily="34" charset="0"/>
              </a:rPr>
              <a:t>.</a:t>
            </a:r>
            <a:endParaRPr lang="en-US" sz="1200" dirty="0">
              <a:solidFill>
                <a:srgbClr val="106636"/>
              </a:solidFill>
              <a:ea typeface="Cambria" pitchFamily="18" charset="0"/>
              <a:cs typeface="Arial" pitchFamily="34" charset="0"/>
            </a:endParaRPr>
          </a:p>
        </p:txBody>
      </p:sp>
      <p:pic>
        <p:nvPicPr>
          <p:cNvPr id="16" name="Picture 19" descr="NU_Logo"/>
          <p:cNvPicPr>
            <a:picLocks noChangeAspect="1" noChangeArrowheads="1"/>
          </p:cNvPicPr>
          <p:nvPr/>
        </p:nvPicPr>
        <p:blipFill>
          <a:blip r:embed="rId3" cstate="print"/>
          <a:srcRect/>
          <a:stretch>
            <a:fillRect/>
          </a:stretch>
        </p:blipFill>
        <p:spPr bwMode="auto">
          <a:xfrm>
            <a:off x="8265957" y="6301728"/>
            <a:ext cx="812997" cy="485943"/>
          </a:xfrm>
          <a:prstGeom prst="rect">
            <a:avLst/>
          </a:prstGeom>
          <a:noFill/>
          <a:ln w="9525">
            <a:noFill/>
            <a:miter lim="800000"/>
            <a:headEnd/>
            <a:tailEnd/>
          </a:ln>
        </p:spPr>
      </p:pic>
      <p:pic>
        <p:nvPicPr>
          <p:cNvPr id="18" name="Picture 20"/>
          <p:cNvPicPr>
            <a:picLocks noChangeAspect="1" noChangeArrowheads="1"/>
          </p:cNvPicPr>
          <p:nvPr/>
        </p:nvPicPr>
        <p:blipFill>
          <a:blip r:embed="rId4" cstate="print"/>
          <a:srcRect t="10204" b="10884"/>
          <a:stretch>
            <a:fillRect/>
          </a:stretch>
        </p:blipFill>
        <p:spPr bwMode="auto">
          <a:xfrm>
            <a:off x="5089340" y="6296025"/>
            <a:ext cx="1368579" cy="502920"/>
          </a:xfrm>
          <a:prstGeom prst="rect">
            <a:avLst/>
          </a:prstGeom>
          <a:noFill/>
          <a:ln w="9525">
            <a:noFill/>
            <a:miter lim="800000"/>
            <a:headEnd/>
            <a:tailEnd/>
          </a:ln>
        </p:spPr>
      </p:pic>
      <p:pic>
        <p:nvPicPr>
          <p:cNvPr id="19" name="Picture 22" descr="UIC logo"/>
          <p:cNvPicPr>
            <a:picLocks noChangeAspect="1" noChangeArrowheads="1"/>
          </p:cNvPicPr>
          <p:nvPr/>
        </p:nvPicPr>
        <p:blipFill>
          <a:blip r:embed="rId5" cstate="print"/>
          <a:srcRect/>
          <a:stretch>
            <a:fillRect/>
          </a:stretch>
        </p:blipFill>
        <p:spPr bwMode="auto">
          <a:xfrm>
            <a:off x="6507211" y="6429448"/>
            <a:ext cx="1636541" cy="271616"/>
          </a:xfrm>
          <a:prstGeom prst="rect">
            <a:avLst/>
          </a:prstGeom>
          <a:noFill/>
          <a:ln w="9525">
            <a:noFill/>
            <a:miter lim="800000"/>
            <a:headEnd/>
            <a:tailEnd/>
          </a:ln>
        </p:spPr>
      </p:pic>
      <p:sp>
        <p:nvSpPr>
          <p:cNvPr id="14" name="Rectangle 13"/>
          <p:cNvSpPr/>
          <p:nvPr/>
        </p:nvSpPr>
        <p:spPr>
          <a:xfrm>
            <a:off x="3724941" y="5932811"/>
            <a:ext cx="4888418" cy="415434"/>
          </a:xfrm>
          <a:prstGeom prst="rect">
            <a:avLst/>
          </a:prstGeom>
        </p:spPr>
        <p:txBody>
          <a:bodyPr wrap="square" lIns="91376" tIns="45688" rIns="91376" bIns="45688">
            <a:spAutoFit/>
          </a:bodyPr>
          <a:lstStyle/>
          <a:p>
            <a:r>
              <a:rPr lang="en-US" sz="700" dirty="0">
                <a:latin typeface="Arial" pitchFamily="34" charset="0"/>
                <a:ea typeface="Cambria" pitchFamily="18" charset="0"/>
                <a:cs typeface="Arial" pitchFamily="34" charset="0"/>
              </a:rPr>
              <a:t>M. </a:t>
            </a:r>
            <a:r>
              <a:rPr lang="en-US" sz="700" dirty="0" err="1">
                <a:latin typeface="Arial" pitchFamily="34" charset="0"/>
                <a:ea typeface="Cambria" pitchFamily="18" charset="0"/>
                <a:cs typeface="Arial" pitchFamily="34" charset="0"/>
              </a:rPr>
              <a:t>Baginska</a:t>
            </a:r>
            <a:r>
              <a:rPr lang="en-US" sz="700" dirty="0">
                <a:latin typeface="Arial" pitchFamily="34" charset="0"/>
                <a:ea typeface="Cambria" pitchFamily="18" charset="0"/>
                <a:cs typeface="Arial" pitchFamily="34" charset="0"/>
              </a:rPr>
              <a:t>, B.J. </a:t>
            </a:r>
            <a:r>
              <a:rPr lang="en-US" sz="700" dirty="0" err="1">
                <a:latin typeface="Arial" pitchFamily="34" charset="0"/>
                <a:ea typeface="Cambria" pitchFamily="18" charset="0"/>
                <a:cs typeface="Arial" pitchFamily="34" charset="0"/>
              </a:rPr>
              <a:t>Blaiszik</a:t>
            </a:r>
            <a:r>
              <a:rPr lang="en-US" sz="700" dirty="0">
                <a:latin typeface="Arial" pitchFamily="34" charset="0"/>
                <a:ea typeface="Cambria" pitchFamily="18" charset="0"/>
                <a:cs typeface="Arial" pitchFamily="34" charset="0"/>
              </a:rPr>
              <a:t>, R.J. Merriman, N.R. </a:t>
            </a:r>
            <a:r>
              <a:rPr lang="en-US" sz="700" dirty="0" err="1">
                <a:latin typeface="Arial" pitchFamily="34" charset="0"/>
                <a:ea typeface="Cambria" pitchFamily="18" charset="0"/>
                <a:cs typeface="Arial" pitchFamily="34" charset="0"/>
              </a:rPr>
              <a:t>Sottos</a:t>
            </a:r>
            <a:r>
              <a:rPr lang="en-US" sz="700" dirty="0">
                <a:latin typeface="Arial" pitchFamily="34" charset="0"/>
                <a:ea typeface="Cambria" pitchFamily="18" charset="0"/>
                <a:cs typeface="Arial" pitchFamily="34" charset="0"/>
              </a:rPr>
              <a:t>, J.S. Moore, and S.R. White, Advanced Energy Materials 2(5), 583–590 (2012). Work was performed at the University of Illinois, Urbana-Champaign</a:t>
            </a:r>
            <a:endParaRPr lang="en-US" sz="700" dirty="0">
              <a:latin typeface="Arial" pitchFamily="34" charset="0"/>
              <a:cs typeface="Arial" pitchFamily="34" charset="0"/>
            </a:endParaRPr>
          </a:p>
          <a:p>
            <a:pPr fontAlgn="base">
              <a:spcBef>
                <a:spcPct val="0"/>
              </a:spcBef>
              <a:spcAft>
                <a:spcPct val="0"/>
              </a:spcAft>
            </a:pPr>
            <a:r>
              <a:rPr lang="en-US" sz="700" dirty="0" smtClean="0">
                <a:latin typeface="Arial" pitchFamily="34" charset="0"/>
                <a:ea typeface="Cambria" pitchFamily="18" charset="0"/>
                <a:cs typeface="Arial" pitchFamily="34" charset="0"/>
              </a:rPr>
              <a:t>  </a:t>
            </a:r>
            <a:endParaRPr lang="en-US" sz="700" dirty="0">
              <a:latin typeface="Arial" pitchFamily="34" charset="0"/>
              <a:ea typeface="Cambria" pitchFamily="18" charset="0"/>
              <a:cs typeface="Arial" pitchFamily="34" charset="0"/>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305" y="844783"/>
            <a:ext cx="2495550"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95252" y="4841656"/>
            <a:ext cx="2575540" cy="1184875"/>
          </a:xfrm>
          <a:prstGeom prst="rect">
            <a:avLst/>
          </a:prstGeom>
        </p:spPr>
        <p:txBody>
          <a:bodyPr wrap="square" lIns="91376" tIns="45688" rIns="91376" bIns="45688">
            <a:spAutoFit/>
          </a:bodyPr>
          <a:lstStyle/>
          <a:p>
            <a:pPr fontAlgn="base">
              <a:spcBef>
                <a:spcPct val="0"/>
              </a:spcBef>
              <a:spcAft>
                <a:spcPct val="0"/>
              </a:spcAft>
            </a:pPr>
            <a:r>
              <a:rPr lang="en-US" sz="1050" dirty="0">
                <a:solidFill>
                  <a:prstClr val="black"/>
                </a:solidFill>
                <a:latin typeface="Arial" pitchFamily="34" charset="0"/>
                <a:cs typeface="Arial" pitchFamily="34" charset="0"/>
              </a:rPr>
              <a:t>Cross section (left) and top-down (right) views of:</a:t>
            </a:r>
          </a:p>
          <a:p>
            <a:pPr fontAlgn="base">
              <a:spcBef>
                <a:spcPct val="0"/>
              </a:spcBef>
              <a:spcAft>
                <a:spcPct val="0"/>
              </a:spcAft>
            </a:pPr>
            <a:r>
              <a:rPr lang="en-US" sz="1000" b="1" dirty="0">
                <a:solidFill>
                  <a:prstClr val="black"/>
                </a:solidFill>
                <a:latin typeface="Arial" pitchFamily="34" charset="0"/>
                <a:cs typeface="Arial" pitchFamily="34" charset="0"/>
              </a:rPr>
              <a:t>Top</a:t>
            </a:r>
            <a:r>
              <a:rPr lang="en-US" sz="1000" dirty="0">
                <a:solidFill>
                  <a:prstClr val="black"/>
                </a:solidFill>
                <a:latin typeface="Arial" pitchFamily="34" charset="0"/>
                <a:cs typeface="Arial" pitchFamily="34" charset="0"/>
              </a:rPr>
              <a:t>: a graphite (MCMB) anode.</a:t>
            </a:r>
          </a:p>
          <a:p>
            <a:pPr fontAlgn="base">
              <a:spcBef>
                <a:spcPct val="0"/>
              </a:spcBef>
              <a:spcAft>
                <a:spcPct val="0"/>
              </a:spcAft>
            </a:pPr>
            <a:r>
              <a:rPr lang="en-US" sz="1000" b="1" dirty="0">
                <a:solidFill>
                  <a:prstClr val="black"/>
                </a:solidFill>
                <a:latin typeface="Arial" pitchFamily="34" charset="0"/>
                <a:cs typeface="Arial" pitchFamily="34" charset="0"/>
              </a:rPr>
              <a:t>Middle</a:t>
            </a:r>
            <a:r>
              <a:rPr lang="en-US" sz="1000" dirty="0">
                <a:solidFill>
                  <a:prstClr val="black"/>
                </a:solidFill>
                <a:latin typeface="Arial" pitchFamily="34" charset="0"/>
                <a:cs typeface="Arial" pitchFamily="34" charset="0"/>
              </a:rPr>
              <a:t>: an MCMB anode coated with </a:t>
            </a:r>
            <a:r>
              <a:rPr lang="en-US" sz="1000" dirty="0" err="1">
                <a:solidFill>
                  <a:prstClr val="black"/>
                </a:solidFill>
                <a:latin typeface="Arial" pitchFamily="34" charset="0"/>
                <a:cs typeface="Arial" pitchFamily="34" charset="0"/>
              </a:rPr>
              <a:t>thermoresponsive</a:t>
            </a:r>
            <a:r>
              <a:rPr lang="en-US" sz="1000" dirty="0">
                <a:solidFill>
                  <a:prstClr val="black"/>
                </a:solidFill>
                <a:latin typeface="Arial" pitchFamily="34" charset="0"/>
                <a:cs typeface="Arial" pitchFamily="34" charset="0"/>
              </a:rPr>
              <a:t> PE microspheres.</a:t>
            </a:r>
          </a:p>
          <a:p>
            <a:pPr fontAlgn="base">
              <a:spcBef>
                <a:spcPct val="0"/>
              </a:spcBef>
              <a:spcAft>
                <a:spcPct val="0"/>
              </a:spcAft>
            </a:pPr>
            <a:r>
              <a:rPr lang="en-US" sz="1000" b="1" dirty="0">
                <a:solidFill>
                  <a:prstClr val="black"/>
                </a:solidFill>
                <a:latin typeface="Arial" pitchFamily="34" charset="0"/>
                <a:cs typeface="Arial" pitchFamily="34" charset="0"/>
              </a:rPr>
              <a:t>Bottom: </a:t>
            </a:r>
            <a:r>
              <a:rPr lang="en-US" sz="1000" dirty="0">
                <a:solidFill>
                  <a:prstClr val="black"/>
                </a:solidFill>
                <a:latin typeface="Arial" pitchFamily="34" charset="0"/>
                <a:cs typeface="Arial" pitchFamily="34" charset="0"/>
              </a:rPr>
              <a:t>a coated MCMB anode that has undergone autonomic shutdown (110°C).</a:t>
            </a:r>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5029" y="6331772"/>
            <a:ext cx="2173832" cy="447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8" name="Picture 2" descr="M:\Documents and Settings\dehmer\Desktop\laptop.jpg"/>
          <p:cNvPicPr>
            <a:picLocks noChangeAspect="1" noChangeArrowheads="1"/>
          </p:cNvPicPr>
          <p:nvPr/>
        </p:nvPicPr>
        <p:blipFill>
          <a:blip r:embed="rId8" cstate="print"/>
          <a:srcRect/>
          <a:stretch>
            <a:fillRect/>
          </a:stretch>
        </p:blipFill>
        <p:spPr bwMode="auto">
          <a:xfrm>
            <a:off x="5994907" y="3198351"/>
            <a:ext cx="2992581" cy="1891139"/>
          </a:xfrm>
          <a:prstGeom prst="rect">
            <a:avLst/>
          </a:prstGeom>
          <a:noFill/>
          <a:ln w="19050">
            <a:solidFill>
              <a:schemeClr val="tx1"/>
            </a:solidFill>
          </a:ln>
        </p:spPr>
      </p:pic>
      <p:sp>
        <p:nvSpPr>
          <p:cNvPr id="2" name="TextBox 1"/>
          <p:cNvSpPr txBox="1"/>
          <p:nvPr/>
        </p:nvSpPr>
        <p:spPr>
          <a:xfrm>
            <a:off x="6037242" y="5148759"/>
            <a:ext cx="2992581" cy="323165"/>
          </a:xfrm>
          <a:prstGeom prst="rect">
            <a:avLst/>
          </a:prstGeom>
          <a:noFill/>
        </p:spPr>
        <p:txBody>
          <a:bodyPr wrap="square" lIns="0" tIns="0" rIns="0" bIns="0" rtlCol="0">
            <a:spAutoFit/>
          </a:bodyPr>
          <a:lstStyle/>
          <a:p>
            <a:r>
              <a:rPr lang="en-US" sz="700" dirty="0" smtClean="0"/>
              <a:t>Real example of a laptop  with a lithium </a:t>
            </a:r>
            <a:r>
              <a:rPr lang="en-US" sz="700" dirty="0" smtClean="0">
                <a:latin typeface="Arial" pitchFamily="34" charset="0"/>
                <a:cs typeface="Arial" pitchFamily="34" charset="0"/>
              </a:rPr>
              <a:t>ion</a:t>
            </a:r>
            <a:r>
              <a:rPr lang="en-US" sz="700" dirty="0" smtClean="0"/>
              <a:t> battery experiencing a thermal runaway.  The owner dropped it on the ground as it started to flame.  Moments later there was a small explosion that ejected the CD drive.</a:t>
            </a:r>
            <a:endParaRPr lang="en-US" sz="700" dirty="0"/>
          </a:p>
        </p:txBody>
      </p:sp>
    </p:spTree>
    <p:extLst>
      <p:ext uri="{BB962C8B-B14F-4D97-AF65-F5344CB8AC3E}">
        <p14:creationId xmlns:p14="http://schemas.microsoft.com/office/powerpoint/2010/main" val="129328321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4715" y="1950493"/>
            <a:ext cx="8734570" cy="1384995"/>
          </a:xfrm>
        </p:spPr>
        <p:txBody>
          <a:bodyPr wrap="square">
            <a:spAutoFit/>
          </a:bodyPr>
          <a:lstStyle/>
          <a:p>
            <a:pPr marL="0" indent="0" algn="ctr">
              <a:spcBef>
                <a:spcPts val="0"/>
              </a:spcBef>
              <a:buNone/>
            </a:pPr>
            <a:r>
              <a:rPr lang="en-US" sz="3600" dirty="0" smtClean="0">
                <a:latin typeface="Arial" pitchFamily="34" charset="0"/>
              </a:rPr>
              <a:t>Finally came the</a:t>
            </a:r>
            <a:br>
              <a:rPr lang="en-US" sz="3600" dirty="0" smtClean="0">
                <a:latin typeface="Arial" pitchFamily="34" charset="0"/>
              </a:rPr>
            </a:br>
            <a:r>
              <a:rPr lang="en-US" sz="3600" dirty="0" smtClean="0">
                <a:latin typeface="Arial" pitchFamily="34" charset="0"/>
              </a:rPr>
              <a:t>Energy Innovation Hubs (Hubs)</a:t>
            </a:r>
          </a:p>
          <a:p>
            <a:pPr marL="0" indent="0" algn="ctr">
              <a:spcBef>
                <a:spcPts val="0"/>
              </a:spcBef>
              <a:buNone/>
            </a:pPr>
            <a:r>
              <a:rPr lang="en-US" sz="1200" b="1" dirty="0" smtClean="0">
                <a:latin typeface="Arial" pitchFamily="34" charset="0"/>
              </a:rPr>
              <a:t> </a:t>
            </a:r>
            <a:endParaRPr lang="en-US" sz="2800" dirty="0">
              <a:latin typeface="Arial" pitchFamily="34" charset="0"/>
            </a:endParaRPr>
          </a:p>
        </p:txBody>
      </p:sp>
      <p:sp>
        <p:nvSpPr>
          <p:cNvPr id="5"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15</a:t>
            </a:fld>
            <a:endParaRPr lang="en-US" sz="1000" dirty="0" smtClean="0">
              <a:solidFill>
                <a:schemeClr val="tx1"/>
              </a:solidFill>
              <a:latin typeface="Arial" charset="0"/>
              <a:cs typeface="Arial" charset="0"/>
            </a:endParaRPr>
          </a:p>
        </p:txBody>
      </p:sp>
    </p:spTree>
    <p:extLst>
      <p:ext uri="{BB962C8B-B14F-4D97-AF65-F5344CB8AC3E}">
        <p14:creationId xmlns:p14="http://schemas.microsoft.com/office/powerpoint/2010/main" val="2984132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sz="2400" dirty="0" smtClean="0">
                <a:latin typeface="Arial" pitchFamily="34" charset="0"/>
              </a:rPr>
              <a:t>Energy </a:t>
            </a:r>
            <a:r>
              <a:rPr lang="en-US" sz="2400" dirty="0">
                <a:latin typeface="Arial" pitchFamily="34" charset="0"/>
              </a:rPr>
              <a:t>Innovation </a:t>
            </a:r>
            <a:r>
              <a:rPr lang="en-US" sz="2400" dirty="0" smtClean="0">
                <a:latin typeface="Arial" pitchFamily="34" charset="0"/>
              </a:rPr>
              <a:t>Hubs</a:t>
            </a:r>
            <a:endParaRPr lang="en-US" sz="2400" dirty="0">
              <a:latin typeface="Arial" pitchFamily="34" charset="0"/>
            </a:endParaRPr>
          </a:p>
        </p:txBody>
      </p:sp>
      <p:sp>
        <p:nvSpPr>
          <p:cNvPr id="5" name="Footer Placeholder 4"/>
          <p:cNvSpPr>
            <a:spLocks noGrp="1"/>
          </p:cNvSpPr>
          <p:nvPr>
            <p:ph type="ftr" sz="quarter" idx="12"/>
          </p:nvPr>
        </p:nvSpPr>
        <p:spPr/>
        <p:txBody>
          <a:bodyPr/>
          <a:lstStyle/>
          <a:p>
            <a:endParaRPr lang="en-US"/>
          </a:p>
        </p:txBody>
      </p:sp>
      <p:sp>
        <p:nvSpPr>
          <p:cNvPr id="6"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16</a:t>
            </a:fld>
            <a:endParaRPr lang="en-US" sz="1000" dirty="0" smtClean="0">
              <a:solidFill>
                <a:schemeClr val="tx1"/>
              </a:solidFill>
              <a:latin typeface="Arial" charset="0"/>
              <a:cs typeface="Arial" charset="0"/>
            </a:endParaRPr>
          </a:p>
        </p:txBody>
      </p:sp>
      <p:sp>
        <p:nvSpPr>
          <p:cNvPr id="7" name="Content Placeholder 6"/>
          <p:cNvSpPr>
            <a:spLocks noGrp="1"/>
          </p:cNvSpPr>
          <p:nvPr>
            <p:ph idx="1"/>
          </p:nvPr>
        </p:nvSpPr>
        <p:spPr>
          <a:xfrm>
            <a:off x="4717775" y="1184825"/>
            <a:ext cx="3644348" cy="2340252"/>
          </a:xfrm>
        </p:spPr>
        <p:txBody>
          <a:bodyPr/>
          <a:lstStyle/>
          <a:p>
            <a:pPr marL="0" indent="0">
              <a:spcBef>
                <a:spcPts val="0"/>
              </a:spcBef>
              <a:spcAft>
                <a:spcPts val="0"/>
              </a:spcAft>
              <a:buNone/>
            </a:pPr>
            <a:r>
              <a:rPr lang="en-US" sz="2000" dirty="0" smtClean="0">
                <a:solidFill>
                  <a:schemeClr val="tx1"/>
                </a:solidFill>
                <a:latin typeface="Arial" pitchFamily="34" charset="0"/>
              </a:rPr>
              <a:t>A signature initiative of  former Secretary Chu, Energy Innovation Hubs address research challenges that have proved the most resistant to solution by conventional R&amp;D management structures.  </a:t>
            </a:r>
          </a:p>
        </p:txBody>
      </p:sp>
      <p:pic>
        <p:nvPicPr>
          <p:cNvPr id="8" name="Picture 7" descr="chuvoglte.jpg"/>
          <p:cNvPicPr>
            <a:picLocks noChangeAspect="1"/>
          </p:cNvPicPr>
          <p:nvPr/>
        </p:nvPicPr>
        <p:blipFill>
          <a:blip r:embed="rId2" cstate="print"/>
          <a:stretch>
            <a:fillRect/>
          </a:stretch>
        </p:blipFill>
        <p:spPr>
          <a:xfrm>
            <a:off x="1205947" y="965702"/>
            <a:ext cx="3127513" cy="2497841"/>
          </a:xfrm>
          <a:prstGeom prst="rect">
            <a:avLst/>
          </a:prstGeom>
          <a:ln w="19050">
            <a:solidFill>
              <a:schemeClr val="tx1"/>
            </a:solidFill>
          </a:ln>
        </p:spPr>
      </p:pic>
      <p:sp>
        <p:nvSpPr>
          <p:cNvPr id="9" name="Content Placeholder 6"/>
          <p:cNvSpPr txBox="1">
            <a:spLocks/>
          </p:cNvSpPr>
          <p:nvPr/>
        </p:nvSpPr>
        <p:spPr bwMode="auto">
          <a:xfrm>
            <a:off x="589721" y="3788875"/>
            <a:ext cx="7964557" cy="28372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5425" marR="0" lvl="0" indent="-225425" algn="l" defTabSz="914400" rtl="0" eaLnBrk="0" fontAlgn="base" latinLnBrk="0" hangingPunct="0">
              <a:lnSpc>
                <a:spcPct val="100000"/>
              </a:lnSpc>
              <a:spcBef>
                <a:spcPts val="0"/>
              </a:spcBef>
              <a:spcAft>
                <a:spcPts val="0"/>
              </a:spcAft>
              <a:buClrTx/>
              <a:buSzTx/>
              <a:tabLst/>
              <a:defRPr/>
            </a:pPr>
            <a:r>
              <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Selection of topics: </a:t>
            </a:r>
          </a:p>
          <a:p>
            <a:pPr marL="225425" marR="0" lvl="0" indent="-225425" algn="l" defTabSz="914400" rtl="0" eaLnBrk="0" fontAlgn="base" latinLnBrk="0" hangingPunct="0">
              <a:lnSpc>
                <a:spcPct val="100000"/>
              </a:lnSpc>
              <a:spcBef>
                <a:spcPts val="0"/>
              </a:spcBef>
              <a:spcAft>
                <a:spcPts val="0"/>
              </a:spcAft>
              <a:buClrTx/>
              <a:buSzTx/>
              <a:buFont typeface="Wingdings" pitchFamily="2" charset="2"/>
              <a:buChar char="§"/>
              <a:tabLst/>
              <a:defRPr/>
            </a:pPr>
            <a:endParaRPr kumimoji="0" lang="en-US"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463550" marR="0" lvl="1" indent="-230188" algn="l" defTabSz="914400" rtl="0" eaLnBrk="0" fontAlgn="base" latinLnBrk="0" hangingPunct="0">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Problems represent a significant grand challenge; advances are likely to have an impact on energy production or use and on reducing greenhouse gas emissions.</a:t>
            </a:r>
          </a:p>
          <a:p>
            <a:pPr marL="463550" marR="0" lvl="1" indent="-230188" algn="l" defTabSz="914400" rtl="0" eaLnBrk="0" fontAlgn="base" latinLnBrk="0" hangingPunct="0">
              <a:lnSpc>
                <a:spcPct val="100000"/>
              </a:lnSpc>
              <a:spcBef>
                <a:spcPts val="0"/>
              </a:spcBef>
              <a:spcAft>
                <a:spcPts val="0"/>
              </a:spcAft>
              <a:buClrTx/>
              <a:buSzTx/>
              <a:buFont typeface="Wingdings" pitchFamily="2" charset="2"/>
              <a:buChar char="§"/>
              <a:tabLst/>
              <a:defRPr/>
            </a:pPr>
            <a:endParaRPr kumimoji="0" lang="en-US" sz="11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463550" marR="0" lvl="1" indent="-230188" algn="l" defTabSz="914400" rtl="0" eaLnBrk="0" fontAlgn="base" latinLnBrk="0" hangingPunct="0">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Although individual investigators or small groups may have studied the problems for decades, solutions have not been forthcoming.  A large-scale coordinated, multidisciplinary, systems-level approach is needed to accelerate the pace of discovery and innovation and to realize efficiency, manufacturability, deployment, and utilization of new technologies. </a:t>
            </a:r>
            <a:endParaRPr kumimoji="0" lang="en-US" sz="2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lvl="1"/>
            <a:endParaRPr lang="en-US" sz="1400" dirty="0" smtClean="0">
              <a:solidFill>
                <a:schemeClr val="tx1"/>
              </a:solidFill>
              <a:latin typeface="Arial" pitchFamily="34" charset="0"/>
            </a:endParaRPr>
          </a:p>
          <a:p>
            <a:pPr marL="688975" lvl="1" indent="-231775">
              <a:buFont typeface="Wingdings" pitchFamily="2" charset="2"/>
              <a:buChar char="§"/>
            </a:pPr>
            <a:r>
              <a:rPr lang="en-US" sz="2000" dirty="0" smtClean="0">
                <a:solidFill>
                  <a:schemeClr val="tx1"/>
                </a:solidFill>
                <a:latin typeface="Arial" pitchFamily="34" charset="0"/>
              </a:rPr>
              <a:t>a lead institution with strong scientific leadership;</a:t>
            </a:r>
          </a:p>
          <a:p>
            <a:pPr marL="688975" lvl="1" indent="-231775">
              <a:buFont typeface="Wingdings" pitchFamily="2" charset="2"/>
              <a:buChar char="§"/>
            </a:pPr>
            <a:r>
              <a:rPr lang="en-US" sz="2000" dirty="0" smtClean="0">
                <a:solidFill>
                  <a:schemeClr val="tx1"/>
                </a:solidFill>
                <a:latin typeface="Arial" pitchFamily="34" charset="0"/>
              </a:rPr>
              <a:t>a central location; </a:t>
            </a:r>
          </a:p>
          <a:p>
            <a:pPr marL="688975" lvl="1" indent="-231775">
              <a:buFont typeface="Wingdings" pitchFamily="2" charset="2"/>
              <a:buChar char="§"/>
            </a:pPr>
            <a:r>
              <a:rPr lang="en-US" sz="2000" dirty="0" smtClean="0">
                <a:solidFill>
                  <a:schemeClr val="tx1"/>
                </a:solidFill>
                <a:latin typeface="Arial" pitchFamily="34" charset="0"/>
              </a:rPr>
              <a:t>if geographically distributed, state-of-the-art </a:t>
            </a:r>
            <a:r>
              <a:rPr lang="en-US" sz="2000" dirty="0" err="1" smtClean="0">
                <a:solidFill>
                  <a:schemeClr val="tx1"/>
                </a:solidFill>
                <a:latin typeface="Arial" pitchFamily="34" charset="0"/>
              </a:rPr>
              <a:t>telepresence</a:t>
            </a:r>
            <a:r>
              <a:rPr lang="en-US" sz="2000" dirty="0" smtClean="0">
                <a:solidFill>
                  <a:schemeClr val="tx1"/>
                </a:solidFill>
                <a:latin typeface="Arial" pitchFamily="34" charset="0"/>
              </a:rPr>
              <a:t> technology to enable long distance collaboration; </a:t>
            </a:r>
          </a:p>
          <a:p>
            <a:pPr marL="688975" lvl="1" indent="-231775">
              <a:buFont typeface="Wingdings" pitchFamily="2" charset="2"/>
              <a:buChar char="§"/>
            </a:pPr>
            <a:r>
              <a:rPr lang="en-US" sz="2000" dirty="0" smtClean="0">
                <a:solidFill>
                  <a:schemeClr val="tx1"/>
                </a:solidFill>
                <a:latin typeface="Arial" pitchFamily="34" charset="0"/>
              </a:rPr>
              <a:t>a strong organization and management plan to effect goals;</a:t>
            </a:r>
          </a:p>
          <a:p>
            <a:pPr marL="688975" lvl="1" indent="-231775">
              <a:buFont typeface="Wingdings" pitchFamily="2" charset="2"/>
              <a:buChar char="§"/>
            </a:pPr>
            <a:r>
              <a:rPr lang="en-US" sz="2000" dirty="0" smtClean="0">
                <a:solidFill>
                  <a:schemeClr val="tx1"/>
                </a:solidFill>
                <a:latin typeface="Arial" pitchFamily="34" charset="0"/>
              </a:rPr>
              <a:t>$25M/year each, same as the </a:t>
            </a:r>
            <a:r>
              <a:rPr lang="en-US" sz="2000" dirty="0" err="1" smtClean="0">
                <a:solidFill>
                  <a:schemeClr val="tx1"/>
                </a:solidFill>
                <a:latin typeface="Arial" pitchFamily="34" charset="0"/>
              </a:rPr>
              <a:t>Bioenergy</a:t>
            </a:r>
            <a:r>
              <a:rPr lang="en-US" sz="2000" dirty="0" smtClean="0">
                <a:solidFill>
                  <a:schemeClr val="tx1"/>
                </a:solidFill>
                <a:latin typeface="Arial" pitchFamily="34" charset="0"/>
              </a:rPr>
              <a:t> Research Centers.</a:t>
            </a:r>
          </a:p>
          <a:p>
            <a:pPr marL="688975" lvl="1" indent="-231775">
              <a:buFont typeface="Wingdings" pitchFamily="2" charset="2"/>
              <a:buChar char="§"/>
            </a:pPr>
            <a:endParaRPr lang="en-US" sz="2000" dirty="0" smtClean="0">
              <a:solidFill>
                <a:schemeClr val="tx1"/>
              </a:solidFill>
              <a:latin typeface="Arial" pitchFamily="34" charset="0"/>
            </a:endParaRPr>
          </a:p>
          <a:p>
            <a:pPr marL="688975" lvl="1" indent="-231775">
              <a:buFont typeface="Wingdings" pitchFamily="2" charset="2"/>
              <a:buChar char="§"/>
            </a:pPr>
            <a:r>
              <a:rPr lang="en-US" sz="2000" dirty="0" smtClean="0">
                <a:solidFill>
                  <a:schemeClr val="tx1"/>
                </a:solidFill>
                <a:latin typeface="Arial" pitchFamily="34" charset="0"/>
              </a:rPr>
              <a:t>Failure mode: over constrained via budget atomization</a:t>
            </a:r>
          </a:p>
          <a:p>
            <a:pPr marL="688975" lvl="1" indent="-231775">
              <a:buFont typeface="Wingdings" pitchFamily="2" charset="2"/>
              <a:buChar char="§"/>
            </a:pPr>
            <a:r>
              <a:rPr lang="en-US" sz="2000" dirty="0" smtClean="0">
                <a:solidFill>
                  <a:schemeClr val="tx1"/>
                </a:solidFill>
                <a:latin typeface="Arial" pitchFamily="34" charset="0"/>
              </a:rPr>
              <a:t>Failure mode: mini-funding agency</a:t>
            </a:r>
          </a:p>
        </p:txBody>
      </p:sp>
      <p:sp>
        <p:nvSpPr>
          <p:cNvPr id="2" name="Title 1"/>
          <p:cNvSpPr>
            <a:spLocks noGrp="1"/>
          </p:cNvSpPr>
          <p:nvPr>
            <p:ph type="title"/>
          </p:nvPr>
        </p:nvSpPr>
        <p:spPr/>
        <p:txBody>
          <a:bodyPr/>
          <a:lstStyle/>
          <a:p>
            <a:r>
              <a:rPr lang="en-US" sz="2400" dirty="0" smtClean="0">
                <a:latin typeface="Arial" pitchFamily="34" charset="0"/>
              </a:rPr>
              <a:t>Hubs Management Philosophy</a:t>
            </a:r>
            <a:endParaRPr lang="en-US" sz="2400" dirty="0">
              <a:latin typeface="Arial" pitchFamily="34" charset="0"/>
            </a:endParaRPr>
          </a:p>
        </p:txBody>
      </p:sp>
      <p:sp>
        <p:nvSpPr>
          <p:cNvPr id="5" name="TextBox 4"/>
          <p:cNvSpPr txBox="1"/>
          <p:nvPr/>
        </p:nvSpPr>
        <p:spPr>
          <a:xfrm>
            <a:off x="1528969" y="5092832"/>
            <a:ext cx="6086061" cy="830997"/>
          </a:xfrm>
          <a:prstGeom prst="rect">
            <a:avLst/>
          </a:prstGeom>
          <a:noFill/>
          <a:ln w="12700">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1600" dirty="0" smtClean="0">
                <a:solidFill>
                  <a:schemeClr val="tx1"/>
                </a:solidFill>
                <a:latin typeface="Arial" pitchFamily="34" charset="0"/>
                <a:cs typeface="Arial" pitchFamily="34" charset="0"/>
              </a:rPr>
              <a:t>The Hub Funding Opportunity Announcements, available on </a:t>
            </a:r>
            <a:r>
              <a:rPr lang="en-US" sz="1600" dirty="0" err="1" smtClean="0">
                <a:solidFill>
                  <a:schemeClr val="tx1"/>
                </a:solidFill>
                <a:latin typeface="Arial" pitchFamily="34" charset="0"/>
                <a:cs typeface="Arial" pitchFamily="34" charset="0"/>
              </a:rPr>
              <a:t>FedConnect</a:t>
            </a:r>
            <a:r>
              <a:rPr lang="en-US" sz="1600" dirty="0" smtClean="0">
                <a:solidFill>
                  <a:schemeClr val="tx1"/>
                </a:solidFill>
                <a:latin typeface="Arial" pitchFamily="34" charset="0"/>
                <a:cs typeface="Arial" pitchFamily="34" charset="0"/>
              </a:rPr>
              <a:t>, contain detailed descriptions of the Hub management philosophy and selection criteria.</a:t>
            </a:r>
            <a:endParaRPr lang="en-US" sz="1600" dirty="0">
              <a:solidFill>
                <a:schemeClr val="tx1"/>
              </a:solidFill>
              <a:latin typeface="Arial" pitchFamily="34" charset="0"/>
              <a:cs typeface="Arial" pitchFamily="34" charset="0"/>
            </a:endParaRPr>
          </a:p>
        </p:txBody>
      </p:sp>
      <p:sp>
        <p:nvSpPr>
          <p:cNvPr id="6"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17</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19400" y="866775"/>
            <a:ext cx="6260052" cy="5259388"/>
          </a:xfrm>
        </p:spPr>
        <p:txBody>
          <a:bodyPr/>
          <a:lstStyle/>
          <a:p>
            <a:pPr marL="171450" indent="-171450">
              <a:spcBef>
                <a:spcPts val="0"/>
              </a:spcBef>
              <a:buNone/>
            </a:pPr>
            <a:r>
              <a:rPr lang="en-US" sz="1800" dirty="0" smtClean="0">
                <a:solidFill>
                  <a:schemeClr val="tx1"/>
                </a:solidFill>
                <a:latin typeface="Arial" pitchFamily="34" charset="0"/>
              </a:rPr>
              <a:t>Fuels from Sunlight Hub</a:t>
            </a:r>
          </a:p>
          <a:p>
            <a:pPr marL="569913" indent="-238125">
              <a:spcBef>
                <a:spcPts val="0"/>
              </a:spcBef>
              <a:buFont typeface="Wingdings" pitchFamily="2" charset="2"/>
              <a:buChar char="§"/>
            </a:pPr>
            <a:r>
              <a:rPr lang="en-US" sz="1600" dirty="0" smtClean="0">
                <a:solidFill>
                  <a:schemeClr val="tx1"/>
                </a:solidFill>
                <a:latin typeface="Arial" pitchFamily="34" charset="0"/>
              </a:rPr>
              <a:t>Awarded to the Joint Center for Artificial Photosynthesis </a:t>
            </a:r>
          </a:p>
          <a:p>
            <a:pPr marL="569913" indent="-238125">
              <a:spcBef>
                <a:spcPts val="0"/>
              </a:spcBef>
              <a:buFont typeface="Wingdings" pitchFamily="2" charset="2"/>
              <a:buChar char="§"/>
            </a:pPr>
            <a:r>
              <a:rPr lang="en-US" sz="1600" dirty="0" smtClean="0">
                <a:solidFill>
                  <a:schemeClr val="tx1"/>
                </a:solidFill>
                <a:latin typeface="Arial" pitchFamily="34" charset="0"/>
              </a:rPr>
              <a:t>Location: Pasadena and Berkeley, California</a:t>
            </a:r>
          </a:p>
          <a:p>
            <a:pPr marL="569913" indent="-238125">
              <a:spcBef>
                <a:spcPts val="0"/>
              </a:spcBef>
              <a:buFont typeface="Wingdings" pitchFamily="2" charset="2"/>
              <a:buChar char="§"/>
            </a:pPr>
            <a:r>
              <a:rPr lang="en-US" sz="1600" dirty="0" smtClean="0">
                <a:solidFill>
                  <a:schemeClr val="tx1"/>
                </a:solidFill>
                <a:latin typeface="Arial" pitchFamily="34" charset="0"/>
              </a:rPr>
              <a:t>Caltech lead, LBNL co-lead</a:t>
            </a:r>
          </a:p>
          <a:p>
            <a:pPr marL="569913" indent="-238125">
              <a:spcBef>
                <a:spcPts val="0"/>
              </a:spcBef>
              <a:buFont typeface="Wingdings" pitchFamily="2" charset="2"/>
              <a:buChar char="§"/>
            </a:pPr>
            <a:r>
              <a:rPr lang="en-US" sz="1600" dirty="0" smtClean="0">
                <a:solidFill>
                  <a:schemeClr val="tx1"/>
                </a:solidFill>
                <a:latin typeface="Arial" pitchFamily="34" charset="0"/>
              </a:rPr>
              <a:t>5 core partners: SLAC, UC Berkeley, UC Santa Barbara, UC Irvine, and UC San Diego </a:t>
            </a:r>
          </a:p>
          <a:p>
            <a:pPr marL="463550" indent="-238125">
              <a:spcBef>
                <a:spcPts val="0"/>
              </a:spcBef>
              <a:buNone/>
            </a:pPr>
            <a:endParaRPr lang="en-US" sz="2000" dirty="0" smtClean="0">
              <a:solidFill>
                <a:schemeClr val="tx1"/>
              </a:solidFill>
              <a:latin typeface="Arial" pitchFamily="34" charset="0"/>
            </a:endParaRPr>
          </a:p>
          <a:p>
            <a:pPr marL="171450" indent="-171450">
              <a:spcBef>
                <a:spcPts val="0"/>
              </a:spcBef>
              <a:buNone/>
            </a:pPr>
            <a:r>
              <a:rPr lang="en-US" sz="1800" dirty="0" smtClean="0">
                <a:solidFill>
                  <a:schemeClr val="tx1"/>
                </a:solidFill>
                <a:latin typeface="Arial" pitchFamily="34" charset="0"/>
              </a:rPr>
              <a:t>Nuclear Modeling and Simulation Hub</a:t>
            </a:r>
          </a:p>
          <a:p>
            <a:pPr marL="569913" indent="-239713">
              <a:spcBef>
                <a:spcPts val="0"/>
              </a:spcBef>
              <a:buFont typeface="Wingdings" pitchFamily="2" charset="2"/>
              <a:buChar char="§"/>
            </a:pPr>
            <a:r>
              <a:rPr lang="en-US" sz="1600" dirty="0" smtClean="0">
                <a:solidFill>
                  <a:schemeClr val="tx1"/>
                </a:solidFill>
                <a:latin typeface="Arial" pitchFamily="34" charset="0"/>
              </a:rPr>
              <a:t>Awarded to the Consortium for Advanced Simulation of LWRs</a:t>
            </a:r>
          </a:p>
          <a:p>
            <a:pPr marL="569913" indent="-239713">
              <a:spcBef>
                <a:spcPts val="0"/>
              </a:spcBef>
              <a:buFont typeface="Wingdings" pitchFamily="2" charset="2"/>
              <a:buChar char="§"/>
            </a:pPr>
            <a:r>
              <a:rPr lang="en-US" sz="1600" dirty="0" smtClean="0">
                <a:solidFill>
                  <a:schemeClr val="tx1"/>
                </a:solidFill>
                <a:latin typeface="Arial" pitchFamily="34" charset="0"/>
              </a:rPr>
              <a:t>Location: Oak Ridge, Tennessee	</a:t>
            </a:r>
          </a:p>
          <a:p>
            <a:pPr marL="569913" indent="-239713">
              <a:spcBef>
                <a:spcPts val="0"/>
              </a:spcBef>
              <a:buFont typeface="Wingdings" pitchFamily="2" charset="2"/>
              <a:buChar char="§"/>
            </a:pPr>
            <a:r>
              <a:rPr lang="en-US" sz="1600" dirty="0" smtClean="0">
                <a:solidFill>
                  <a:schemeClr val="tx1"/>
                </a:solidFill>
                <a:latin typeface="Arial" pitchFamily="34" charset="0"/>
              </a:rPr>
              <a:t>ORNL lead</a:t>
            </a:r>
          </a:p>
          <a:p>
            <a:pPr marL="569913" indent="-239713">
              <a:spcBef>
                <a:spcPts val="0"/>
              </a:spcBef>
              <a:buFont typeface="Wingdings" pitchFamily="2" charset="2"/>
              <a:buChar char="§"/>
            </a:pPr>
            <a:r>
              <a:rPr lang="en-US" sz="1600" dirty="0" smtClean="0">
                <a:solidFill>
                  <a:schemeClr val="tx1"/>
                </a:solidFill>
                <a:latin typeface="Arial" pitchFamily="34" charset="0"/>
              </a:rPr>
              <a:t>8 core partners: INL, LANL, Sandia, EPRI, Westinghouse, TVA, MIT, NC State, Michigan</a:t>
            </a:r>
          </a:p>
          <a:p>
            <a:pPr marL="463550" indent="-239713">
              <a:spcBef>
                <a:spcPts val="0"/>
              </a:spcBef>
              <a:buNone/>
            </a:pPr>
            <a:endParaRPr lang="en-US" sz="2000" dirty="0" smtClean="0">
              <a:solidFill>
                <a:schemeClr val="tx1"/>
              </a:solidFill>
              <a:latin typeface="Arial" pitchFamily="34" charset="0"/>
            </a:endParaRPr>
          </a:p>
          <a:p>
            <a:pPr marL="0" indent="0">
              <a:spcBef>
                <a:spcPts val="0"/>
              </a:spcBef>
              <a:buNone/>
            </a:pPr>
            <a:r>
              <a:rPr lang="en-US" sz="1800" dirty="0" smtClean="0">
                <a:solidFill>
                  <a:schemeClr val="tx1"/>
                </a:solidFill>
                <a:latin typeface="Arial" pitchFamily="34" charset="0"/>
              </a:rPr>
              <a:t>Energy Efficient Buildings Hub/Regional Innovation Cluster</a:t>
            </a:r>
          </a:p>
          <a:p>
            <a:pPr marL="569913" indent="-238125">
              <a:spcBef>
                <a:spcPts val="0"/>
              </a:spcBef>
              <a:buFont typeface="Wingdings" pitchFamily="2" charset="2"/>
              <a:buChar char="§"/>
            </a:pPr>
            <a:r>
              <a:rPr lang="en-US" sz="1600" dirty="0" smtClean="0">
                <a:solidFill>
                  <a:schemeClr val="tx1"/>
                </a:solidFill>
                <a:latin typeface="Arial" pitchFamily="34" charset="0"/>
              </a:rPr>
              <a:t>Location: Philadelphia, Pennsylvania</a:t>
            </a:r>
          </a:p>
          <a:p>
            <a:pPr marL="569913" indent="-238125">
              <a:spcBef>
                <a:spcPts val="0"/>
              </a:spcBef>
              <a:buFont typeface="Wingdings" pitchFamily="2" charset="2"/>
              <a:buChar char="§"/>
            </a:pPr>
            <a:r>
              <a:rPr lang="en-US" sz="1600" dirty="0" smtClean="0">
                <a:solidFill>
                  <a:schemeClr val="tx1"/>
                </a:solidFill>
                <a:latin typeface="Arial" pitchFamily="34" charset="0"/>
              </a:rPr>
              <a:t>Penn State lead, sited at the Philadelphia Navy Yard</a:t>
            </a:r>
          </a:p>
          <a:p>
            <a:pPr marL="569913" indent="-238125">
              <a:spcBef>
                <a:spcPts val="0"/>
              </a:spcBef>
              <a:buFont typeface="Wingdings" pitchFamily="2" charset="2"/>
              <a:buChar char="§"/>
            </a:pPr>
            <a:r>
              <a:rPr lang="en-US" sz="1600" dirty="0" smtClean="0">
                <a:solidFill>
                  <a:schemeClr val="tx1"/>
                </a:solidFill>
                <a:latin typeface="Arial" pitchFamily="34" charset="0"/>
              </a:rPr>
              <a:t>21 core partners</a:t>
            </a:r>
          </a:p>
          <a:p>
            <a:pPr marL="569913" indent="-238125">
              <a:spcBef>
                <a:spcPts val="0"/>
              </a:spcBef>
              <a:buFont typeface="Wingdings" pitchFamily="2" charset="2"/>
              <a:buChar char="§"/>
            </a:pPr>
            <a:r>
              <a:rPr lang="en-US" sz="1600" dirty="0" smtClean="0">
                <a:solidFill>
                  <a:schemeClr val="tx1"/>
                </a:solidFill>
                <a:latin typeface="Arial" pitchFamily="34" charset="0"/>
              </a:rPr>
              <a:t>$5.2 million in additional funds from EDA, SBA, and NIST</a:t>
            </a:r>
          </a:p>
        </p:txBody>
      </p:sp>
      <p:sp>
        <p:nvSpPr>
          <p:cNvPr id="3" name="Title 2"/>
          <p:cNvSpPr>
            <a:spLocks noGrp="1"/>
          </p:cNvSpPr>
          <p:nvPr>
            <p:ph type="title"/>
          </p:nvPr>
        </p:nvSpPr>
        <p:spPr/>
        <p:txBody>
          <a:bodyPr/>
          <a:lstStyle/>
          <a:p>
            <a:r>
              <a:rPr lang="en-US" dirty="0" smtClean="0"/>
              <a:t>The Hubs</a:t>
            </a:r>
            <a:endParaRPr lang="en-US" dirty="0"/>
          </a:p>
        </p:txBody>
      </p:sp>
      <p:pic>
        <p:nvPicPr>
          <p:cNvPr id="5" name="Picture 4" descr="JCAP logo 1.png"/>
          <p:cNvPicPr>
            <a:picLocks noChangeAspect="1"/>
          </p:cNvPicPr>
          <p:nvPr/>
        </p:nvPicPr>
        <p:blipFill>
          <a:blip r:embed="rId3" cstate="print"/>
          <a:stretch>
            <a:fillRect/>
          </a:stretch>
        </p:blipFill>
        <p:spPr>
          <a:xfrm>
            <a:off x="302966" y="1295396"/>
            <a:ext cx="2258291" cy="719993"/>
          </a:xfrm>
          <a:prstGeom prst="rect">
            <a:avLst/>
          </a:prstGeom>
        </p:spPr>
      </p:pic>
      <p:pic>
        <p:nvPicPr>
          <p:cNvPr id="1027" name="Picture 3"/>
          <p:cNvPicPr>
            <a:picLocks noChangeAspect="1" noChangeArrowheads="1"/>
          </p:cNvPicPr>
          <p:nvPr/>
        </p:nvPicPr>
        <p:blipFill>
          <a:blip r:embed="rId4" cstate="print"/>
          <a:srcRect/>
          <a:stretch>
            <a:fillRect/>
          </a:stretch>
        </p:blipFill>
        <p:spPr bwMode="auto">
          <a:xfrm>
            <a:off x="0" y="3178895"/>
            <a:ext cx="2667000" cy="815596"/>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304800" y="5016844"/>
            <a:ext cx="2295525" cy="904875"/>
          </a:xfrm>
          <a:prstGeom prst="rect">
            <a:avLst/>
          </a:prstGeom>
          <a:noFill/>
          <a:ln w="9525">
            <a:noFill/>
            <a:miter lim="800000"/>
            <a:headEnd/>
            <a:tailEnd/>
          </a:ln>
        </p:spPr>
      </p:pic>
      <p:sp>
        <p:nvSpPr>
          <p:cNvPr id="8"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18</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19400" y="866775"/>
            <a:ext cx="6260052" cy="5259388"/>
          </a:xfrm>
        </p:spPr>
        <p:txBody>
          <a:bodyPr/>
          <a:lstStyle/>
          <a:p>
            <a:pPr marL="171450" indent="-171450">
              <a:spcBef>
                <a:spcPts val="0"/>
              </a:spcBef>
              <a:buNone/>
            </a:pPr>
            <a:r>
              <a:rPr lang="en-US" sz="1800" dirty="0" smtClean="0">
                <a:solidFill>
                  <a:schemeClr val="tx1"/>
                </a:solidFill>
                <a:latin typeface="Arial" pitchFamily="34" charset="0"/>
              </a:rPr>
              <a:t>Battery and Energy Storage Hub</a:t>
            </a:r>
          </a:p>
          <a:p>
            <a:pPr marL="569913" indent="-238125">
              <a:spcBef>
                <a:spcPts val="0"/>
              </a:spcBef>
              <a:buFont typeface="Wingdings" pitchFamily="2" charset="2"/>
              <a:buChar char="§"/>
            </a:pPr>
            <a:r>
              <a:rPr lang="en-US" sz="1600" dirty="0" smtClean="0">
                <a:solidFill>
                  <a:schemeClr val="tx1"/>
                </a:solidFill>
                <a:latin typeface="Arial" pitchFamily="34" charset="0"/>
              </a:rPr>
              <a:t>Awarded to the Joint Center for Energy Storage Research </a:t>
            </a:r>
          </a:p>
          <a:p>
            <a:pPr marL="569913" indent="-238125">
              <a:spcBef>
                <a:spcPts val="0"/>
              </a:spcBef>
              <a:buFont typeface="Wingdings" pitchFamily="2" charset="2"/>
              <a:buChar char="§"/>
            </a:pPr>
            <a:r>
              <a:rPr lang="en-US" sz="1600" dirty="0" smtClean="0">
                <a:solidFill>
                  <a:schemeClr val="tx1"/>
                </a:solidFill>
                <a:latin typeface="Arial" pitchFamily="34" charset="0"/>
              </a:rPr>
              <a:t>Location: Argonne, Illinois</a:t>
            </a:r>
          </a:p>
          <a:p>
            <a:pPr marL="569913" indent="-238125">
              <a:spcBef>
                <a:spcPts val="0"/>
              </a:spcBef>
              <a:buFont typeface="Wingdings" pitchFamily="2" charset="2"/>
              <a:buChar char="§"/>
            </a:pPr>
            <a:r>
              <a:rPr lang="en-US" sz="1600" dirty="0" smtClean="0">
                <a:solidFill>
                  <a:schemeClr val="tx1"/>
                </a:solidFill>
                <a:latin typeface="Arial" pitchFamily="34" charset="0"/>
              </a:rPr>
              <a:t>ANL lead</a:t>
            </a:r>
          </a:p>
          <a:p>
            <a:pPr marL="569913" indent="-238125">
              <a:spcBef>
                <a:spcPts val="0"/>
              </a:spcBef>
              <a:buFont typeface="Wingdings" pitchFamily="2" charset="2"/>
              <a:buChar char="§"/>
            </a:pPr>
            <a:r>
              <a:rPr lang="en-US" sz="1600" dirty="0" smtClean="0">
                <a:solidFill>
                  <a:schemeClr val="tx1"/>
                </a:solidFill>
                <a:latin typeface="Arial" pitchFamily="34" charset="0"/>
              </a:rPr>
              <a:t>13 core partners: Northwestern, University of Chicago, University of Illinois at Chicago,  University of Illinois at Urbana-Champaign, University of Michigan, LBNL, PNNL, Sandia, SLAC, Dow Chemical, Applied Materials, Johnson Controls</a:t>
            </a:r>
          </a:p>
          <a:p>
            <a:pPr marL="569913" indent="-238125">
              <a:spcBef>
                <a:spcPts val="0"/>
              </a:spcBef>
              <a:buFont typeface="Wingdings" pitchFamily="2" charset="2"/>
              <a:buChar char="§"/>
            </a:pPr>
            <a:endParaRPr lang="en-US" sz="1600" dirty="0">
              <a:solidFill>
                <a:schemeClr val="tx1"/>
              </a:solidFill>
              <a:latin typeface="Arial" pitchFamily="34" charset="0"/>
            </a:endParaRPr>
          </a:p>
          <a:p>
            <a:pPr marL="171450" indent="-171450">
              <a:spcBef>
                <a:spcPts val="0"/>
              </a:spcBef>
              <a:buNone/>
            </a:pPr>
            <a:r>
              <a:rPr lang="en-US" sz="1800" dirty="0" smtClean="0">
                <a:solidFill>
                  <a:schemeClr val="tx1"/>
                </a:solidFill>
                <a:latin typeface="Arial" pitchFamily="34" charset="0"/>
              </a:rPr>
              <a:t>Critical Materials Hub</a:t>
            </a:r>
            <a:endParaRPr lang="en-US" sz="1800" dirty="0">
              <a:solidFill>
                <a:schemeClr val="tx1"/>
              </a:solidFill>
              <a:latin typeface="Arial" pitchFamily="34" charset="0"/>
            </a:endParaRPr>
          </a:p>
          <a:p>
            <a:pPr marL="569913" indent="-238125">
              <a:spcBef>
                <a:spcPts val="0"/>
              </a:spcBef>
              <a:buFont typeface="Wingdings" pitchFamily="2" charset="2"/>
              <a:buChar char="§"/>
            </a:pPr>
            <a:r>
              <a:rPr lang="en-US" sz="1600" dirty="0">
                <a:solidFill>
                  <a:schemeClr val="tx1"/>
                </a:solidFill>
                <a:latin typeface="Arial" pitchFamily="34" charset="0"/>
              </a:rPr>
              <a:t>Awarded to the </a:t>
            </a:r>
            <a:r>
              <a:rPr lang="en-US" sz="1600" dirty="0" smtClean="0">
                <a:solidFill>
                  <a:schemeClr val="tx1"/>
                </a:solidFill>
                <a:latin typeface="Arial" pitchFamily="34" charset="0"/>
              </a:rPr>
              <a:t>Critical Materials Institute</a:t>
            </a:r>
            <a:endParaRPr lang="en-US" sz="1600" dirty="0">
              <a:solidFill>
                <a:schemeClr val="tx1"/>
              </a:solidFill>
              <a:latin typeface="Arial" pitchFamily="34" charset="0"/>
            </a:endParaRPr>
          </a:p>
          <a:p>
            <a:pPr marL="569913" indent="-238125">
              <a:spcBef>
                <a:spcPts val="0"/>
              </a:spcBef>
              <a:buFont typeface="Wingdings" pitchFamily="2" charset="2"/>
              <a:buChar char="§"/>
            </a:pPr>
            <a:r>
              <a:rPr lang="en-US" sz="1600" dirty="0">
                <a:solidFill>
                  <a:schemeClr val="tx1"/>
                </a:solidFill>
                <a:latin typeface="Arial" pitchFamily="34" charset="0"/>
              </a:rPr>
              <a:t>Location: </a:t>
            </a:r>
            <a:r>
              <a:rPr lang="en-US" sz="1600" dirty="0" smtClean="0">
                <a:solidFill>
                  <a:schemeClr val="tx1"/>
                </a:solidFill>
                <a:latin typeface="Arial" pitchFamily="34" charset="0"/>
              </a:rPr>
              <a:t>Ames, Iowa</a:t>
            </a:r>
            <a:endParaRPr lang="en-US" sz="1600" dirty="0">
              <a:solidFill>
                <a:schemeClr val="tx1"/>
              </a:solidFill>
              <a:latin typeface="Arial" pitchFamily="34" charset="0"/>
            </a:endParaRPr>
          </a:p>
          <a:p>
            <a:pPr marL="569913" indent="-238125">
              <a:spcBef>
                <a:spcPts val="0"/>
              </a:spcBef>
              <a:buFont typeface="Wingdings" pitchFamily="2" charset="2"/>
              <a:buChar char="§"/>
            </a:pPr>
            <a:r>
              <a:rPr lang="en-US" sz="1600" dirty="0" smtClean="0">
                <a:solidFill>
                  <a:schemeClr val="tx1"/>
                </a:solidFill>
                <a:latin typeface="Arial" pitchFamily="34" charset="0"/>
              </a:rPr>
              <a:t>Ames Laboratory </a:t>
            </a:r>
            <a:r>
              <a:rPr lang="en-US" sz="1600" dirty="0">
                <a:solidFill>
                  <a:schemeClr val="tx1"/>
                </a:solidFill>
                <a:latin typeface="Arial" pitchFamily="34" charset="0"/>
              </a:rPr>
              <a:t>lead</a:t>
            </a:r>
          </a:p>
          <a:p>
            <a:pPr marL="569913" indent="-238125">
              <a:spcBef>
                <a:spcPts val="0"/>
              </a:spcBef>
              <a:buFont typeface="Wingdings" pitchFamily="2" charset="2"/>
              <a:buChar char="§"/>
            </a:pPr>
            <a:r>
              <a:rPr lang="en-US" sz="1600" dirty="0" smtClean="0">
                <a:solidFill>
                  <a:schemeClr val="tx1"/>
                </a:solidFill>
                <a:latin typeface="Arial" pitchFamily="34" charset="0"/>
              </a:rPr>
              <a:t>17 </a:t>
            </a:r>
            <a:r>
              <a:rPr lang="en-US" sz="1600" dirty="0">
                <a:solidFill>
                  <a:schemeClr val="tx1"/>
                </a:solidFill>
                <a:latin typeface="Arial" pitchFamily="34" charset="0"/>
              </a:rPr>
              <a:t>core partners: </a:t>
            </a:r>
            <a:r>
              <a:rPr lang="en-US" sz="1600" dirty="0" smtClean="0">
                <a:solidFill>
                  <a:schemeClr val="tx1"/>
                </a:solidFill>
                <a:latin typeface="Arial" pitchFamily="34" charset="0"/>
              </a:rPr>
              <a:t>INL, LLNL, ORNL, Brown </a:t>
            </a:r>
            <a:r>
              <a:rPr lang="en-US" sz="1600" dirty="0">
                <a:solidFill>
                  <a:schemeClr val="tx1"/>
                </a:solidFill>
                <a:latin typeface="Arial" pitchFamily="34" charset="0"/>
              </a:rPr>
              <a:t>University, </a:t>
            </a:r>
            <a:r>
              <a:rPr lang="en-US" sz="1600" dirty="0" smtClean="0">
                <a:solidFill>
                  <a:schemeClr val="tx1"/>
                </a:solidFill>
                <a:latin typeface="Arial" pitchFamily="34" charset="0"/>
              </a:rPr>
              <a:t>Colorado </a:t>
            </a:r>
            <a:r>
              <a:rPr lang="en-US" sz="1600" dirty="0">
                <a:solidFill>
                  <a:schemeClr val="tx1"/>
                </a:solidFill>
                <a:latin typeface="Arial" pitchFamily="34" charset="0"/>
              </a:rPr>
              <a:t>School of Mines, </a:t>
            </a:r>
            <a:r>
              <a:rPr lang="en-US" sz="1600" dirty="0" smtClean="0">
                <a:solidFill>
                  <a:schemeClr val="tx1"/>
                </a:solidFill>
                <a:latin typeface="Arial" pitchFamily="34" charset="0"/>
              </a:rPr>
              <a:t>Purdue, Rutgers, </a:t>
            </a:r>
            <a:r>
              <a:rPr lang="en-US" sz="1600" dirty="0">
                <a:solidFill>
                  <a:schemeClr val="tx1"/>
                </a:solidFill>
                <a:latin typeface="Arial" pitchFamily="34" charset="0"/>
              </a:rPr>
              <a:t>University of California-Davis, Iowa </a:t>
            </a:r>
            <a:r>
              <a:rPr lang="en-US" sz="1600" dirty="0" smtClean="0">
                <a:solidFill>
                  <a:schemeClr val="tx1"/>
                </a:solidFill>
                <a:latin typeface="Arial" pitchFamily="34" charset="0"/>
              </a:rPr>
              <a:t>State, Florida </a:t>
            </a:r>
            <a:r>
              <a:rPr lang="en-US" sz="1600" dirty="0">
                <a:solidFill>
                  <a:schemeClr val="tx1"/>
                </a:solidFill>
                <a:latin typeface="Arial" pitchFamily="34" charset="0"/>
              </a:rPr>
              <a:t>Industrial and Phosphate Research </a:t>
            </a:r>
            <a:r>
              <a:rPr lang="en-US" sz="1600" dirty="0" smtClean="0">
                <a:solidFill>
                  <a:schemeClr val="tx1"/>
                </a:solidFill>
                <a:latin typeface="Arial" pitchFamily="34" charset="0"/>
              </a:rPr>
              <a:t>Institute, General </a:t>
            </a:r>
            <a:r>
              <a:rPr lang="en-US" sz="1600" dirty="0">
                <a:solidFill>
                  <a:schemeClr val="tx1"/>
                </a:solidFill>
                <a:latin typeface="Arial" pitchFamily="34" charset="0"/>
              </a:rPr>
              <a:t>Electric, OLI Systems, Inc., </a:t>
            </a:r>
            <a:r>
              <a:rPr lang="en-US" sz="1600" dirty="0" err="1">
                <a:solidFill>
                  <a:schemeClr val="tx1"/>
                </a:solidFill>
                <a:latin typeface="Arial" pitchFamily="34" charset="0"/>
              </a:rPr>
              <a:t>SpinTek</a:t>
            </a:r>
            <a:r>
              <a:rPr lang="en-US" sz="1600" dirty="0">
                <a:solidFill>
                  <a:schemeClr val="tx1"/>
                </a:solidFill>
                <a:latin typeface="Arial" pitchFamily="34" charset="0"/>
              </a:rPr>
              <a:t> Filtration, Inc., Advanced Recovery, Cytec, Inc., </a:t>
            </a:r>
            <a:r>
              <a:rPr lang="en-US" sz="1600" dirty="0" err="1">
                <a:solidFill>
                  <a:schemeClr val="tx1"/>
                </a:solidFill>
                <a:latin typeface="Arial" pitchFamily="34" charset="0"/>
              </a:rPr>
              <a:t>Molycorp</a:t>
            </a:r>
            <a:r>
              <a:rPr lang="en-US" sz="1600" dirty="0">
                <a:solidFill>
                  <a:schemeClr val="tx1"/>
                </a:solidFill>
                <a:latin typeface="Arial" pitchFamily="34" charset="0"/>
              </a:rPr>
              <a:t>, Inc. and </a:t>
            </a:r>
            <a:r>
              <a:rPr lang="en-US" sz="1600" dirty="0" err="1">
                <a:solidFill>
                  <a:schemeClr val="tx1"/>
                </a:solidFill>
                <a:latin typeface="Arial" pitchFamily="34" charset="0"/>
              </a:rPr>
              <a:t>Simbol</a:t>
            </a:r>
            <a:r>
              <a:rPr lang="en-US" sz="1600" dirty="0">
                <a:solidFill>
                  <a:schemeClr val="tx1"/>
                </a:solidFill>
                <a:latin typeface="Arial" pitchFamily="34" charset="0"/>
              </a:rPr>
              <a:t> Materials.</a:t>
            </a:r>
          </a:p>
          <a:p>
            <a:pPr marL="331788" indent="0">
              <a:spcBef>
                <a:spcPts val="0"/>
              </a:spcBef>
              <a:buNone/>
            </a:pPr>
            <a:endParaRPr lang="en-US" sz="1600" dirty="0">
              <a:solidFill>
                <a:schemeClr val="tx1"/>
              </a:solidFill>
              <a:latin typeface="Arial" pitchFamily="34" charset="0"/>
            </a:endParaRPr>
          </a:p>
          <a:p>
            <a:pPr marL="331788" indent="0">
              <a:spcBef>
                <a:spcPts val="0"/>
              </a:spcBef>
              <a:buNone/>
            </a:pPr>
            <a:endParaRPr lang="en-US" sz="1600" dirty="0" smtClean="0">
              <a:solidFill>
                <a:schemeClr val="tx1"/>
              </a:solidFill>
              <a:latin typeface="Arial" pitchFamily="34" charset="0"/>
            </a:endParaRPr>
          </a:p>
        </p:txBody>
      </p:sp>
      <p:sp>
        <p:nvSpPr>
          <p:cNvPr id="3" name="Title 2"/>
          <p:cNvSpPr>
            <a:spLocks noGrp="1"/>
          </p:cNvSpPr>
          <p:nvPr>
            <p:ph type="title"/>
          </p:nvPr>
        </p:nvSpPr>
        <p:spPr/>
        <p:txBody>
          <a:bodyPr/>
          <a:lstStyle/>
          <a:p>
            <a:r>
              <a:rPr lang="en-US" dirty="0" smtClean="0"/>
              <a:t>The Hubs - II</a:t>
            </a:r>
            <a:endParaRPr lang="en-US" dirty="0"/>
          </a:p>
        </p:txBody>
      </p:sp>
      <p:sp>
        <p:nvSpPr>
          <p:cNvPr id="8"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19</a:t>
            </a:fld>
            <a:endParaRPr lang="en-US" sz="1000" dirty="0" smtClean="0">
              <a:solidFill>
                <a:schemeClr val="tx1"/>
              </a:solidFill>
              <a:latin typeface="Arial" charset="0"/>
              <a:cs typeface="Arial"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675" y="1319214"/>
            <a:ext cx="2765629" cy="610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CMI logo_VertTaglineFullColo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9071" y="3552288"/>
            <a:ext cx="2803231" cy="1201385"/>
          </a:xfrm>
          <a:prstGeom prst="rect">
            <a:avLst/>
          </a:prstGeom>
        </p:spPr>
      </p:pic>
    </p:spTree>
    <p:extLst>
      <p:ext uri="{BB962C8B-B14F-4D97-AF65-F5344CB8AC3E}">
        <p14:creationId xmlns:p14="http://schemas.microsoft.com/office/powerpoint/2010/main" val="17401221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77921"/>
            <a:ext cx="9144000" cy="6080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Title 2"/>
          <p:cNvSpPr>
            <a:spLocks noGrp="1"/>
          </p:cNvSpPr>
          <p:nvPr>
            <p:ph type="title"/>
          </p:nvPr>
        </p:nvSpPr>
        <p:spPr/>
        <p:txBody>
          <a:bodyPr/>
          <a:lstStyle/>
          <a:p>
            <a:pPr eaLnBrk="1" hangingPunct="1"/>
            <a:r>
              <a:rPr lang="en-US" sz="2400" dirty="0" smtClean="0">
                <a:solidFill>
                  <a:srgbClr val="004B32"/>
                </a:solidFill>
                <a:latin typeface="Arial" charset="0"/>
                <a:cs typeface="Arial" charset="0"/>
              </a:rPr>
              <a:t>DOE and its predecessors</a:t>
            </a:r>
            <a:endParaRPr lang="en-US" dirty="0" smtClean="0">
              <a:solidFill>
                <a:srgbClr val="004B32"/>
              </a:solidFill>
              <a:latin typeface="Arial" charset="0"/>
              <a:cs typeface="Arial" charset="0"/>
            </a:endParaRPr>
          </a:p>
        </p:txBody>
      </p:sp>
      <p:sp>
        <p:nvSpPr>
          <p:cNvPr id="10"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2</a:t>
            </a:fld>
            <a:endParaRPr lang="en-US" sz="1000" dirty="0" smtClean="0">
              <a:solidFill>
                <a:schemeClr val="tx1"/>
              </a:solidFill>
              <a:latin typeface="Arial" charset="0"/>
              <a:cs typeface="Arial" charset="0"/>
            </a:endParaRPr>
          </a:p>
        </p:txBody>
      </p:sp>
      <p:graphicFrame>
        <p:nvGraphicFramePr>
          <p:cNvPr id="7" name="Object 4"/>
          <p:cNvGraphicFramePr>
            <a:graphicFrameLocks noGrp="1" noChangeAspect="1"/>
          </p:cNvGraphicFramePr>
          <p:nvPr>
            <p:ph idx="4294967295"/>
            <p:extLst>
              <p:ext uri="{D42A27DB-BD31-4B8C-83A1-F6EECF244321}">
                <p14:modId xmlns:p14="http://schemas.microsoft.com/office/powerpoint/2010/main" val="693374425"/>
              </p:ext>
            </p:extLst>
          </p:nvPr>
        </p:nvGraphicFramePr>
        <p:xfrm>
          <a:off x="274337" y="2279555"/>
          <a:ext cx="1371600" cy="1371600"/>
        </p:xfrm>
        <a:graphic>
          <a:graphicData uri="http://schemas.openxmlformats.org/presentationml/2006/ole">
            <mc:AlternateContent xmlns:mc="http://schemas.openxmlformats.org/markup-compatibility/2006">
              <mc:Choice xmlns:v="urn:schemas-microsoft-com:vml" Requires="v">
                <p:oleObj spid="_x0000_s2155" name="Image" r:id="rId3" imgW="5892063" imgH="5892063" progId="">
                  <p:embed/>
                </p:oleObj>
              </mc:Choice>
              <mc:Fallback>
                <p:oleObj name="Image" r:id="rId3" imgW="5892063" imgH="5892063" progId="">
                  <p:embed/>
                  <p:pic>
                    <p:nvPicPr>
                      <p:cNvPr id="0" name="Picture 10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37" y="2279555"/>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17"/>
          <p:cNvGraphicFramePr>
            <a:graphicFrameLocks noGrp="1" noChangeAspect="1"/>
          </p:cNvGraphicFramePr>
          <p:nvPr>
            <p:ph sz="half" idx="4294967295"/>
            <p:extLst>
              <p:ext uri="{D42A27DB-BD31-4B8C-83A1-F6EECF244321}">
                <p14:modId xmlns:p14="http://schemas.microsoft.com/office/powerpoint/2010/main" val="1784694201"/>
              </p:ext>
            </p:extLst>
          </p:nvPr>
        </p:nvGraphicFramePr>
        <p:xfrm>
          <a:off x="274337" y="788158"/>
          <a:ext cx="1384996" cy="1371600"/>
        </p:xfrm>
        <a:graphic>
          <a:graphicData uri="http://schemas.openxmlformats.org/presentationml/2006/ole">
            <mc:AlternateContent xmlns:mc="http://schemas.openxmlformats.org/markup-compatibility/2006">
              <mc:Choice xmlns:v="urn:schemas-microsoft-com:vml" Requires="v">
                <p:oleObj spid="_x0000_s2156" name="Image" r:id="rId5" imgW="2653968" imgH="2628571" progId="">
                  <p:embed/>
                </p:oleObj>
              </mc:Choice>
              <mc:Fallback>
                <p:oleObj name="Image" r:id="rId5" imgW="2653968" imgH="2628571" progId="">
                  <p:embed/>
                  <p:pic>
                    <p:nvPicPr>
                      <p:cNvPr id="0" name="Picture 10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37" y="788158"/>
                        <a:ext cx="138499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Rectangle 9"/>
          <p:cNvSpPr txBox="1">
            <a:spLocks/>
          </p:cNvSpPr>
          <p:nvPr/>
        </p:nvSpPr>
        <p:spPr bwMode="auto">
          <a:xfrm>
            <a:off x="1833448" y="1141097"/>
            <a:ext cx="7019605" cy="769441"/>
          </a:xfrm>
          <a:prstGeom prst="rect">
            <a:avLst/>
          </a:prstGeom>
          <a:noFill/>
          <a:ln w="9525">
            <a:noFill/>
            <a:miter lim="800000"/>
            <a:headEnd/>
            <a:tailEnd/>
          </a:ln>
        </p:spPr>
        <p:txBody>
          <a:bodyPr wrap="square">
            <a:spAutoFit/>
          </a:bodyPr>
          <a:lstStyle/>
          <a:p>
            <a:pPr marL="177800" indent="-177800">
              <a:spcBef>
                <a:spcPts val="0"/>
              </a:spcBef>
              <a:buFont typeface="Wingdings" pitchFamily="2" charset="2"/>
              <a:buChar char="§"/>
            </a:pPr>
            <a:r>
              <a:rPr lang="en-US" sz="1600" dirty="0" smtClean="0">
                <a:solidFill>
                  <a:srgbClr val="004B32"/>
                </a:solidFill>
                <a:latin typeface="Arial" pitchFamily="34" charset="0"/>
                <a:cs typeface="Arial" pitchFamily="34" charset="0"/>
              </a:rPr>
              <a:t>1942-1946 </a:t>
            </a:r>
            <a:r>
              <a:rPr lang="en-US" sz="1600" u="sng" dirty="0" smtClean="0">
                <a:solidFill>
                  <a:srgbClr val="FF0000"/>
                </a:solidFill>
                <a:latin typeface="Arial" pitchFamily="34" charset="0"/>
                <a:cs typeface="Arial" pitchFamily="34" charset="0"/>
              </a:rPr>
              <a:t>Manhattan Project</a:t>
            </a:r>
            <a:r>
              <a:rPr lang="en-US" sz="1600" dirty="0" smtClean="0">
                <a:solidFill>
                  <a:srgbClr val="004B32"/>
                </a:solidFill>
                <a:latin typeface="Arial" pitchFamily="34" charset="0"/>
                <a:cs typeface="Arial" pitchFamily="34" charset="0"/>
              </a:rPr>
              <a:t>,  War </a:t>
            </a:r>
            <a:r>
              <a:rPr lang="en-US" sz="1600" dirty="0">
                <a:solidFill>
                  <a:srgbClr val="004B32"/>
                </a:solidFill>
                <a:latin typeface="Arial" pitchFamily="34" charset="0"/>
                <a:cs typeface="Arial" pitchFamily="34" charset="0"/>
              </a:rPr>
              <a:t>Department Army Corps of </a:t>
            </a:r>
            <a:r>
              <a:rPr lang="en-US" sz="1600" dirty="0" smtClean="0">
                <a:solidFill>
                  <a:srgbClr val="004B32"/>
                </a:solidFill>
                <a:latin typeface="Arial" pitchFamily="34" charset="0"/>
                <a:cs typeface="Arial" pitchFamily="34" charset="0"/>
              </a:rPr>
              <a:t>Engineers</a:t>
            </a:r>
            <a:endParaRPr lang="en-US" sz="1600" dirty="0">
              <a:solidFill>
                <a:srgbClr val="004B32"/>
              </a:solidFill>
              <a:latin typeface="Arial" pitchFamily="34" charset="0"/>
              <a:cs typeface="Arial" pitchFamily="34" charset="0"/>
            </a:endParaRPr>
          </a:p>
          <a:p>
            <a:pPr marL="628650" lvl="1" indent="-171450">
              <a:spcBef>
                <a:spcPts val="0"/>
              </a:spcBef>
              <a:buFont typeface="Arial" charset="0"/>
              <a:buChar char="–"/>
            </a:pPr>
            <a:r>
              <a:rPr lang="en-US" sz="1400" dirty="0" smtClean="0">
                <a:latin typeface="Arial" pitchFamily="34" charset="0"/>
                <a:cs typeface="Arial" pitchFamily="34" charset="0"/>
              </a:rPr>
              <a:t>Wartime weapons development</a:t>
            </a:r>
          </a:p>
          <a:p>
            <a:pPr marL="628650" lvl="1" indent="-171450">
              <a:spcBef>
                <a:spcPts val="0"/>
              </a:spcBef>
              <a:buFont typeface="Arial" charset="0"/>
              <a:buChar char="–"/>
            </a:pPr>
            <a:r>
              <a:rPr lang="en-US" sz="1400" dirty="0" smtClean="0">
                <a:latin typeface="Arial" pitchFamily="34" charset="0"/>
                <a:cs typeface="Arial" pitchFamily="34" charset="0"/>
              </a:rPr>
              <a:t>Foundations </a:t>
            </a:r>
            <a:r>
              <a:rPr lang="en-US" sz="1400" dirty="0">
                <a:latin typeface="Arial" pitchFamily="34" charset="0"/>
                <a:cs typeface="Arial" pitchFamily="34" charset="0"/>
              </a:rPr>
              <a:t>of </a:t>
            </a:r>
            <a:r>
              <a:rPr lang="en-US" sz="1400" dirty="0" smtClean="0">
                <a:latin typeface="Arial" pitchFamily="34" charset="0"/>
                <a:cs typeface="Arial" pitchFamily="34" charset="0"/>
              </a:rPr>
              <a:t>first DOE </a:t>
            </a:r>
            <a:r>
              <a:rPr lang="en-US" sz="1400" dirty="0">
                <a:latin typeface="Arial" pitchFamily="34" charset="0"/>
                <a:cs typeface="Arial" pitchFamily="34" charset="0"/>
              </a:rPr>
              <a:t>multi-purpose national </a:t>
            </a:r>
            <a:r>
              <a:rPr lang="en-US" sz="1400" dirty="0" smtClean="0">
                <a:latin typeface="Arial" pitchFamily="34" charset="0"/>
                <a:cs typeface="Arial" pitchFamily="34" charset="0"/>
              </a:rPr>
              <a:t>labs</a:t>
            </a:r>
            <a:endParaRPr lang="en-US" sz="1400" dirty="0">
              <a:solidFill>
                <a:srgbClr val="146737"/>
              </a:solidFill>
              <a:latin typeface="Arial" pitchFamily="34" charset="0"/>
              <a:cs typeface="Arial" pitchFamily="34" charset="0"/>
            </a:endParaRPr>
          </a:p>
        </p:txBody>
      </p:sp>
      <p:graphicFrame>
        <p:nvGraphicFramePr>
          <p:cNvPr id="8" name="Object 6"/>
          <p:cNvGraphicFramePr>
            <a:graphicFrameLocks noChangeAspect="1"/>
          </p:cNvGraphicFramePr>
          <p:nvPr>
            <p:extLst>
              <p:ext uri="{D42A27DB-BD31-4B8C-83A1-F6EECF244321}">
                <p14:modId xmlns:p14="http://schemas.microsoft.com/office/powerpoint/2010/main" val="3561813429"/>
              </p:ext>
            </p:extLst>
          </p:nvPr>
        </p:nvGraphicFramePr>
        <p:xfrm>
          <a:off x="274337" y="3770952"/>
          <a:ext cx="1366674" cy="1371600"/>
        </p:xfrm>
        <a:graphic>
          <a:graphicData uri="http://schemas.openxmlformats.org/presentationml/2006/ole">
            <mc:AlternateContent xmlns:mc="http://schemas.openxmlformats.org/markup-compatibility/2006">
              <mc:Choice xmlns:v="urn:schemas-microsoft-com:vml" Requires="v">
                <p:oleObj spid="_x0000_s2157" name="Image" r:id="rId7" imgW="6590476" imgH="6615873" progId="">
                  <p:embed/>
                </p:oleObj>
              </mc:Choice>
              <mc:Fallback>
                <p:oleObj name="Image" r:id="rId7" imgW="6590476" imgH="6615873" progId="">
                  <p:embed/>
                  <p:pic>
                    <p:nvPicPr>
                      <p:cNvPr id="0" name="Picture 1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37" y="3770952"/>
                        <a:ext cx="1366674"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7" descr="New_DOE_Seal_Color"/>
          <p:cNvPicPr>
            <a:picLocks noChangeAspect="1" noChangeArrowheads="1"/>
          </p:cNvPicPr>
          <p:nvPr/>
        </p:nvPicPr>
        <p:blipFill>
          <a:blip r:embed="rId9" cstate="print"/>
          <a:srcRect/>
          <a:stretch>
            <a:fillRect/>
          </a:stretch>
        </p:blipFill>
        <p:spPr bwMode="auto">
          <a:xfrm>
            <a:off x="274337" y="5262349"/>
            <a:ext cx="1371600" cy="1371600"/>
          </a:xfrm>
          <a:prstGeom prst="rect">
            <a:avLst/>
          </a:prstGeom>
          <a:noFill/>
          <a:ln w="9525">
            <a:noFill/>
            <a:miter lim="800000"/>
            <a:headEnd/>
            <a:tailEnd/>
          </a:ln>
        </p:spPr>
      </p:pic>
      <p:sp>
        <p:nvSpPr>
          <p:cNvPr id="3" name="TextBox 2"/>
          <p:cNvSpPr txBox="1"/>
          <p:nvPr/>
        </p:nvSpPr>
        <p:spPr>
          <a:xfrm>
            <a:off x="1833448" y="2248810"/>
            <a:ext cx="7019605" cy="1231106"/>
          </a:xfrm>
          <a:prstGeom prst="rect">
            <a:avLst/>
          </a:prstGeom>
          <a:noFill/>
        </p:spPr>
        <p:txBody>
          <a:bodyPr wrap="square" rtlCol="0">
            <a:spAutoFit/>
          </a:bodyPr>
          <a:lstStyle/>
          <a:p>
            <a:pPr marL="177800" indent="-177800">
              <a:spcBef>
                <a:spcPts val="0"/>
              </a:spcBef>
              <a:buFont typeface="Wingdings" pitchFamily="2" charset="2"/>
              <a:buChar char="§"/>
            </a:pPr>
            <a:r>
              <a:rPr lang="en-US" sz="1600" dirty="0" smtClean="0">
                <a:solidFill>
                  <a:srgbClr val="004B32"/>
                </a:solidFill>
                <a:latin typeface="Arial" pitchFamily="34" charset="0"/>
                <a:cs typeface="Arial" pitchFamily="34" charset="0"/>
              </a:rPr>
              <a:t>1946-1974 </a:t>
            </a:r>
            <a:r>
              <a:rPr lang="en-US" sz="1600" u="sng" dirty="0">
                <a:solidFill>
                  <a:srgbClr val="FF0000"/>
                </a:solidFill>
                <a:latin typeface="Arial" pitchFamily="34" charset="0"/>
                <a:cs typeface="Arial" pitchFamily="34" charset="0"/>
              </a:rPr>
              <a:t>Atomic Energy </a:t>
            </a:r>
            <a:r>
              <a:rPr lang="en-US" sz="1600" u="sng" dirty="0" smtClean="0">
                <a:solidFill>
                  <a:srgbClr val="FF0000"/>
                </a:solidFill>
                <a:latin typeface="Arial" pitchFamily="34" charset="0"/>
                <a:cs typeface="Arial" pitchFamily="34" charset="0"/>
              </a:rPr>
              <a:t>Commission</a:t>
            </a:r>
            <a:r>
              <a:rPr lang="en-US" sz="1600" dirty="0" smtClean="0">
                <a:solidFill>
                  <a:srgbClr val="004B32"/>
                </a:solidFill>
                <a:latin typeface="Arial" pitchFamily="34" charset="0"/>
                <a:cs typeface="Arial" pitchFamily="34" charset="0"/>
              </a:rPr>
              <a:t> created by the </a:t>
            </a:r>
            <a:r>
              <a:rPr lang="en-US" sz="1600" dirty="0">
                <a:solidFill>
                  <a:srgbClr val="004B32"/>
                </a:solidFill>
                <a:latin typeface="Arial" pitchFamily="34" charset="0"/>
                <a:cs typeface="Arial" pitchFamily="34" charset="0"/>
              </a:rPr>
              <a:t>1946 Atomic Energy Act (P.L. 79-585</a:t>
            </a:r>
            <a:r>
              <a:rPr lang="en-US" sz="1600" dirty="0" smtClean="0">
                <a:solidFill>
                  <a:srgbClr val="004B32"/>
                </a:solidFill>
                <a:latin typeface="Arial" pitchFamily="34" charset="0"/>
                <a:cs typeface="Arial" pitchFamily="34" charset="0"/>
              </a:rPr>
              <a:t>)</a:t>
            </a:r>
            <a:endParaRPr lang="en-US" sz="1600" dirty="0">
              <a:solidFill>
                <a:srgbClr val="004B32"/>
              </a:solidFill>
              <a:latin typeface="Arial" pitchFamily="34" charset="0"/>
              <a:cs typeface="Arial" pitchFamily="34" charset="0"/>
            </a:endParaRPr>
          </a:p>
          <a:p>
            <a:pPr marL="628650" lvl="1" indent="-171450">
              <a:spcBef>
                <a:spcPts val="0"/>
              </a:spcBef>
              <a:buFont typeface="Arial" charset="0"/>
              <a:buChar char="–"/>
            </a:pPr>
            <a:r>
              <a:rPr lang="en-US" sz="1400" dirty="0">
                <a:latin typeface="Arial" pitchFamily="34" charset="0"/>
                <a:cs typeface="Arial" pitchFamily="34" charset="0"/>
              </a:rPr>
              <a:t>Research </a:t>
            </a:r>
            <a:r>
              <a:rPr lang="en-US" sz="1400" dirty="0" smtClean="0">
                <a:latin typeface="Arial" pitchFamily="34" charset="0"/>
                <a:cs typeface="Arial" pitchFamily="34" charset="0"/>
              </a:rPr>
              <a:t>in basic </a:t>
            </a:r>
            <a:r>
              <a:rPr lang="en-US" sz="1400" dirty="0">
                <a:latin typeface="Arial" pitchFamily="34" charset="0"/>
                <a:cs typeface="Arial" pitchFamily="34" charset="0"/>
              </a:rPr>
              <a:t>nuclear processes, </a:t>
            </a:r>
            <a:r>
              <a:rPr lang="en-US" sz="1400" dirty="0" smtClean="0">
                <a:latin typeface="Arial" pitchFamily="34" charset="0"/>
                <a:cs typeface="Arial" pitchFamily="34" charset="0"/>
              </a:rPr>
              <a:t>nuclear reactor technologies, </a:t>
            </a:r>
            <a:r>
              <a:rPr lang="en-US" sz="1400" dirty="0">
                <a:latin typeface="Arial" pitchFamily="34" charset="0"/>
                <a:cs typeface="Arial" pitchFamily="34" charset="0"/>
              </a:rPr>
              <a:t>use of nuclear materials for variety of </a:t>
            </a:r>
            <a:r>
              <a:rPr lang="en-US" sz="1400" dirty="0" smtClean="0">
                <a:latin typeface="Arial" pitchFamily="34" charset="0"/>
                <a:cs typeface="Arial" pitchFamily="34" charset="0"/>
              </a:rPr>
              <a:t>purposes</a:t>
            </a:r>
          </a:p>
          <a:p>
            <a:pPr marL="628650" lvl="1" indent="-171450">
              <a:spcBef>
                <a:spcPts val="0"/>
              </a:spcBef>
              <a:buFont typeface="Arial" charset="0"/>
              <a:buChar char="–"/>
            </a:pPr>
            <a:r>
              <a:rPr lang="en-US" sz="1400" dirty="0" smtClean="0">
                <a:latin typeface="Arial" pitchFamily="34" charset="0"/>
                <a:cs typeface="Arial" pitchFamily="34" charset="0"/>
              </a:rPr>
              <a:t>Establishment of 9 of the 10 DOE/SC national labs</a:t>
            </a:r>
            <a:endParaRPr lang="en-US" sz="1400" dirty="0">
              <a:latin typeface="Arial" pitchFamily="34" charset="0"/>
              <a:cs typeface="Arial" pitchFamily="34" charset="0"/>
            </a:endParaRPr>
          </a:p>
        </p:txBody>
      </p:sp>
      <p:sp>
        <p:nvSpPr>
          <p:cNvPr id="4" name="TextBox 3"/>
          <p:cNvSpPr txBox="1"/>
          <p:nvPr/>
        </p:nvSpPr>
        <p:spPr>
          <a:xfrm>
            <a:off x="1833448" y="3818188"/>
            <a:ext cx="7019605" cy="1261884"/>
          </a:xfrm>
          <a:prstGeom prst="rect">
            <a:avLst/>
          </a:prstGeom>
          <a:noFill/>
        </p:spPr>
        <p:txBody>
          <a:bodyPr wrap="square" rtlCol="0">
            <a:spAutoFit/>
          </a:bodyPr>
          <a:lstStyle/>
          <a:p>
            <a:pPr marL="177800" indent="-177800">
              <a:spcBef>
                <a:spcPts val="0"/>
              </a:spcBef>
              <a:buFont typeface="Wingdings" pitchFamily="2" charset="2"/>
              <a:buChar char="§"/>
            </a:pPr>
            <a:r>
              <a:rPr lang="en-US" sz="1600" dirty="0">
                <a:solidFill>
                  <a:srgbClr val="004B32"/>
                </a:solidFill>
                <a:latin typeface="Arial" pitchFamily="34" charset="0"/>
                <a:cs typeface="Arial" pitchFamily="34" charset="0"/>
              </a:rPr>
              <a:t>1974-1977 </a:t>
            </a:r>
            <a:r>
              <a:rPr lang="en-US" sz="1600" u="sng" dirty="0">
                <a:solidFill>
                  <a:srgbClr val="FF0000"/>
                </a:solidFill>
                <a:latin typeface="Arial" pitchFamily="34" charset="0"/>
                <a:cs typeface="Arial" pitchFamily="34" charset="0"/>
              </a:rPr>
              <a:t>Energy Research and Development </a:t>
            </a:r>
            <a:r>
              <a:rPr lang="en-US" sz="1600" u="sng" dirty="0" smtClean="0">
                <a:solidFill>
                  <a:srgbClr val="FF0000"/>
                </a:solidFill>
                <a:latin typeface="Arial" pitchFamily="34" charset="0"/>
                <a:cs typeface="Arial" pitchFamily="34" charset="0"/>
              </a:rPr>
              <a:t>Administration</a:t>
            </a:r>
            <a:r>
              <a:rPr lang="en-US" sz="1600" dirty="0" smtClean="0">
                <a:solidFill>
                  <a:srgbClr val="004B32"/>
                </a:solidFill>
                <a:latin typeface="Arial" pitchFamily="34" charset="0"/>
                <a:cs typeface="Arial" pitchFamily="34" charset="0"/>
              </a:rPr>
              <a:t>, a new energy R&amp;D agency motivated by Arab oil embargo and created by </a:t>
            </a:r>
            <a:r>
              <a:rPr lang="en-US" sz="1600" dirty="0">
                <a:solidFill>
                  <a:srgbClr val="004B32"/>
                </a:solidFill>
                <a:latin typeface="Arial" pitchFamily="34" charset="0"/>
                <a:cs typeface="Arial" pitchFamily="34" charset="0"/>
              </a:rPr>
              <a:t>(P.L. </a:t>
            </a:r>
            <a:r>
              <a:rPr lang="en-US" sz="1600" dirty="0" smtClean="0">
                <a:solidFill>
                  <a:srgbClr val="004B32"/>
                </a:solidFill>
                <a:latin typeface="Arial" pitchFamily="34" charset="0"/>
                <a:cs typeface="Arial" pitchFamily="34" charset="0"/>
              </a:rPr>
              <a:t>93-438)</a:t>
            </a:r>
            <a:endParaRPr lang="en-US" sz="1600" dirty="0">
              <a:solidFill>
                <a:srgbClr val="004B32"/>
              </a:solidFill>
              <a:latin typeface="Arial" pitchFamily="34" charset="0"/>
              <a:cs typeface="Arial" pitchFamily="34" charset="0"/>
            </a:endParaRPr>
          </a:p>
          <a:p>
            <a:pPr marL="628650" lvl="1" indent="-171450">
              <a:spcBef>
                <a:spcPts val="0"/>
              </a:spcBef>
              <a:buFont typeface="Arial" charset="0"/>
              <a:buChar char="–"/>
            </a:pPr>
            <a:r>
              <a:rPr lang="en-US" sz="1400" dirty="0" smtClean="0">
                <a:latin typeface="Arial" pitchFamily="34" charset="0"/>
                <a:cs typeface="Arial" pitchFamily="34" charset="0"/>
              </a:rPr>
              <a:t>Research expands to include solar</a:t>
            </a:r>
            <a:r>
              <a:rPr lang="en-US" sz="1400" dirty="0">
                <a:latin typeface="Arial" pitchFamily="34" charset="0"/>
                <a:cs typeface="Arial" pitchFamily="34" charset="0"/>
              </a:rPr>
              <a:t>, fossil, geothermal, synthetic fuels, transmission, conservation, etc</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p:txBody>
      </p:sp>
      <p:sp>
        <p:nvSpPr>
          <p:cNvPr id="5" name="TextBox 4"/>
          <p:cNvSpPr txBox="1"/>
          <p:nvPr/>
        </p:nvSpPr>
        <p:spPr>
          <a:xfrm>
            <a:off x="1833448" y="5418345"/>
            <a:ext cx="7019605" cy="1508105"/>
          </a:xfrm>
          <a:prstGeom prst="rect">
            <a:avLst/>
          </a:prstGeom>
          <a:noFill/>
        </p:spPr>
        <p:txBody>
          <a:bodyPr wrap="square" rtlCol="0">
            <a:spAutoFit/>
          </a:bodyPr>
          <a:lstStyle/>
          <a:p>
            <a:pPr marL="177800" indent="-177800">
              <a:spcBef>
                <a:spcPts val="0"/>
              </a:spcBef>
              <a:buFont typeface="Wingdings" pitchFamily="2" charset="2"/>
              <a:buChar char="§"/>
            </a:pPr>
            <a:r>
              <a:rPr lang="en-US" sz="1600" dirty="0" smtClean="0">
                <a:solidFill>
                  <a:srgbClr val="004B32"/>
                </a:solidFill>
                <a:latin typeface="Arial" pitchFamily="34" charset="0"/>
                <a:cs typeface="Arial" pitchFamily="34" charset="0"/>
              </a:rPr>
              <a:t>1977-present </a:t>
            </a:r>
            <a:r>
              <a:rPr lang="en-US" sz="1600" u="sng" dirty="0" smtClean="0">
                <a:solidFill>
                  <a:srgbClr val="FF0000"/>
                </a:solidFill>
                <a:latin typeface="Arial" pitchFamily="34" charset="0"/>
                <a:cs typeface="Arial" pitchFamily="34" charset="0"/>
              </a:rPr>
              <a:t>Department </a:t>
            </a:r>
            <a:r>
              <a:rPr lang="en-US" sz="1600" u="sng" dirty="0">
                <a:solidFill>
                  <a:srgbClr val="FF0000"/>
                </a:solidFill>
                <a:latin typeface="Arial" pitchFamily="34" charset="0"/>
                <a:cs typeface="Arial" pitchFamily="34" charset="0"/>
              </a:rPr>
              <a:t>of Energy</a:t>
            </a:r>
            <a:r>
              <a:rPr lang="en-US" sz="1600" dirty="0">
                <a:solidFill>
                  <a:srgbClr val="FF0000"/>
                </a:solidFill>
                <a:latin typeface="Arial" pitchFamily="34" charset="0"/>
                <a:cs typeface="Arial" pitchFamily="34" charset="0"/>
              </a:rPr>
              <a:t> </a:t>
            </a:r>
            <a:r>
              <a:rPr lang="en-US" sz="1600" dirty="0">
                <a:solidFill>
                  <a:srgbClr val="004B32"/>
                </a:solidFill>
                <a:latin typeface="Arial" pitchFamily="34" charset="0"/>
                <a:cs typeface="Arial" pitchFamily="34" charset="0"/>
              </a:rPr>
              <a:t>(P.L. 95-91</a:t>
            </a:r>
            <a:r>
              <a:rPr lang="en-US" sz="1400" dirty="0">
                <a:solidFill>
                  <a:srgbClr val="004B32"/>
                </a:solidFill>
                <a:latin typeface="Arial" pitchFamily="34" charset="0"/>
                <a:cs typeface="Arial" pitchFamily="34" charset="0"/>
              </a:rPr>
              <a:t>)</a:t>
            </a:r>
          </a:p>
          <a:p>
            <a:pPr marL="628650" lvl="1" indent="-171450">
              <a:spcBef>
                <a:spcPts val="0"/>
              </a:spcBef>
              <a:buFont typeface="Arial" charset="0"/>
              <a:buChar char="–"/>
            </a:pPr>
            <a:r>
              <a:rPr lang="en-US" sz="1400" dirty="0">
                <a:latin typeface="Arial" pitchFamily="34" charset="0"/>
                <a:cs typeface="Arial" pitchFamily="34" charset="0"/>
              </a:rPr>
              <a:t>S</a:t>
            </a:r>
            <a:r>
              <a:rPr lang="en-US" sz="1400" dirty="0" smtClean="0">
                <a:latin typeface="Arial" pitchFamily="34" charset="0"/>
                <a:cs typeface="Arial" pitchFamily="34" charset="0"/>
              </a:rPr>
              <a:t>eparation </a:t>
            </a:r>
            <a:r>
              <a:rPr lang="en-US" sz="1400" dirty="0">
                <a:latin typeface="Arial" pitchFamily="34" charset="0"/>
                <a:cs typeface="Arial" pitchFamily="34" charset="0"/>
              </a:rPr>
              <a:t>of management oversight of weapons and non-weapons </a:t>
            </a:r>
            <a:r>
              <a:rPr lang="en-US" sz="1400" dirty="0" smtClean="0">
                <a:latin typeface="Arial" pitchFamily="34" charset="0"/>
                <a:cs typeface="Arial" pitchFamily="34" charset="0"/>
              </a:rPr>
              <a:t>labs and separation </a:t>
            </a:r>
            <a:r>
              <a:rPr lang="en-US" sz="1400" dirty="0">
                <a:latin typeface="Arial" pitchFamily="34" charset="0"/>
                <a:cs typeface="Arial" pitchFamily="34" charset="0"/>
              </a:rPr>
              <a:t>of basic and applied </a:t>
            </a:r>
            <a:r>
              <a:rPr lang="en-US" sz="1400" dirty="0" smtClean="0">
                <a:latin typeface="Arial" pitchFamily="34" charset="0"/>
                <a:cs typeface="Arial" pitchFamily="34" charset="0"/>
              </a:rPr>
              <a:t>research</a:t>
            </a:r>
          </a:p>
          <a:p>
            <a:pPr marL="628650" lvl="1" indent="-171450">
              <a:spcBef>
                <a:spcPts val="0"/>
              </a:spcBef>
              <a:buFont typeface="Arial" charset="0"/>
              <a:buChar char="–"/>
            </a:pPr>
            <a:r>
              <a:rPr lang="en-US" sz="1400" dirty="0" smtClean="0">
                <a:latin typeface="Arial" pitchFamily="34" charset="0"/>
                <a:cs typeface="Arial" pitchFamily="34" charset="0"/>
              </a:rPr>
              <a:t>DOE/SC labs undergo transition to “open” labs with 1000s of visitors/users annually</a:t>
            </a:r>
            <a:endParaRPr lang="en-US" sz="1400" dirty="0">
              <a:latin typeface="Arial" pitchFamily="34" charset="0"/>
              <a:cs typeface="Arial" pitchFamily="34" charset="0"/>
            </a:endParaRPr>
          </a:p>
          <a:p>
            <a:pPr>
              <a:spcBef>
                <a:spcPts val="0"/>
              </a:spcBef>
            </a:pPr>
            <a:endParaRPr lang="en-US" dirty="0">
              <a:latin typeface="Arial" pitchFamily="34" charset="0"/>
              <a:cs typeface="Arial" pitchFamily="34" charset="0"/>
            </a:endParaRPr>
          </a:p>
        </p:txBody>
      </p:sp>
    </p:spTree>
    <p:extLst>
      <p:ext uri="{BB962C8B-B14F-4D97-AF65-F5344CB8AC3E}">
        <p14:creationId xmlns:p14="http://schemas.microsoft.com/office/powerpoint/2010/main" val="329490441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a:xfrm>
            <a:off x="0" y="-1"/>
            <a:ext cx="9144000" cy="762001"/>
          </a:xfrm>
        </p:spPr>
        <p:txBody>
          <a:bodyPr/>
          <a:lstStyle/>
          <a:p>
            <a:r>
              <a:rPr lang="en-US" sz="2400" dirty="0" smtClean="0">
                <a:solidFill>
                  <a:srgbClr val="006600"/>
                </a:solidFill>
                <a:effectLst/>
                <a:latin typeface="Arial" pitchFamily="34" charset="0"/>
              </a:rPr>
              <a:t>Fuels from Sunlight Hub</a:t>
            </a:r>
          </a:p>
        </p:txBody>
      </p:sp>
      <p:pic>
        <p:nvPicPr>
          <p:cNvPr id="5" name="Picture 2"/>
          <p:cNvPicPr>
            <a:picLocks noChangeAspect="1" noChangeArrowheads="1"/>
          </p:cNvPicPr>
          <p:nvPr/>
        </p:nvPicPr>
        <p:blipFill>
          <a:blip r:embed="rId2" cstate="print"/>
          <a:srcRect/>
          <a:stretch>
            <a:fillRect/>
          </a:stretch>
        </p:blipFill>
        <p:spPr bwMode="auto">
          <a:xfrm>
            <a:off x="212034" y="874903"/>
            <a:ext cx="6354170" cy="553084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4275102" y="4273347"/>
            <a:ext cx="4185673" cy="2584653"/>
          </a:xfrm>
          <a:prstGeom prst="rect">
            <a:avLst/>
          </a:prstGeom>
          <a:noFill/>
          <a:ln w="9525">
            <a:noFill/>
            <a:miter lim="800000"/>
            <a:headEnd/>
            <a:tailEnd/>
          </a:ln>
        </p:spPr>
      </p:pic>
      <p:sp>
        <p:nvSpPr>
          <p:cNvPr id="8" name="Rectangle 7"/>
          <p:cNvSpPr/>
          <p:nvPr/>
        </p:nvSpPr>
        <p:spPr>
          <a:xfrm>
            <a:off x="6566204" y="980138"/>
            <a:ext cx="2250250" cy="3293209"/>
          </a:xfrm>
          <a:prstGeom prst="rect">
            <a:avLst/>
          </a:prstGeom>
        </p:spPr>
        <p:txBody>
          <a:bodyPr wrap="square">
            <a:spAutoFit/>
          </a:bodyPr>
          <a:lstStyle/>
          <a:p>
            <a:pPr marL="4763" indent="-4763">
              <a:spcAft>
                <a:spcPts val="600"/>
              </a:spcAft>
            </a:pPr>
            <a:r>
              <a:rPr lang="en-US" sz="1600" u="sng" dirty="0" smtClean="0">
                <a:latin typeface="Arial" pitchFamily="34" charset="0"/>
                <a:cs typeface="Arial" pitchFamily="34" charset="0"/>
              </a:rPr>
              <a:t>JCAP Mission:</a:t>
            </a:r>
            <a:r>
              <a:rPr lang="en-US" sz="1600" dirty="0" smtClean="0">
                <a:latin typeface="Arial" pitchFamily="34" charset="0"/>
                <a:cs typeface="Arial" pitchFamily="34" charset="0"/>
              </a:rPr>
              <a:t>  </a:t>
            </a:r>
            <a:r>
              <a:rPr lang="en-US" sz="1600" dirty="0">
                <a:latin typeface="Arial" pitchFamily="34" charset="0"/>
                <a:cs typeface="Arial" pitchFamily="34" charset="0"/>
              </a:rPr>
              <a:t>JCAP's mission is to develop a </a:t>
            </a:r>
            <a:r>
              <a:rPr lang="en-US" sz="1600" dirty="0" err="1">
                <a:latin typeface="Arial" pitchFamily="34" charset="0"/>
                <a:cs typeface="Arial" pitchFamily="34" charset="0"/>
              </a:rPr>
              <a:t>manufacturable</a:t>
            </a:r>
            <a:r>
              <a:rPr lang="en-US" sz="1600" dirty="0">
                <a:latin typeface="Arial" pitchFamily="34" charset="0"/>
                <a:cs typeface="Arial" pitchFamily="34" charset="0"/>
              </a:rPr>
              <a:t> solar-fuels generator, made of earth abundant elements, that will use only sunlight, water, and carbon as inputs and robustly produce fuel from the sun ten times more efficiently that current crops. </a:t>
            </a:r>
            <a:endParaRPr lang="en-US" sz="1600" dirty="0" smtClean="0">
              <a:latin typeface="Arial" pitchFamily="34" charset="0"/>
              <a:cs typeface="Arial" pitchFamily="34" charset="0"/>
            </a:endParaRPr>
          </a:p>
        </p:txBody>
      </p:sp>
      <p:sp>
        <p:nvSpPr>
          <p:cNvPr id="9"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20</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3677" y="1730642"/>
            <a:ext cx="7956645" cy="4251870"/>
          </a:xfrm>
          <a:prstGeom prst="rect">
            <a:avLst/>
          </a:prstGeom>
        </p:spPr>
        <p:txBody>
          <a:bodyPr wrap="square">
            <a:spAutoFit/>
          </a:bodyPr>
          <a:lstStyle/>
          <a:p>
            <a:pPr marL="225425" indent="-225425">
              <a:lnSpc>
                <a:spcPct val="110000"/>
              </a:lnSpc>
              <a:spcAft>
                <a:spcPts val="1800"/>
              </a:spcAft>
              <a:buFont typeface="Wingdings" pitchFamily="2" charset="2"/>
              <a:buChar char="§"/>
            </a:pPr>
            <a:r>
              <a:rPr lang="en-US" sz="2000" dirty="0" smtClean="0"/>
              <a:t>Advanced modeling </a:t>
            </a:r>
            <a:r>
              <a:rPr lang="en-US" sz="2000" dirty="0"/>
              <a:t>and simulation </a:t>
            </a:r>
            <a:r>
              <a:rPr lang="en-US" sz="2000" dirty="0" smtClean="0"/>
              <a:t>capabilities </a:t>
            </a:r>
            <a:r>
              <a:rPr lang="en-US" sz="2000" dirty="0"/>
              <a:t>to create a usable environment for </a:t>
            </a:r>
            <a:r>
              <a:rPr lang="en-US" sz="2000" dirty="0" smtClean="0"/>
              <a:t>predictive simulation </a:t>
            </a:r>
            <a:r>
              <a:rPr lang="en-US" sz="2000" dirty="0"/>
              <a:t>of light water </a:t>
            </a:r>
            <a:r>
              <a:rPr lang="en-US" sz="2000" dirty="0" smtClean="0"/>
              <a:t>reactors.</a:t>
            </a:r>
          </a:p>
          <a:p>
            <a:pPr marL="225425" indent="-225425">
              <a:lnSpc>
                <a:spcPct val="110000"/>
              </a:lnSpc>
              <a:spcAft>
                <a:spcPts val="1800"/>
              </a:spcAft>
              <a:buFont typeface="Wingdings" pitchFamily="2" charset="2"/>
              <a:buChar char="§"/>
            </a:pPr>
            <a:r>
              <a:rPr lang="en-US" sz="2000" dirty="0" smtClean="0"/>
              <a:t>The Hub will incorporate </a:t>
            </a:r>
            <a:r>
              <a:rPr lang="en-US" sz="2000" dirty="0"/>
              <a:t>science-based models, state-of-the-art </a:t>
            </a:r>
            <a:r>
              <a:rPr lang="en-US" sz="2000" dirty="0" smtClean="0"/>
              <a:t>numerical methods</a:t>
            </a:r>
            <a:r>
              <a:rPr lang="en-US" sz="2000" dirty="0"/>
              <a:t>, modern computational science and engineering practices, and </a:t>
            </a:r>
            <a:r>
              <a:rPr lang="en-US" sz="2000" dirty="0" smtClean="0"/>
              <a:t>validation </a:t>
            </a:r>
            <a:r>
              <a:rPr lang="en-US" sz="2000" dirty="0"/>
              <a:t>against data from operating pressurized water reactors (PWRs). </a:t>
            </a:r>
            <a:endParaRPr lang="en-US" sz="2000" dirty="0" smtClean="0"/>
          </a:p>
          <a:p>
            <a:pPr marL="225425" indent="-225425">
              <a:lnSpc>
                <a:spcPct val="110000"/>
              </a:lnSpc>
              <a:spcAft>
                <a:spcPts val="1800"/>
              </a:spcAft>
              <a:buFont typeface="Wingdings" pitchFamily="2" charset="2"/>
              <a:buChar char="§"/>
            </a:pPr>
            <a:r>
              <a:rPr lang="en-US" sz="2000" dirty="0" smtClean="0"/>
              <a:t>It </a:t>
            </a:r>
            <a:r>
              <a:rPr lang="en-US" sz="2000" dirty="0"/>
              <a:t>will </a:t>
            </a:r>
            <a:r>
              <a:rPr lang="en-US" sz="2000" dirty="0" smtClean="0"/>
              <a:t>couple state-of-the-art </a:t>
            </a:r>
            <a:r>
              <a:rPr lang="en-US" sz="2000" dirty="0"/>
              <a:t>fuel performance, </a:t>
            </a:r>
            <a:r>
              <a:rPr lang="en-US" sz="2000" dirty="0" err="1"/>
              <a:t>neutronics</a:t>
            </a:r>
            <a:r>
              <a:rPr lang="en-US" sz="2000" dirty="0"/>
              <a:t>, thermal-hydraulics, and </a:t>
            </a:r>
            <a:r>
              <a:rPr lang="en-US" sz="2000" dirty="0" smtClean="0"/>
              <a:t>structural models </a:t>
            </a:r>
            <a:r>
              <a:rPr lang="en-US" sz="2000" dirty="0"/>
              <a:t>with existing tools for systems and safety analysis and will be designed </a:t>
            </a:r>
            <a:r>
              <a:rPr lang="en-US" sz="2000" dirty="0" smtClean="0"/>
              <a:t>for implementation </a:t>
            </a:r>
            <a:r>
              <a:rPr lang="en-US" sz="2000" dirty="0"/>
              <a:t>on both today’s leadership-class computers and the </a:t>
            </a:r>
            <a:r>
              <a:rPr lang="en-US" sz="2000" dirty="0" smtClean="0"/>
              <a:t>advanced architecture </a:t>
            </a:r>
            <a:r>
              <a:rPr lang="en-US" sz="2000" dirty="0"/>
              <a:t>platforms now under development by DOE.</a:t>
            </a:r>
          </a:p>
        </p:txBody>
      </p:sp>
      <p:sp>
        <p:nvSpPr>
          <p:cNvPr id="6" name="Rectangle 5"/>
          <p:cNvSpPr>
            <a:spLocks noGrp="1" noChangeArrowheads="1"/>
          </p:cNvSpPr>
          <p:nvPr>
            <p:ph type="title"/>
          </p:nvPr>
        </p:nvSpPr>
        <p:spPr>
          <a:xfrm>
            <a:off x="2895600" y="152400"/>
            <a:ext cx="6248400" cy="1219200"/>
          </a:xfrm>
        </p:spPr>
        <p:txBody>
          <a:bodyPr/>
          <a:lstStyle/>
          <a:p>
            <a:r>
              <a:rPr lang="en-US" sz="2400" b="0" dirty="0" smtClean="0"/>
              <a:t>The Nuclear Energy Modeling and Simulation Hub is Building a Virtual Reactor</a:t>
            </a:r>
          </a:p>
        </p:txBody>
      </p:sp>
    </p:spTree>
    <p:extLst>
      <p:ext uri="{BB962C8B-B14F-4D97-AF65-F5344CB8AC3E}">
        <p14:creationId xmlns:p14="http://schemas.microsoft.com/office/powerpoint/2010/main" val="27956223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
          <p:cNvSpPr>
            <a:spLocks noGrp="1" noChangeArrowheads="1"/>
          </p:cNvSpPr>
          <p:nvPr>
            <p:ph type="ftr" sz="quarter" idx="11"/>
          </p:nvPr>
        </p:nvSpPr>
        <p:spPr>
          <a:noFill/>
        </p:spPr>
        <p:txBody>
          <a:bodyPr/>
          <a:lstStyle/>
          <a:p>
            <a:r>
              <a:rPr lang="en-US">
                <a:latin typeface="Arial" pitchFamily="34" charset="0"/>
              </a:rPr>
              <a:t>NE Energy Innovation Hub</a:t>
            </a:r>
          </a:p>
        </p:txBody>
      </p:sp>
      <p:pic>
        <p:nvPicPr>
          <p:cNvPr id="5123" name="Picture 2"/>
          <p:cNvPicPr>
            <a:picLocks noChangeAspect="1" noChangeArrowheads="1"/>
          </p:cNvPicPr>
          <p:nvPr/>
        </p:nvPicPr>
        <p:blipFill>
          <a:blip r:embed="rId2" cstate="print"/>
          <a:srcRect/>
          <a:stretch>
            <a:fillRect/>
          </a:stretch>
        </p:blipFill>
        <p:spPr bwMode="auto">
          <a:xfrm>
            <a:off x="220663" y="1752600"/>
            <a:ext cx="8701087" cy="4781550"/>
          </a:xfrm>
          <a:prstGeom prst="rect">
            <a:avLst/>
          </a:prstGeom>
          <a:noFill/>
          <a:ln w="9525">
            <a:noFill/>
            <a:miter lim="800000"/>
            <a:headEnd/>
            <a:tailEnd/>
          </a:ln>
        </p:spPr>
      </p:pic>
      <p:sp>
        <p:nvSpPr>
          <p:cNvPr id="5125" name="Rectangle 5"/>
          <p:cNvSpPr>
            <a:spLocks noGrp="1" noChangeArrowheads="1"/>
          </p:cNvSpPr>
          <p:nvPr>
            <p:ph type="title"/>
          </p:nvPr>
        </p:nvSpPr>
        <p:spPr>
          <a:xfrm>
            <a:off x="2895600" y="152400"/>
            <a:ext cx="6248400" cy="1219200"/>
          </a:xfrm>
        </p:spPr>
        <p:txBody>
          <a:bodyPr/>
          <a:lstStyle/>
          <a:p>
            <a:pPr algn="ctr"/>
            <a:r>
              <a:rPr lang="en-US" sz="2400" b="0" dirty="0" smtClean="0"/>
              <a:t>The Virtual Reactor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705970" y="152399"/>
            <a:ext cx="5701348" cy="461665"/>
          </a:xfrm>
          <a:prstGeom prst="rect">
            <a:avLst/>
          </a:prstGeom>
          <a:noFill/>
        </p:spPr>
        <p:txBody>
          <a:bodyPr wrap="square" rtlCol="0">
            <a:spAutoFit/>
          </a:bodyPr>
          <a:lstStyle/>
          <a:p>
            <a:pPr algn="ctr"/>
            <a:r>
              <a:rPr lang="en-US" sz="2400" dirty="0" smtClean="0">
                <a:solidFill>
                  <a:srgbClr val="006600"/>
                </a:solidFill>
                <a:latin typeface="Arial" pitchFamily="34" charset="0"/>
                <a:cs typeface="Arial" pitchFamily="34" charset="0"/>
              </a:rPr>
              <a:t>Energy Efficient Building Hub Objectives</a:t>
            </a:r>
            <a:endParaRPr lang="en-US" sz="2400" dirty="0">
              <a:solidFill>
                <a:srgbClr val="006600"/>
              </a:solidFill>
              <a:latin typeface="Arial" pitchFamily="34" charset="0"/>
              <a:cs typeface="Arial" pitchFamily="34" charset="0"/>
            </a:endParaRPr>
          </a:p>
        </p:txBody>
      </p:sp>
      <p:sp>
        <p:nvSpPr>
          <p:cNvPr id="8"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23</a:t>
            </a:fld>
            <a:endParaRPr lang="en-US" sz="1000" dirty="0" smtClean="0">
              <a:solidFill>
                <a:schemeClr val="tx1"/>
              </a:solidFill>
              <a:latin typeface="Arial" charset="0"/>
              <a:cs typeface="Arial" charset="0"/>
            </a:endParaRPr>
          </a:p>
        </p:txBody>
      </p:sp>
      <p:sp>
        <p:nvSpPr>
          <p:cNvPr id="2" name="Rectangle 1"/>
          <p:cNvSpPr/>
          <p:nvPr/>
        </p:nvSpPr>
        <p:spPr>
          <a:xfrm>
            <a:off x="605617" y="891529"/>
            <a:ext cx="8047064" cy="1846659"/>
          </a:xfrm>
          <a:prstGeom prst="rect">
            <a:avLst/>
          </a:prstGeom>
        </p:spPr>
        <p:txBody>
          <a:bodyPr wrap="square">
            <a:spAutoFit/>
          </a:bodyPr>
          <a:lstStyle/>
          <a:p>
            <a:pPr marL="231775" indent="-231775">
              <a:spcAft>
                <a:spcPts val="1200"/>
              </a:spcAft>
              <a:buFont typeface="Wingdings" pitchFamily="2" charset="2"/>
              <a:buChar char="§"/>
            </a:pPr>
            <a:r>
              <a:rPr lang="en-US" dirty="0">
                <a:latin typeface="Arial" pitchFamily="34" charset="0"/>
                <a:cs typeface="Arial" pitchFamily="34" charset="0"/>
              </a:rPr>
              <a:t>Develop and deploy to the building industry a state-of-the-art modeling platform to integrate design, construction, </a:t>
            </a:r>
            <a:r>
              <a:rPr lang="en-US" dirty="0" smtClean="0">
                <a:latin typeface="Arial" pitchFamily="34" charset="0"/>
                <a:cs typeface="Arial" pitchFamily="34" charset="0"/>
              </a:rPr>
              <a:t>commissioning, </a:t>
            </a:r>
            <a:r>
              <a:rPr lang="en-US" dirty="0">
                <a:latin typeface="Arial" pitchFamily="34" charset="0"/>
                <a:cs typeface="Arial" pitchFamily="34" charset="0"/>
              </a:rPr>
              <a:t>and operation</a:t>
            </a:r>
          </a:p>
          <a:p>
            <a:pPr marL="231775" indent="-231775">
              <a:spcAft>
                <a:spcPts val="1200"/>
              </a:spcAft>
              <a:buFont typeface="Wingdings" pitchFamily="2" charset="2"/>
              <a:buChar char="§"/>
            </a:pPr>
            <a:r>
              <a:rPr lang="en-US" dirty="0">
                <a:latin typeface="Arial" pitchFamily="34" charset="0"/>
                <a:cs typeface="Arial" pitchFamily="34" charset="0"/>
              </a:rPr>
              <a:t>Demonstrate the market viability of integrating energy saving technologies for whole building solutions at the Navy Yard and elsewhere in the region</a:t>
            </a:r>
          </a:p>
          <a:p>
            <a:pPr marL="285750" indent="-285750">
              <a:spcAft>
                <a:spcPts val="1200"/>
              </a:spcAft>
              <a:buFont typeface="Wingdings" pitchFamily="2" charset="2"/>
              <a:buChar char="§"/>
            </a:pPr>
            <a:endParaRPr lang="en-US" dirty="0">
              <a:latin typeface="Arial" pitchFamily="34" charset="0"/>
              <a:cs typeface="Arial" pitchFamily="34" charset="0"/>
            </a:endParaRPr>
          </a:p>
        </p:txBody>
      </p:sp>
      <p:pic>
        <p:nvPicPr>
          <p:cNvPr id="5" name="Picture 4" descr="navy yard sign.jpg"/>
          <p:cNvPicPr>
            <a:picLocks noChangeAspect="1"/>
          </p:cNvPicPr>
          <p:nvPr/>
        </p:nvPicPr>
        <p:blipFill>
          <a:blip r:embed="rId3" cstate="print"/>
          <a:stretch>
            <a:fillRect/>
          </a:stretch>
        </p:blipFill>
        <p:spPr>
          <a:xfrm>
            <a:off x="828186" y="2593079"/>
            <a:ext cx="6098288" cy="2446495"/>
          </a:xfrm>
          <a:prstGeom prst="rect">
            <a:avLst/>
          </a:prstGeom>
          <a:ln>
            <a:solidFill>
              <a:schemeClr val="tx1"/>
            </a:solidFill>
          </a:ln>
        </p:spPr>
      </p:pic>
      <p:sp>
        <p:nvSpPr>
          <p:cNvPr id="6" name="Rectangle 5"/>
          <p:cNvSpPr/>
          <p:nvPr/>
        </p:nvSpPr>
        <p:spPr>
          <a:xfrm>
            <a:off x="3971493" y="5200056"/>
            <a:ext cx="4872251" cy="954107"/>
          </a:xfrm>
          <a:prstGeom prst="rect">
            <a:avLst/>
          </a:prstGeom>
          <a:solidFill>
            <a:srgbClr val="FFFFCC"/>
          </a:solidFill>
          <a:ln>
            <a:solidFill>
              <a:schemeClr val="tx1"/>
            </a:solidFill>
          </a:ln>
        </p:spPr>
        <p:txBody>
          <a:bodyPr wrap="square">
            <a:spAutoFit/>
          </a:bodyPr>
          <a:lstStyle/>
          <a:p>
            <a:pPr marL="231775" indent="-231775">
              <a:spcBef>
                <a:spcPts val="0"/>
              </a:spcBef>
              <a:spcAft>
                <a:spcPts val="0"/>
              </a:spcAft>
              <a:buFont typeface="Wingdings" pitchFamily="2" charset="2"/>
              <a:buChar char="§"/>
            </a:pPr>
            <a:r>
              <a:rPr lang="en-US" sz="1400" dirty="0" smtClean="0">
                <a:solidFill>
                  <a:srgbClr val="000000"/>
                </a:solidFill>
                <a:latin typeface="Arial" pitchFamily="34" charset="0"/>
              </a:rPr>
              <a:t>270 Buildings</a:t>
            </a:r>
          </a:p>
          <a:p>
            <a:pPr marL="633413" lvl="1" indent="-292100">
              <a:spcBef>
                <a:spcPts val="0"/>
              </a:spcBef>
              <a:spcAft>
                <a:spcPts val="0"/>
              </a:spcAft>
              <a:buFont typeface="Wingdings" pitchFamily="2" charset="2"/>
              <a:buChar char="§"/>
            </a:pPr>
            <a:r>
              <a:rPr lang="en-US" sz="1400" dirty="0" smtClean="0">
                <a:solidFill>
                  <a:srgbClr val="000000"/>
                </a:solidFill>
                <a:latin typeface="Arial" pitchFamily="34" charset="0"/>
              </a:rPr>
              <a:t>Early 19th Century to the present</a:t>
            </a:r>
          </a:p>
          <a:p>
            <a:pPr marL="633413" lvl="1" indent="-292100">
              <a:spcBef>
                <a:spcPts val="0"/>
              </a:spcBef>
              <a:spcAft>
                <a:spcPts val="0"/>
              </a:spcAft>
              <a:buFont typeface="Wingdings" pitchFamily="2" charset="2"/>
              <a:buChar char="§"/>
            </a:pPr>
            <a:r>
              <a:rPr lang="en-US" sz="1400" dirty="0" smtClean="0">
                <a:solidFill>
                  <a:srgbClr val="000000"/>
                </a:solidFill>
                <a:latin typeface="Arial" pitchFamily="34" charset="0"/>
              </a:rPr>
              <a:t>Most occupied and some awaiting redevelopment,</a:t>
            </a:r>
          </a:p>
          <a:p>
            <a:pPr marL="633413" lvl="1" indent="-292100">
              <a:spcBef>
                <a:spcPts val="0"/>
              </a:spcBef>
              <a:spcAft>
                <a:spcPts val="0"/>
              </a:spcAft>
              <a:buFont typeface="Wingdings" pitchFamily="2" charset="2"/>
              <a:buChar char="§"/>
            </a:pPr>
            <a:r>
              <a:rPr lang="en-US" sz="1400" dirty="0" smtClean="0">
                <a:solidFill>
                  <a:srgbClr val="000000"/>
                </a:solidFill>
                <a:latin typeface="Arial" pitchFamily="34" charset="0"/>
              </a:rPr>
              <a:t>Mix of industrial, commercial and government uses</a:t>
            </a:r>
          </a:p>
        </p:txBody>
      </p:sp>
    </p:spTree>
    <p:extLst>
      <p:ext uri="{BB962C8B-B14F-4D97-AF65-F5344CB8AC3E}">
        <p14:creationId xmlns:p14="http://schemas.microsoft.com/office/powerpoint/2010/main" val="406958733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4259" y="1839913"/>
            <a:ext cx="8195481" cy="830997"/>
          </a:xfrm>
        </p:spPr>
        <p:txBody>
          <a:bodyPr wrap="square">
            <a:spAutoFit/>
          </a:bodyPr>
          <a:lstStyle/>
          <a:p>
            <a:pPr algn="ctr">
              <a:buNone/>
            </a:pPr>
            <a:r>
              <a:rPr lang="en-US" dirty="0" smtClean="0">
                <a:solidFill>
                  <a:srgbClr val="FF0000"/>
                </a:solidFill>
                <a:latin typeface="Arial" pitchFamily="34" charset="0"/>
              </a:rPr>
              <a:t>JCESR challenge: 5-5-5 </a:t>
            </a:r>
          </a:p>
          <a:p>
            <a:pPr algn="ctr">
              <a:spcAft>
                <a:spcPts val="1200"/>
              </a:spcAft>
              <a:buNone/>
            </a:pPr>
            <a:r>
              <a:rPr lang="en-US" sz="2000" i="1" dirty="0" smtClean="0">
                <a:solidFill>
                  <a:srgbClr val="FF0000"/>
                </a:solidFill>
                <a:latin typeface="Arial" pitchFamily="34" charset="0"/>
              </a:rPr>
              <a:t>5x energy density, 1/5 cost, in 5 years</a:t>
            </a:r>
            <a:endParaRPr lang="en-US" sz="2000" dirty="0" smtClean="0">
              <a:solidFill>
                <a:srgbClr val="FF0000"/>
              </a:solidFill>
              <a:latin typeface="Arial" pitchFamily="34" charset="0"/>
            </a:endParaRPr>
          </a:p>
        </p:txBody>
      </p:sp>
      <p:sp>
        <p:nvSpPr>
          <p:cNvPr id="19" name="Slide Number Placeholder 18"/>
          <p:cNvSpPr>
            <a:spLocks noGrp="1"/>
          </p:cNvSpPr>
          <p:nvPr>
            <p:ph type="sldNum" sz="quarter" idx="4294967295"/>
          </p:nvPr>
        </p:nvSpPr>
        <p:spPr>
          <a:xfrm>
            <a:off x="8186158" y="6442268"/>
            <a:ext cx="506272" cy="365125"/>
          </a:xfrm>
          <a:prstGeom prst="rect">
            <a:avLst/>
          </a:prstGeom>
        </p:spPr>
        <p:txBody>
          <a:bodyPr/>
          <a:lstStyle/>
          <a:p>
            <a:fld id="{6D56EEAD-0332-044B-8491-07E146F0D709}" type="slidenum">
              <a:rPr lang="en-GB" smtClean="0">
                <a:latin typeface="Arial" pitchFamily="34" charset="0"/>
                <a:cs typeface="Arial" pitchFamily="34" charset="0"/>
              </a:rPr>
              <a:pPr/>
              <a:t>24</a:t>
            </a:fld>
            <a:endParaRPr lang="en-GB" dirty="0">
              <a:latin typeface="Arial" pitchFamily="34" charset="0"/>
              <a:cs typeface="Arial" pitchFamily="34" charset="0"/>
            </a:endParaRPr>
          </a:p>
        </p:txBody>
      </p:sp>
      <p:sp>
        <p:nvSpPr>
          <p:cNvPr id="39" name="Content Placeholder 1"/>
          <p:cNvSpPr txBox="1">
            <a:spLocks/>
          </p:cNvSpPr>
          <p:nvPr/>
        </p:nvSpPr>
        <p:spPr>
          <a:xfrm>
            <a:off x="268786" y="2900464"/>
            <a:ext cx="8606427" cy="2875146"/>
          </a:xfrm>
          <a:prstGeom prst="rect">
            <a:avLst/>
          </a:prstGeom>
        </p:spPr>
        <p:txBody>
          <a:bodyPr vert="horz" wrap="square">
            <a:spAutoFit/>
          </a:bodyPr>
          <a:lstStyle/>
          <a:p>
            <a:pPr marL="365760" marR="0" lvl="0" indent="-256032" algn="l" defTabSz="914400" rtl="0" eaLnBrk="1" fontAlgn="auto" latinLnBrk="0" hangingPunct="1">
              <a:lnSpc>
                <a:spcPct val="100000"/>
              </a:lnSpc>
              <a:spcBef>
                <a:spcPts val="400"/>
              </a:spcBef>
              <a:spcAft>
                <a:spcPts val="0"/>
              </a:spcAft>
              <a:buSzPct val="68000"/>
              <a:tabLst/>
              <a:defRPr/>
            </a:pPr>
            <a:r>
              <a:rPr kumimoji="0" lang="en-US" sz="2000" b="0" u="none" strike="noStrike" kern="1200" cap="none" spc="0" normalizeH="0" baseline="0" noProof="0" dirty="0" smtClean="0">
                <a:ln>
                  <a:noFill/>
                </a:ln>
                <a:effectLst/>
                <a:uLnTx/>
                <a:uFillTx/>
                <a:latin typeface="Arial" pitchFamily="34" charset="0"/>
                <a:cs typeface="Arial" pitchFamily="34" charset="0"/>
              </a:rPr>
              <a:t>Legacies:</a:t>
            </a:r>
          </a:p>
          <a:p>
            <a:pPr marL="621792" lvl="1" indent="-228600" defTabSz="914400">
              <a:spcBef>
                <a:spcPts val="324"/>
              </a:spcBef>
              <a:buFont typeface="Wingdings" pitchFamily="2" charset="2"/>
              <a:buChar char="§"/>
              <a:defRPr/>
            </a:pPr>
            <a:r>
              <a:rPr lang="en-US" sz="2000" dirty="0">
                <a:latin typeface="Arial" pitchFamily="34" charset="0"/>
                <a:cs typeface="Arial" pitchFamily="34" charset="0"/>
              </a:rPr>
              <a:t>Library of fundamental knowledge</a:t>
            </a:r>
          </a:p>
          <a:p>
            <a:pPr marL="1146175" lvl="2" indent="-219075" defTabSz="914400">
              <a:spcBef>
                <a:spcPts val="350"/>
              </a:spcBef>
              <a:buSzPct val="100000"/>
              <a:buFont typeface="Wingdings" pitchFamily="2" charset="2"/>
              <a:buChar char="§"/>
              <a:defRPr/>
            </a:pPr>
            <a:r>
              <a:rPr lang="en-US" sz="2000" dirty="0">
                <a:latin typeface="Arial" pitchFamily="34" charset="0"/>
                <a:cs typeface="Arial" pitchFamily="34" charset="0"/>
              </a:rPr>
              <a:t>Atomic and molecular understanding of battery phenomena</a:t>
            </a:r>
          </a:p>
          <a:p>
            <a:pPr marL="621792" lvl="1" indent="-228600">
              <a:spcBef>
                <a:spcPts val="324"/>
              </a:spcBef>
              <a:buFont typeface="Wingdings" pitchFamily="2" charset="2"/>
              <a:buChar char="§"/>
              <a:defRPr/>
            </a:pPr>
            <a:r>
              <a:rPr lang="en-US" sz="2000" dirty="0" smtClean="0">
                <a:latin typeface="Arial" pitchFamily="34" charset="0"/>
                <a:cs typeface="Arial" pitchFamily="34" charset="0"/>
              </a:rPr>
              <a:t>New paradigm of battery development</a:t>
            </a:r>
          </a:p>
          <a:p>
            <a:pPr marL="1144588" lvl="2" indent="-228600">
              <a:spcBef>
                <a:spcPts val="350"/>
              </a:spcBef>
              <a:buSzPct val="100000"/>
              <a:buFont typeface="Wingdings" pitchFamily="2" charset="2"/>
              <a:buChar char="§"/>
              <a:defRPr/>
            </a:pPr>
            <a:r>
              <a:rPr lang="en-US" sz="2000" dirty="0" smtClean="0">
                <a:latin typeface="Arial" pitchFamily="34" charset="0"/>
                <a:cs typeface="Arial" pitchFamily="34" charset="0"/>
              </a:rPr>
              <a:t>Build the battery from the bottom up</a:t>
            </a:r>
          </a:p>
          <a:p>
            <a:pPr marL="1144588" lvl="2" indent="-228600">
              <a:spcBef>
                <a:spcPts val="350"/>
              </a:spcBef>
              <a:buSzPct val="100000"/>
              <a:buFont typeface="Wingdings" pitchFamily="2" charset="2"/>
              <a:buChar char="§"/>
              <a:defRPr/>
            </a:pPr>
            <a:r>
              <a:rPr lang="en-US" sz="2000" dirty="0" smtClean="0">
                <a:latin typeface="Arial" pitchFamily="34" charset="0"/>
                <a:cs typeface="Arial" pitchFamily="34" charset="0"/>
              </a:rPr>
              <a:t>Systems-centric </a:t>
            </a:r>
          </a:p>
          <a:p>
            <a:pPr marL="1144588" lvl="2" indent="-228600">
              <a:spcBef>
                <a:spcPts val="350"/>
              </a:spcBef>
              <a:buSzPct val="100000"/>
              <a:buFont typeface="Wingdings" pitchFamily="2" charset="2"/>
              <a:buChar char="§"/>
              <a:defRPr/>
            </a:pPr>
            <a:r>
              <a:rPr lang="en-US" sz="2000" dirty="0" smtClean="0">
                <a:latin typeface="Arial" pitchFamily="34" charset="0"/>
                <a:cs typeface="Arial" pitchFamily="34" charset="0"/>
              </a:rPr>
              <a:t>End-to-end integration</a:t>
            </a:r>
          </a:p>
          <a:p>
            <a:pPr marL="621792" marR="0" lvl="1" indent="-228600" algn="l" defTabSz="914400" rtl="0" eaLnBrk="1" fontAlgn="auto" latinLnBrk="0" hangingPunct="1">
              <a:lnSpc>
                <a:spcPct val="100000"/>
              </a:lnSpc>
              <a:spcBef>
                <a:spcPts val="324"/>
              </a:spcBef>
              <a:spcAft>
                <a:spcPts val="0"/>
              </a:spcAft>
              <a:buSzTx/>
              <a:buFont typeface="Wingdings" pitchFamily="2" charset="2"/>
              <a:buChar char="§"/>
              <a:tabLst/>
              <a:defRPr/>
            </a:pPr>
            <a:r>
              <a:rPr kumimoji="0" lang="en-US" sz="2000" b="0" u="none" strike="noStrike" kern="1200" cap="none" spc="0" normalizeH="0" baseline="0" noProof="0" dirty="0" smtClean="0">
                <a:ln>
                  <a:noFill/>
                </a:ln>
                <a:effectLst/>
                <a:uLnTx/>
                <a:uFillTx/>
                <a:latin typeface="Arial" pitchFamily="34" charset="0"/>
                <a:cs typeface="Arial" pitchFamily="34" charset="0"/>
              </a:rPr>
              <a:t>Pre-commercial prototypes for grid and transportation</a:t>
            </a:r>
          </a:p>
        </p:txBody>
      </p:sp>
      <p:sp>
        <p:nvSpPr>
          <p:cNvPr id="16" name="TextBox 15"/>
          <p:cNvSpPr txBox="1"/>
          <p:nvPr/>
        </p:nvSpPr>
        <p:spPr>
          <a:xfrm>
            <a:off x="1199521" y="167146"/>
            <a:ext cx="6464636" cy="461665"/>
          </a:xfrm>
          <a:prstGeom prst="rect">
            <a:avLst/>
          </a:prstGeom>
          <a:noFill/>
        </p:spPr>
        <p:txBody>
          <a:bodyPr wrap="square" rtlCol="0">
            <a:spAutoFit/>
          </a:bodyPr>
          <a:lstStyle/>
          <a:p>
            <a:pPr algn="ctr"/>
            <a:r>
              <a:rPr lang="en-US" sz="2400" dirty="0" smtClean="0">
                <a:solidFill>
                  <a:srgbClr val="006600"/>
                </a:solidFill>
                <a:latin typeface="Arial" pitchFamily="34" charset="0"/>
                <a:cs typeface="Arial" pitchFamily="34" charset="0"/>
              </a:rPr>
              <a:t>Battery and Energy Storage Hub</a:t>
            </a:r>
            <a:endParaRPr lang="en-US" sz="2400" dirty="0">
              <a:solidFill>
                <a:srgbClr val="006600"/>
              </a:solidFill>
              <a:latin typeface="Arial" pitchFamily="34" charset="0"/>
              <a:cs typeface="Arial" pitchFamily="34" charset="0"/>
            </a:endParaRPr>
          </a:p>
        </p:txBody>
      </p:sp>
      <p:pic>
        <p:nvPicPr>
          <p:cNvPr id="20"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7248" y="819458"/>
            <a:ext cx="3869502" cy="853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125887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BAF0E60-FD3E-4AA3-A83A-D5046E38D57D}" type="slidenum">
              <a:rPr lang="en-US" smtClean="0"/>
              <a:pPr>
                <a:defRPr/>
              </a:pPr>
              <a:t>25</a:t>
            </a:fld>
            <a:endParaRPr lang="en-US" dirty="0"/>
          </a:p>
        </p:txBody>
      </p:sp>
      <p:sp>
        <p:nvSpPr>
          <p:cNvPr id="3" name="Content Placeholder 5"/>
          <p:cNvSpPr txBox="1">
            <a:spLocks/>
          </p:cNvSpPr>
          <p:nvPr/>
        </p:nvSpPr>
        <p:spPr>
          <a:xfrm>
            <a:off x="220877" y="988418"/>
            <a:ext cx="5674956" cy="3597230"/>
          </a:xfrm>
          <a:prstGeom prst="rect">
            <a:avLst/>
          </a:prstGeom>
        </p:spPr>
        <p:txBody>
          <a:bodyPr/>
          <a:lstStyle>
            <a:lvl1pPr marL="342900" indent="-342900" algn="l" rtl="0" eaLnBrk="0" fontAlgn="base" hangingPunct="0">
              <a:spcBef>
                <a:spcPct val="20000"/>
              </a:spcBef>
              <a:spcAft>
                <a:spcPct val="0"/>
              </a:spcAft>
              <a:buFont typeface="Arial" charset="0"/>
              <a:buChar char="•"/>
              <a:defRPr sz="2400" b="1" kern="1200">
                <a:solidFill>
                  <a:srgbClr val="146737"/>
                </a:solidFill>
                <a:latin typeface="+mj-lt"/>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mj-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 lvl="1" indent="0">
              <a:buFont typeface="Arial" charset="0"/>
              <a:buNone/>
            </a:pPr>
            <a:r>
              <a:rPr lang="en-US" sz="2000" dirty="0" smtClean="0">
                <a:solidFill>
                  <a:schemeClr val="tx1"/>
                </a:solidFill>
                <a:latin typeface="Arial" pitchFamily="34" charset="0"/>
              </a:rPr>
              <a:t>Eliminate materials criticality as an impediment to commercialization of clean energy technologies.</a:t>
            </a:r>
          </a:p>
          <a:p>
            <a:pPr marL="6350" lvl="1" indent="0">
              <a:buFont typeface="Arial" charset="0"/>
              <a:buNone/>
            </a:pPr>
            <a:endParaRPr lang="en-US" sz="2000" dirty="0" smtClean="0">
              <a:solidFill>
                <a:schemeClr val="tx1"/>
              </a:solidFill>
              <a:latin typeface="Arial" pitchFamily="34" charset="0"/>
            </a:endParaRPr>
          </a:p>
          <a:p>
            <a:pPr marL="231775" indent="-231775">
              <a:spcBef>
                <a:spcPts val="0"/>
              </a:spcBef>
              <a:spcAft>
                <a:spcPts val="1200"/>
              </a:spcAft>
              <a:buFont typeface="Wingdings" pitchFamily="2" charset="2"/>
              <a:buChar char="§"/>
            </a:pPr>
            <a:r>
              <a:rPr lang="en-US" sz="2000" b="0" dirty="0" smtClean="0">
                <a:solidFill>
                  <a:schemeClr val="tx1"/>
                </a:solidFill>
                <a:latin typeface="Arial" pitchFamily="34" charset="0"/>
              </a:rPr>
              <a:t>Diversify global supply chains,</a:t>
            </a:r>
          </a:p>
          <a:p>
            <a:pPr marL="231775" indent="-231775">
              <a:spcBef>
                <a:spcPts val="0"/>
              </a:spcBef>
              <a:spcAft>
                <a:spcPts val="1200"/>
              </a:spcAft>
              <a:buFont typeface="Wingdings" pitchFamily="2" charset="2"/>
              <a:buChar char="§"/>
            </a:pPr>
            <a:r>
              <a:rPr lang="en-US" sz="2000" b="0" dirty="0" smtClean="0">
                <a:solidFill>
                  <a:schemeClr val="tx1"/>
                </a:solidFill>
                <a:latin typeface="Arial" pitchFamily="34" charset="0"/>
              </a:rPr>
              <a:t>Develop substitute materials,</a:t>
            </a:r>
          </a:p>
          <a:p>
            <a:pPr marL="231775" lvl="6" indent="-231775" eaLnBrk="0" fontAlgn="base" hangingPunct="0">
              <a:spcBef>
                <a:spcPts val="0"/>
              </a:spcBef>
              <a:spcAft>
                <a:spcPts val="1200"/>
              </a:spcAft>
              <a:buFont typeface="Wingdings" pitchFamily="2" charset="2"/>
              <a:buChar char="§"/>
            </a:pPr>
            <a:r>
              <a:rPr lang="en-US" dirty="0" smtClean="0">
                <a:latin typeface="Arial" pitchFamily="34" charset="0"/>
                <a:cs typeface="Arial" pitchFamily="34" charset="0"/>
              </a:rPr>
              <a:t>Enhance recycling, reuse and efficient use of materials,</a:t>
            </a:r>
            <a:r>
              <a:rPr lang="en-US" dirty="0" smtClean="0">
                <a:solidFill>
                  <a:srgbClr val="FF0000"/>
                </a:solidFill>
                <a:latin typeface="Arial" pitchFamily="34" charset="0"/>
                <a:cs typeface="Arial" pitchFamily="34" charset="0"/>
              </a:rPr>
              <a:t> </a:t>
            </a:r>
            <a:br>
              <a:rPr lang="en-US" dirty="0" smtClean="0">
                <a:solidFill>
                  <a:srgbClr val="FF0000"/>
                </a:solidFill>
                <a:latin typeface="Arial" pitchFamily="34" charset="0"/>
                <a:cs typeface="Arial" pitchFamily="34" charset="0"/>
              </a:rPr>
            </a:br>
            <a:r>
              <a:rPr lang="en-US" dirty="0" smtClean="0">
                <a:solidFill>
                  <a:srgbClr val="FF0000"/>
                </a:solidFill>
                <a:latin typeface="Arial" pitchFamily="34" charset="0"/>
                <a:cs typeface="Arial" pitchFamily="34" charset="0"/>
              </a:rPr>
              <a:t/>
            </a:r>
            <a:br>
              <a:rPr lang="en-US" dirty="0" smtClean="0">
                <a:solidFill>
                  <a:srgbClr val="FF0000"/>
                </a:solidFill>
                <a:latin typeface="Arial" pitchFamily="34" charset="0"/>
                <a:cs typeface="Arial" pitchFamily="34" charset="0"/>
              </a:rPr>
            </a:br>
            <a:r>
              <a:rPr lang="en-US" dirty="0" smtClean="0">
                <a:solidFill>
                  <a:srgbClr val="FF0000"/>
                </a:solidFill>
                <a:latin typeface="Arial" pitchFamily="34" charset="0"/>
                <a:cs typeface="Arial" pitchFamily="34" charset="0"/>
              </a:rPr>
              <a:t>…but not </a:t>
            </a:r>
            <a:r>
              <a:rPr lang="en-US" i="1" dirty="0" smtClean="0">
                <a:solidFill>
                  <a:srgbClr val="FF0000"/>
                </a:solidFill>
                <a:latin typeface="Arial" pitchFamily="34" charset="0"/>
                <a:cs typeface="Arial" pitchFamily="34" charset="0"/>
              </a:rPr>
              <a:t>all </a:t>
            </a:r>
            <a:r>
              <a:rPr lang="en-US" dirty="0" smtClean="0">
                <a:solidFill>
                  <a:srgbClr val="FF0000"/>
                </a:solidFill>
                <a:latin typeface="Arial" pitchFamily="34" charset="0"/>
                <a:cs typeface="Arial" pitchFamily="34" charset="0"/>
              </a:rPr>
              <a:t>of these in </a:t>
            </a:r>
            <a:r>
              <a:rPr lang="en-US" i="1" dirty="0" smtClean="0">
                <a:solidFill>
                  <a:srgbClr val="FF0000"/>
                </a:solidFill>
                <a:latin typeface="Arial" pitchFamily="34" charset="0"/>
                <a:cs typeface="Arial" pitchFamily="34" charset="0"/>
              </a:rPr>
              <a:t>every </a:t>
            </a:r>
            <a:r>
              <a:rPr lang="en-US" dirty="0" smtClean="0">
                <a:solidFill>
                  <a:srgbClr val="FF0000"/>
                </a:solidFill>
                <a:latin typeface="Arial" pitchFamily="34" charset="0"/>
                <a:cs typeface="Arial" pitchFamily="34" charset="0"/>
              </a:rPr>
              <a:t>case!</a:t>
            </a:r>
          </a:p>
          <a:p>
            <a:pPr marL="279400" lvl="1" indent="0">
              <a:buFont typeface="Arial" charset="0"/>
              <a:buNone/>
            </a:pPr>
            <a:endParaRPr lang="en-US" sz="2000" dirty="0" smtClean="0">
              <a:solidFill>
                <a:schemeClr val="tx1"/>
              </a:solidFill>
              <a:latin typeface="Arial"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b="-31"/>
          <a:stretch/>
        </p:blipFill>
        <p:spPr>
          <a:xfrm>
            <a:off x="5036288" y="4765912"/>
            <a:ext cx="1132170" cy="118872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87661" y="4765912"/>
            <a:ext cx="1202097" cy="118872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13078" y="4765912"/>
            <a:ext cx="1188720" cy="117548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51454" y="4765912"/>
            <a:ext cx="1202097" cy="118872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9303" y="4765912"/>
            <a:ext cx="1202097" cy="1188720"/>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823874" y="4765912"/>
            <a:ext cx="1178970" cy="1188720"/>
          </a:xfrm>
          <a:prstGeom prst="rect">
            <a:avLst/>
          </a:prstGeom>
        </p:spPr>
      </p:pic>
      <p:pic>
        <p:nvPicPr>
          <p:cNvPr id="10" name="Picture 9" descr="prius_wind_power.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00573" y="978162"/>
            <a:ext cx="2943426" cy="3403337"/>
          </a:xfrm>
          <a:prstGeom prst="rect">
            <a:avLst/>
          </a:prstGeom>
        </p:spPr>
      </p:pic>
      <p:sp>
        <p:nvSpPr>
          <p:cNvPr id="11" name="Title 1"/>
          <p:cNvSpPr txBox="1">
            <a:spLocks/>
          </p:cNvSpPr>
          <p:nvPr/>
        </p:nvSpPr>
        <p:spPr>
          <a:xfrm>
            <a:off x="471372" y="149674"/>
            <a:ext cx="8189838" cy="461665"/>
          </a:xfrm>
          <a:prstGeom prst="rect">
            <a:avLst/>
          </a:prstGeom>
        </p:spPr>
        <p:txBody>
          <a:bodyPr wrap="square">
            <a:spAutoFit/>
          </a:bodyPr>
          <a:lstStyle>
            <a:lvl1pPr algn="ctr" rtl="0" eaLnBrk="0" fontAlgn="base" hangingPunct="0">
              <a:spcBef>
                <a:spcPct val="0"/>
              </a:spcBef>
              <a:spcAft>
                <a:spcPct val="0"/>
              </a:spcAft>
              <a:defRPr sz="2800" kern="1200">
                <a:solidFill>
                  <a:srgbClr val="106636"/>
                </a:solidFill>
                <a:latin typeface="+mj-lt"/>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a:lstStyle>
          <a:p>
            <a:r>
              <a:rPr lang="en-US" sz="2400" dirty="0" smtClean="0">
                <a:latin typeface="Arial" pitchFamily="34" charset="0"/>
              </a:rPr>
              <a:t>Critical Materials Hub</a:t>
            </a:r>
            <a:endParaRPr lang="en-US" sz="1600" i="1" cap="all" dirty="0">
              <a:latin typeface="Arial" pitchFamily="34" charset="0"/>
            </a:endParaRPr>
          </a:p>
        </p:txBody>
      </p:sp>
      <p:pic>
        <p:nvPicPr>
          <p:cNvPr id="12" name="Picture 1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45236" y="4765912"/>
            <a:ext cx="1188720" cy="1175488"/>
          </a:xfrm>
          <a:prstGeom prst="rect">
            <a:avLst/>
          </a:prstGeom>
        </p:spPr>
      </p:pic>
    </p:spTree>
    <p:extLst>
      <p:ext uri="{BB962C8B-B14F-4D97-AF65-F5344CB8AC3E}">
        <p14:creationId xmlns:p14="http://schemas.microsoft.com/office/powerpoint/2010/main" val="26110881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4715" y="2639606"/>
            <a:ext cx="8734570" cy="1200329"/>
          </a:xfrm>
        </p:spPr>
        <p:txBody>
          <a:bodyPr wrap="square">
            <a:spAutoFit/>
          </a:bodyPr>
          <a:lstStyle/>
          <a:p>
            <a:pPr marL="0" indent="0" algn="ctr">
              <a:spcBef>
                <a:spcPts val="0"/>
              </a:spcBef>
              <a:buNone/>
            </a:pPr>
            <a:r>
              <a:rPr lang="en-US" sz="3600" dirty="0" smtClean="0">
                <a:latin typeface="Arial" pitchFamily="34" charset="0"/>
              </a:rPr>
              <a:t>Backup</a:t>
            </a:r>
            <a:r>
              <a:rPr lang="en-US" sz="3600" b="1" dirty="0" smtClean="0">
                <a:latin typeface="Arial" pitchFamily="34" charset="0"/>
              </a:rPr>
              <a:t/>
            </a:r>
            <a:br>
              <a:rPr lang="en-US" sz="3600" b="1" dirty="0" smtClean="0">
                <a:latin typeface="Arial" pitchFamily="34" charset="0"/>
              </a:rPr>
            </a:br>
            <a:endParaRPr lang="en-US" sz="3600" dirty="0">
              <a:latin typeface="Arial" pitchFamily="34" charset="0"/>
            </a:endParaRPr>
          </a:p>
        </p:txBody>
      </p:sp>
      <p:sp>
        <p:nvSpPr>
          <p:cNvPr id="5"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26</a:t>
            </a:fld>
            <a:endParaRPr lang="en-US" sz="1000" dirty="0" smtClean="0">
              <a:solidFill>
                <a:schemeClr val="tx1"/>
              </a:solidFill>
              <a:latin typeface="Arial" charset="0"/>
              <a:cs typeface="Arial" charset="0"/>
            </a:endParaRPr>
          </a:p>
        </p:txBody>
      </p:sp>
    </p:spTree>
    <p:extLst>
      <p:ext uri="{BB962C8B-B14F-4D97-AF65-F5344CB8AC3E}">
        <p14:creationId xmlns:p14="http://schemas.microsoft.com/office/powerpoint/2010/main" val="34967352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0" y="123825"/>
            <a:ext cx="9144000" cy="762000"/>
          </a:xfrm>
        </p:spPr>
        <p:txBody>
          <a:bodyPr/>
          <a:lstStyle/>
          <a:p>
            <a:pPr>
              <a:lnSpc>
                <a:spcPct val="90000"/>
              </a:lnSpc>
            </a:pPr>
            <a:r>
              <a:rPr lang="en-US" sz="2000" dirty="0" smtClean="0">
                <a:latin typeface="Arial" pitchFamily="34" charset="0"/>
              </a:rPr>
              <a:t>Bioenergy Research Centers (2007)</a:t>
            </a:r>
            <a:br>
              <a:rPr lang="en-US" sz="2000" dirty="0" smtClean="0">
                <a:latin typeface="Arial" pitchFamily="34" charset="0"/>
              </a:rPr>
            </a:br>
            <a:r>
              <a:rPr lang="en-US" sz="2000" dirty="0" smtClean="0">
                <a:latin typeface="Arial" pitchFamily="34" charset="0"/>
              </a:rPr>
              <a:t>Energy Frontier Research Centers (2009)</a:t>
            </a:r>
            <a:br>
              <a:rPr lang="en-US" sz="2000" dirty="0" smtClean="0">
                <a:latin typeface="Arial" pitchFamily="34" charset="0"/>
              </a:rPr>
            </a:br>
            <a:r>
              <a:rPr lang="en-US" sz="2000" dirty="0" smtClean="0">
                <a:latin typeface="Arial" pitchFamily="34" charset="0"/>
              </a:rPr>
              <a:t>Energy innovation Hubs (2010</a:t>
            </a:r>
            <a:r>
              <a:rPr lang="en-US" sz="2400" dirty="0" smtClean="0">
                <a:latin typeface="Arial" pitchFamily="34" charset="0"/>
              </a:rPr>
              <a:t>)</a:t>
            </a:r>
            <a:endParaRPr lang="en-US" sz="2400" dirty="0">
              <a:latin typeface="Arial" pitchFamily="34" charset="0"/>
            </a:endParaRPr>
          </a:p>
        </p:txBody>
      </p:sp>
      <p:sp>
        <p:nvSpPr>
          <p:cNvPr id="5"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27</a:t>
            </a:fld>
            <a:endParaRPr lang="en-US" sz="1000" dirty="0" smtClean="0">
              <a:solidFill>
                <a:schemeClr val="tx1"/>
              </a:solidFill>
              <a:latin typeface="Arial" charset="0"/>
              <a:cs typeface="Arial" charset="0"/>
            </a:endParaRPr>
          </a:p>
        </p:txBody>
      </p:sp>
      <p:pic>
        <p:nvPicPr>
          <p:cNvPr id="3" name="Picture 2"/>
          <p:cNvPicPr>
            <a:picLocks noChangeAspect="1" noChangeArrowheads="1"/>
          </p:cNvPicPr>
          <p:nvPr/>
        </p:nvPicPr>
        <p:blipFill>
          <a:blip r:embed="rId3" cstate="print"/>
          <a:srcRect/>
          <a:stretch>
            <a:fillRect/>
          </a:stretch>
        </p:blipFill>
        <p:spPr bwMode="auto">
          <a:xfrm>
            <a:off x="0" y="1037479"/>
            <a:ext cx="9144000" cy="571450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5256"/>
            <a:ext cx="9144000" cy="762000"/>
          </a:xfrm>
        </p:spPr>
        <p:txBody>
          <a:bodyPr/>
          <a:lstStyle/>
          <a:p>
            <a:pPr>
              <a:lnSpc>
                <a:spcPct val="90000"/>
              </a:lnSpc>
            </a:pPr>
            <a:r>
              <a:rPr lang="en-US" sz="2400" dirty="0" smtClean="0">
                <a:solidFill>
                  <a:srgbClr val="004B32"/>
                </a:solidFill>
                <a:latin typeface="Arial" pitchFamily="34" charset="0"/>
              </a:rPr>
              <a:t>The DOE Portfolio Today</a:t>
            </a:r>
            <a:r>
              <a:rPr lang="en-US" dirty="0" smtClean="0">
                <a:solidFill>
                  <a:srgbClr val="004B32"/>
                </a:solidFill>
                <a:latin typeface="Arial" pitchFamily="34" charset="0"/>
              </a:rPr>
              <a:t/>
            </a:r>
            <a:br>
              <a:rPr lang="en-US" dirty="0" smtClean="0">
                <a:solidFill>
                  <a:srgbClr val="004B32"/>
                </a:solidFill>
                <a:latin typeface="Arial" pitchFamily="34" charset="0"/>
              </a:rPr>
            </a:br>
            <a:r>
              <a:rPr lang="en-US" sz="1800" dirty="0">
                <a:solidFill>
                  <a:srgbClr val="004B32"/>
                </a:solidFill>
                <a:latin typeface="Arial" pitchFamily="34" charset="0"/>
              </a:rPr>
              <a:t>Area map of the FY 2013 budget request to </a:t>
            </a:r>
            <a:r>
              <a:rPr lang="en-US" sz="1800" dirty="0" smtClean="0">
                <a:solidFill>
                  <a:srgbClr val="004B32"/>
                </a:solidFill>
                <a:latin typeface="Arial" pitchFamily="34" charset="0"/>
              </a:rPr>
              <a:t>Congress ($27.2B)</a:t>
            </a:r>
            <a:endParaRPr lang="en-US" sz="2000" dirty="0">
              <a:solidFill>
                <a:srgbClr val="004B32"/>
              </a:solidFill>
              <a:latin typeface="Arial" pitchFamily="34" charset="0"/>
            </a:endParaRPr>
          </a:p>
        </p:txBody>
      </p:sp>
      <p:pic>
        <p:nvPicPr>
          <p:cNvPr id="3074" name="Picture 2"/>
          <p:cNvPicPr>
            <a:picLocks noChangeAspect="1" noChangeArrowheads="1"/>
          </p:cNvPicPr>
          <p:nvPr/>
        </p:nvPicPr>
        <p:blipFill rotWithShape="1">
          <a:blip r:embed="rId3" cstate="print"/>
          <a:srcRect t="4527"/>
          <a:stretch/>
        </p:blipFill>
        <p:spPr bwMode="auto">
          <a:xfrm>
            <a:off x="-39829" y="805218"/>
            <a:ext cx="9224773" cy="6052782"/>
          </a:xfrm>
          <a:prstGeom prst="rect">
            <a:avLst/>
          </a:prstGeom>
          <a:noFill/>
          <a:ln w="9525">
            <a:noFill/>
            <a:miter lim="800000"/>
            <a:headEnd/>
            <a:tailEnd/>
          </a:ln>
        </p:spPr>
      </p:pic>
      <p:sp>
        <p:nvSpPr>
          <p:cNvPr id="5"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bg1"/>
                </a:solidFill>
                <a:latin typeface="Arial" charset="0"/>
                <a:cs typeface="Arial" charset="0"/>
              </a:rPr>
              <a:pPr fontAlgn="base">
                <a:spcBef>
                  <a:spcPct val="0"/>
                </a:spcBef>
                <a:spcAft>
                  <a:spcPct val="0"/>
                </a:spcAft>
              </a:pPr>
              <a:t>3</a:t>
            </a:fld>
            <a:endParaRPr lang="en-US" sz="1000" dirty="0" smtClean="0">
              <a:solidFill>
                <a:schemeClr val="bg1"/>
              </a:solidFill>
              <a:latin typeface="Arial" charset="0"/>
              <a:cs typeface="Arial" charset="0"/>
            </a:endParaRPr>
          </a:p>
        </p:txBody>
      </p:sp>
      <p:sp>
        <p:nvSpPr>
          <p:cNvPr id="6" name="Rectangle 5"/>
          <p:cNvSpPr/>
          <p:nvPr/>
        </p:nvSpPr>
        <p:spPr>
          <a:xfrm>
            <a:off x="6749012" y="3223094"/>
            <a:ext cx="2305878" cy="917174"/>
          </a:xfrm>
          <a:prstGeom prst="rect">
            <a:avLst/>
          </a:prstGeom>
          <a:solidFill>
            <a:srgbClr val="FFFFCC"/>
          </a:solidFill>
          <a:ln w="25400">
            <a:solidFill>
              <a:srgbClr val="FF0000"/>
            </a:solidFill>
          </a:ln>
        </p:spPr>
        <p:txBody>
          <a:bodyPr wrap="square" lIns="91440" tIns="27432" rIns="91440" bIns="27432" anchor="ctr">
            <a:spAutoFit/>
          </a:bodyPr>
          <a:lstStyle/>
          <a:p>
            <a:pPr marL="114300" lvl="1" indent="-114300">
              <a:buFont typeface="Wingdings" pitchFamily="2" charset="2"/>
              <a:buChar char="§"/>
            </a:pPr>
            <a:r>
              <a:rPr lang="en-US" sz="1400" b="1" dirty="0" smtClean="0">
                <a:latin typeface="Arial" pitchFamily="34" charset="0"/>
                <a:cs typeface="Arial" pitchFamily="34" charset="0"/>
              </a:rPr>
              <a:t>Fuels from Sunlight Hub (2010)</a:t>
            </a:r>
          </a:p>
          <a:p>
            <a:pPr marL="114300" lvl="1" indent="-114300">
              <a:buFont typeface="Wingdings" pitchFamily="2" charset="2"/>
              <a:buChar char="§"/>
            </a:pPr>
            <a:r>
              <a:rPr lang="en-US" sz="1400" b="1" dirty="0" smtClean="0">
                <a:latin typeface="Arial" pitchFamily="34" charset="0"/>
                <a:cs typeface="Arial" pitchFamily="34" charset="0"/>
              </a:rPr>
              <a:t>Batteries and Energy Storage Hub (2012)</a:t>
            </a:r>
          </a:p>
        </p:txBody>
      </p:sp>
      <p:sp>
        <p:nvSpPr>
          <p:cNvPr id="7" name="Rectangle 6"/>
          <p:cNvSpPr/>
          <p:nvPr/>
        </p:nvSpPr>
        <p:spPr>
          <a:xfrm>
            <a:off x="3920665" y="5839194"/>
            <a:ext cx="2093844" cy="917174"/>
          </a:xfrm>
          <a:prstGeom prst="rect">
            <a:avLst/>
          </a:prstGeom>
          <a:solidFill>
            <a:srgbClr val="FFFFCC"/>
          </a:solidFill>
          <a:ln w="25400">
            <a:solidFill>
              <a:srgbClr val="FF0000"/>
            </a:solidFill>
          </a:ln>
        </p:spPr>
        <p:txBody>
          <a:bodyPr wrap="square" lIns="91440" tIns="27432" rIns="91440" bIns="27432">
            <a:spAutoFit/>
          </a:bodyPr>
          <a:lstStyle/>
          <a:p>
            <a:pPr marL="114300" lvl="1" indent="-114300">
              <a:buFont typeface="Wingdings" pitchFamily="2" charset="2"/>
              <a:buChar char="§"/>
            </a:pPr>
            <a:r>
              <a:rPr lang="en-US" sz="1400" b="1" dirty="0" smtClean="0">
                <a:latin typeface="Arial" pitchFamily="34" charset="0"/>
                <a:cs typeface="Arial" pitchFamily="34" charset="0"/>
              </a:rPr>
              <a:t>Energy Efficient Buildings Hub (2010)</a:t>
            </a:r>
          </a:p>
          <a:p>
            <a:pPr marL="114300" lvl="1" indent="-114300">
              <a:buFont typeface="Wingdings" pitchFamily="2" charset="2"/>
              <a:buChar char="§"/>
            </a:pPr>
            <a:r>
              <a:rPr lang="en-US" sz="1400" b="1" dirty="0" smtClean="0">
                <a:latin typeface="Arial" pitchFamily="34" charset="0"/>
                <a:cs typeface="Arial" pitchFamily="34" charset="0"/>
              </a:rPr>
              <a:t>Critical Materials Hub (2012)</a:t>
            </a:r>
          </a:p>
        </p:txBody>
      </p:sp>
      <p:sp>
        <p:nvSpPr>
          <p:cNvPr id="8" name="Rectangle 7"/>
          <p:cNvSpPr/>
          <p:nvPr/>
        </p:nvSpPr>
        <p:spPr>
          <a:xfrm>
            <a:off x="5927602" y="6054637"/>
            <a:ext cx="2205015" cy="701731"/>
          </a:xfrm>
          <a:prstGeom prst="rect">
            <a:avLst/>
          </a:prstGeom>
          <a:solidFill>
            <a:srgbClr val="FFFFCC"/>
          </a:solidFill>
          <a:ln w="25400">
            <a:solidFill>
              <a:srgbClr val="FF0000"/>
            </a:solidFill>
          </a:ln>
        </p:spPr>
        <p:txBody>
          <a:bodyPr wrap="square" lIns="91440" tIns="27432" rIns="91440" bIns="27432">
            <a:spAutoFit/>
          </a:bodyPr>
          <a:lstStyle/>
          <a:p>
            <a:pPr marL="114300" lvl="1" indent="-114300">
              <a:buFont typeface="Wingdings" pitchFamily="2" charset="2"/>
              <a:buChar char="§"/>
            </a:pPr>
            <a:r>
              <a:rPr lang="en-US" sz="1400" b="1" dirty="0" smtClean="0">
                <a:latin typeface="Arial" pitchFamily="34" charset="0"/>
              </a:rPr>
              <a:t>Modeling and Simulation of Nuclear Reactors Hub (2010)</a:t>
            </a:r>
          </a:p>
        </p:txBody>
      </p:sp>
      <p:sp>
        <p:nvSpPr>
          <p:cNvPr id="9" name="Rectangle 8"/>
          <p:cNvSpPr/>
          <p:nvPr/>
        </p:nvSpPr>
        <p:spPr>
          <a:xfrm>
            <a:off x="6749807" y="1781788"/>
            <a:ext cx="2304288" cy="486287"/>
          </a:xfrm>
          <a:prstGeom prst="rect">
            <a:avLst/>
          </a:prstGeom>
          <a:solidFill>
            <a:srgbClr val="FFFFCC"/>
          </a:solidFill>
          <a:ln w="25400">
            <a:solidFill>
              <a:srgbClr val="FF0000"/>
            </a:solidFill>
          </a:ln>
        </p:spPr>
        <p:txBody>
          <a:bodyPr wrap="square" lIns="91440" tIns="27432" rIns="91440" bIns="27432" anchor="ctr">
            <a:spAutoFit/>
          </a:bodyPr>
          <a:lstStyle/>
          <a:p>
            <a:pPr marL="109538" lvl="1" indent="-109538">
              <a:buFont typeface="Wingdings" pitchFamily="2" charset="2"/>
              <a:buChar char="§"/>
            </a:pPr>
            <a:r>
              <a:rPr lang="en-US" sz="1400" b="1" dirty="0" smtClean="0">
                <a:latin typeface="Arial" pitchFamily="34" charset="0"/>
                <a:cs typeface="Arial" pitchFamily="34" charset="0"/>
              </a:rPr>
              <a:t>3 </a:t>
            </a:r>
            <a:r>
              <a:rPr lang="en-US" sz="1400" b="1" dirty="0" err="1" smtClean="0">
                <a:latin typeface="Arial" pitchFamily="34" charset="0"/>
                <a:cs typeface="Arial" pitchFamily="34" charset="0"/>
              </a:rPr>
              <a:t>Bioenergy</a:t>
            </a:r>
            <a:r>
              <a:rPr lang="en-US" sz="1400" b="1" dirty="0" smtClean="0">
                <a:latin typeface="Arial" pitchFamily="34" charset="0"/>
                <a:cs typeface="Arial" pitchFamily="34" charset="0"/>
              </a:rPr>
              <a:t> Research Centers (2007)</a:t>
            </a:r>
            <a:endParaRPr lang="en-US" sz="1400" b="1" dirty="0" smtClean="0">
              <a:solidFill>
                <a:srgbClr val="00B050"/>
              </a:solidFill>
              <a:latin typeface="Arial" pitchFamily="34" charset="0"/>
              <a:cs typeface="Arial" pitchFamily="34" charset="0"/>
            </a:endParaRPr>
          </a:p>
        </p:txBody>
      </p:sp>
      <p:sp>
        <p:nvSpPr>
          <p:cNvPr id="10" name="Rectangle 9"/>
          <p:cNvSpPr/>
          <p:nvPr/>
        </p:nvSpPr>
        <p:spPr>
          <a:xfrm>
            <a:off x="6749807" y="2394719"/>
            <a:ext cx="2304288" cy="701731"/>
          </a:xfrm>
          <a:prstGeom prst="rect">
            <a:avLst/>
          </a:prstGeom>
          <a:solidFill>
            <a:srgbClr val="FFFFCC"/>
          </a:solidFill>
          <a:ln w="25400">
            <a:solidFill>
              <a:srgbClr val="FF0000"/>
            </a:solidFill>
          </a:ln>
        </p:spPr>
        <p:txBody>
          <a:bodyPr wrap="square" lIns="91440" tIns="27432" rIns="91440" bIns="27432" anchor="ctr">
            <a:spAutoFit/>
          </a:bodyPr>
          <a:lstStyle/>
          <a:p>
            <a:pPr marL="109538" lvl="1" indent="-109538">
              <a:buFont typeface="Wingdings" pitchFamily="2" charset="2"/>
              <a:buChar char="§"/>
            </a:pPr>
            <a:r>
              <a:rPr lang="en-US" sz="1400" b="1" dirty="0" smtClean="0">
                <a:latin typeface="Arial" pitchFamily="34" charset="0"/>
                <a:cs typeface="Arial" pitchFamily="34" charset="0"/>
              </a:rPr>
              <a:t>46 Energy Frontier Research Centers (2009)</a:t>
            </a:r>
            <a:endParaRPr lang="en-US" sz="1400" b="1" dirty="0" smtClean="0">
              <a:solidFill>
                <a:srgbClr val="00B050"/>
              </a:solidFill>
              <a:latin typeface="Arial" pitchFamily="34" charset="0"/>
              <a:cs typeface="Arial" pitchFamily="34" charset="0"/>
            </a:endParaRPr>
          </a:p>
        </p:txBody>
      </p:sp>
    </p:spTree>
    <p:extLst>
      <p:ext uri="{BB962C8B-B14F-4D97-AF65-F5344CB8AC3E}">
        <p14:creationId xmlns:p14="http://schemas.microsoft.com/office/powerpoint/2010/main" val="1008222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4715" y="1950493"/>
            <a:ext cx="8734570" cy="1384995"/>
          </a:xfrm>
        </p:spPr>
        <p:txBody>
          <a:bodyPr wrap="square">
            <a:spAutoFit/>
          </a:bodyPr>
          <a:lstStyle/>
          <a:p>
            <a:pPr marL="0" indent="0" algn="ctr">
              <a:spcBef>
                <a:spcPts val="0"/>
              </a:spcBef>
              <a:buNone/>
            </a:pPr>
            <a:r>
              <a:rPr lang="en-US" sz="3600" dirty="0" smtClean="0">
                <a:latin typeface="Arial" pitchFamily="34" charset="0"/>
              </a:rPr>
              <a:t>First came the</a:t>
            </a:r>
            <a:br>
              <a:rPr lang="en-US" sz="3600" dirty="0" smtClean="0">
                <a:latin typeface="Arial" pitchFamily="34" charset="0"/>
              </a:rPr>
            </a:br>
            <a:r>
              <a:rPr lang="en-US" sz="3600" dirty="0" err="1" smtClean="0">
                <a:latin typeface="Arial" pitchFamily="34" charset="0"/>
              </a:rPr>
              <a:t>Bioenergy</a:t>
            </a:r>
            <a:r>
              <a:rPr lang="en-US" sz="3600" dirty="0" smtClean="0">
                <a:latin typeface="Arial" pitchFamily="34" charset="0"/>
              </a:rPr>
              <a:t> Research Centers (BRCs)</a:t>
            </a:r>
          </a:p>
          <a:p>
            <a:pPr marL="0" indent="0" algn="ctr">
              <a:spcBef>
                <a:spcPts val="0"/>
              </a:spcBef>
              <a:buNone/>
            </a:pPr>
            <a:r>
              <a:rPr lang="en-US" sz="1200" b="1" dirty="0" smtClean="0">
                <a:latin typeface="Arial" pitchFamily="34" charset="0"/>
              </a:rPr>
              <a:t> </a:t>
            </a:r>
            <a:endParaRPr lang="en-US" sz="2800" dirty="0">
              <a:latin typeface="Arial" pitchFamily="34" charset="0"/>
            </a:endParaRPr>
          </a:p>
        </p:txBody>
      </p:sp>
      <p:sp>
        <p:nvSpPr>
          <p:cNvPr id="5"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4</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47002" y="874731"/>
            <a:ext cx="5882673" cy="5259388"/>
          </a:xfrm>
        </p:spPr>
        <p:txBody>
          <a:bodyPr>
            <a:noAutofit/>
          </a:bodyPr>
          <a:lstStyle/>
          <a:p>
            <a:pPr marL="231775" indent="-231775">
              <a:spcBef>
                <a:spcPts val="0"/>
              </a:spcBef>
              <a:spcAft>
                <a:spcPts val="1200"/>
              </a:spcAft>
              <a:buFont typeface="Wingdings" pitchFamily="2" charset="2"/>
              <a:buChar char="§"/>
            </a:pPr>
            <a:r>
              <a:rPr lang="en-US" sz="1800" dirty="0" smtClean="0">
                <a:solidFill>
                  <a:schemeClr val="tx1"/>
                </a:solidFill>
                <a:latin typeface="Arial" pitchFamily="34" charset="0"/>
              </a:rPr>
              <a:t>The National Academies played an important role in defining the BRCs:</a:t>
            </a:r>
          </a:p>
          <a:p>
            <a:pPr lvl="1">
              <a:spcBef>
                <a:spcPts val="0"/>
              </a:spcBef>
            </a:pPr>
            <a:r>
              <a:rPr lang="en-US" sz="1600" b="1" i="1" dirty="0" smtClean="0">
                <a:solidFill>
                  <a:schemeClr val="tx1"/>
                </a:solidFill>
                <a:latin typeface="Arial" pitchFamily="34" charset="0"/>
              </a:rPr>
              <a:t>Rising Above the Gathering Storm</a:t>
            </a:r>
            <a:r>
              <a:rPr lang="en-US" sz="1600" b="1" dirty="0" smtClean="0">
                <a:solidFill>
                  <a:schemeClr val="tx1"/>
                </a:solidFill>
                <a:latin typeface="Arial" pitchFamily="34" charset="0"/>
              </a:rPr>
              <a:t> (2005) </a:t>
            </a:r>
          </a:p>
          <a:p>
            <a:pPr lvl="1">
              <a:spcBef>
                <a:spcPts val="0"/>
              </a:spcBef>
              <a:spcAft>
                <a:spcPts val="600"/>
              </a:spcAft>
              <a:buNone/>
            </a:pPr>
            <a:r>
              <a:rPr lang="en-US" sz="1600" dirty="0" smtClean="0">
                <a:solidFill>
                  <a:schemeClr val="tx1"/>
                </a:solidFill>
                <a:latin typeface="Arial" pitchFamily="34" charset="0"/>
              </a:rPr>
              <a:t>	</a:t>
            </a:r>
            <a:r>
              <a:rPr lang="en-US" sz="1400" dirty="0" smtClean="0">
                <a:solidFill>
                  <a:schemeClr val="tx1"/>
                </a:solidFill>
                <a:latin typeface="Arial" pitchFamily="34" charset="0"/>
              </a:rPr>
              <a:t>Recommended major increases in federal spending for basic physical sciences and also prompted discussions on new modes for organizing, funding, and managing DOE-supported research.</a:t>
            </a:r>
            <a:endParaRPr lang="en-US" sz="1600" dirty="0" smtClean="0">
              <a:solidFill>
                <a:schemeClr val="tx1"/>
              </a:solidFill>
              <a:latin typeface="Arial" pitchFamily="34" charset="0"/>
            </a:endParaRPr>
          </a:p>
          <a:p>
            <a:pPr lvl="1">
              <a:spcBef>
                <a:spcPts val="0"/>
              </a:spcBef>
            </a:pPr>
            <a:r>
              <a:rPr lang="en-US" sz="1600" b="1" i="1" dirty="0" smtClean="0">
                <a:solidFill>
                  <a:schemeClr val="tx1"/>
                </a:solidFill>
                <a:latin typeface="Arial" pitchFamily="34" charset="0"/>
              </a:rPr>
              <a:t>Review of the Department of Energy’s Genomics: GTL Program</a:t>
            </a:r>
            <a:r>
              <a:rPr lang="en-US" sz="1600" b="1" dirty="0" smtClean="0">
                <a:solidFill>
                  <a:schemeClr val="tx1"/>
                </a:solidFill>
                <a:latin typeface="Arial" pitchFamily="34" charset="0"/>
              </a:rPr>
              <a:t> (2006) </a:t>
            </a:r>
          </a:p>
          <a:p>
            <a:pPr lvl="1">
              <a:spcBef>
                <a:spcPts val="0"/>
              </a:spcBef>
              <a:buNone/>
            </a:pPr>
            <a:r>
              <a:rPr lang="en-US" sz="1600" dirty="0" smtClean="0">
                <a:solidFill>
                  <a:schemeClr val="tx1"/>
                </a:solidFill>
                <a:latin typeface="Arial" pitchFamily="34" charset="0"/>
              </a:rPr>
              <a:t>	</a:t>
            </a:r>
            <a:r>
              <a:rPr lang="en-US" sz="1400" dirty="0" smtClean="0">
                <a:solidFill>
                  <a:schemeClr val="tx1"/>
                </a:solidFill>
                <a:latin typeface="Arial" pitchFamily="34" charset="0"/>
              </a:rPr>
              <a:t>Did not support the SC Biological and Environmental Research (BER) facilities plan to construct (sequentially) and operate four separate centers for biosciences.  </a:t>
            </a:r>
            <a:r>
              <a:rPr lang="en-US" sz="1400" dirty="0" smtClean="0">
                <a:solidFill>
                  <a:srgbClr val="FF0000"/>
                </a:solidFill>
                <a:latin typeface="Arial" pitchFamily="34" charset="0"/>
              </a:rPr>
              <a:t>Instead recommended the establishment of “vertically integrated” centers, each focused on a specific mission area, beginning with </a:t>
            </a:r>
            <a:r>
              <a:rPr lang="en-US" sz="1400" dirty="0" err="1" smtClean="0">
                <a:solidFill>
                  <a:srgbClr val="FF0000"/>
                </a:solidFill>
                <a:latin typeface="Arial" pitchFamily="34" charset="0"/>
              </a:rPr>
              <a:t>bioenergy</a:t>
            </a:r>
            <a:r>
              <a:rPr lang="en-US" sz="1400" dirty="0" smtClean="0">
                <a:solidFill>
                  <a:srgbClr val="FF0000"/>
                </a:solidFill>
                <a:latin typeface="Arial" pitchFamily="34" charset="0"/>
              </a:rPr>
              <a:t>.</a:t>
            </a:r>
            <a:endParaRPr lang="en-US" sz="1800" dirty="0" smtClean="0">
              <a:solidFill>
                <a:srgbClr val="FF0000"/>
              </a:solidFill>
              <a:latin typeface="Arial" pitchFamily="34" charset="0"/>
            </a:endParaRPr>
          </a:p>
          <a:p>
            <a:pPr marL="231775" indent="-231775">
              <a:spcBef>
                <a:spcPts val="1200"/>
              </a:spcBef>
              <a:buFont typeface="Wingdings" pitchFamily="2" charset="2"/>
              <a:buChar char="§"/>
            </a:pPr>
            <a:r>
              <a:rPr lang="en-US" sz="1800" dirty="0" smtClean="0">
                <a:solidFill>
                  <a:schemeClr val="tx1"/>
                </a:solidFill>
                <a:latin typeface="Arial" pitchFamily="34" charset="0"/>
              </a:rPr>
              <a:t>Steven Chu, then Director of LBNL, was part of the “Gathering Storm” panel; he specifically emphasized the  need for more active research management, advocating “Bell Labs” model.</a:t>
            </a:r>
          </a:p>
          <a:p>
            <a:pPr>
              <a:spcBef>
                <a:spcPts val="1200"/>
              </a:spcBef>
              <a:buNone/>
            </a:pPr>
            <a:endParaRPr lang="en-US" sz="1800" dirty="0">
              <a:latin typeface="Arial" pitchFamily="34" charset="0"/>
            </a:endParaRPr>
          </a:p>
        </p:txBody>
      </p:sp>
      <p:sp>
        <p:nvSpPr>
          <p:cNvPr id="3" name="Title 2"/>
          <p:cNvSpPr>
            <a:spLocks noGrp="1"/>
          </p:cNvSpPr>
          <p:nvPr>
            <p:ph type="title"/>
          </p:nvPr>
        </p:nvSpPr>
        <p:spPr/>
        <p:txBody>
          <a:bodyPr/>
          <a:lstStyle/>
          <a:p>
            <a:r>
              <a:rPr lang="en-US" sz="2400" dirty="0" err="1" smtClean="0">
                <a:latin typeface="Arial" pitchFamily="34" charset="0"/>
              </a:rPr>
              <a:t>Bioenergy</a:t>
            </a:r>
            <a:r>
              <a:rPr lang="en-US" sz="2400" dirty="0" smtClean="0">
                <a:latin typeface="Arial" pitchFamily="34" charset="0"/>
              </a:rPr>
              <a:t> Research Centers—Precursors to the Hubs</a:t>
            </a:r>
            <a:endParaRPr lang="en-US" sz="2400" dirty="0">
              <a:latin typeface="Arial" pitchFamily="34" charset="0"/>
            </a:endParaRPr>
          </a:p>
        </p:txBody>
      </p:sp>
      <p:sp>
        <p:nvSpPr>
          <p:cNvPr id="5" name="Footer Placeholder 4"/>
          <p:cNvSpPr>
            <a:spLocks noGrp="1"/>
          </p:cNvSpPr>
          <p:nvPr>
            <p:ph type="ftr" sz="quarter" idx="12"/>
          </p:nvPr>
        </p:nvSpPr>
        <p:spPr/>
        <p:txBody>
          <a:bodyPr/>
          <a:lstStyle/>
          <a:p>
            <a:endParaRPr lang="en-US"/>
          </a:p>
        </p:txBody>
      </p:sp>
      <p:pic>
        <p:nvPicPr>
          <p:cNvPr id="8" name="Picture 2" descr="http://www.feelsci.org/data/file/webgine/576466496_23223677_12.jpg"/>
          <p:cNvPicPr>
            <a:picLocks noChangeAspect="1" noChangeArrowheads="1"/>
          </p:cNvPicPr>
          <p:nvPr/>
        </p:nvPicPr>
        <p:blipFill>
          <a:blip r:embed="rId2" cstate="print"/>
          <a:srcRect/>
          <a:stretch>
            <a:fillRect/>
          </a:stretch>
        </p:blipFill>
        <p:spPr bwMode="auto">
          <a:xfrm>
            <a:off x="323850" y="1224971"/>
            <a:ext cx="1805681" cy="2340698"/>
          </a:xfrm>
          <a:prstGeom prst="rect">
            <a:avLst/>
          </a:prstGeom>
          <a:ln w="19050">
            <a:solidFill>
              <a:schemeClr val="tx1"/>
            </a:solidFill>
          </a:ln>
          <a:effectLst/>
        </p:spPr>
      </p:pic>
      <p:pic>
        <p:nvPicPr>
          <p:cNvPr id="9" name="Picture 5"/>
          <p:cNvPicPr>
            <a:picLocks noChangeAspect="1" noChangeArrowheads="1"/>
          </p:cNvPicPr>
          <p:nvPr/>
        </p:nvPicPr>
        <p:blipFill>
          <a:blip r:embed="rId3" cstate="print"/>
          <a:srcRect/>
          <a:stretch>
            <a:fillRect/>
          </a:stretch>
        </p:blipFill>
        <p:spPr bwMode="auto">
          <a:xfrm>
            <a:off x="814484" y="3184694"/>
            <a:ext cx="1839577" cy="2358856"/>
          </a:xfrm>
          <a:prstGeom prst="rect">
            <a:avLst/>
          </a:prstGeom>
          <a:ln w="19050">
            <a:solidFill>
              <a:schemeClr val="tx1"/>
            </a:solidFill>
          </a:ln>
          <a:effectLst/>
        </p:spPr>
      </p:pic>
      <p:sp>
        <p:nvSpPr>
          <p:cNvPr id="12"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5</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63011" y="1050121"/>
            <a:ext cx="5760203" cy="5259388"/>
          </a:xfrm>
        </p:spPr>
        <p:txBody>
          <a:bodyPr>
            <a:noAutofit/>
          </a:bodyPr>
          <a:lstStyle/>
          <a:p>
            <a:pPr marL="223838" indent="-223838">
              <a:spcBef>
                <a:spcPts val="0"/>
              </a:spcBef>
              <a:spcAft>
                <a:spcPts val="0"/>
              </a:spcAft>
              <a:buFont typeface="Wingdings" pitchFamily="2" charset="2"/>
              <a:buChar char="§"/>
            </a:pPr>
            <a:r>
              <a:rPr lang="en-US" sz="2000" dirty="0" smtClean="0">
                <a:solidFill>
                  <a:schemeClr val="tx1"/>
                </a:solidFill>
                <a:latin typeface="Arial" pitchFamily="34" charset="0"/>
              </a:rPr>
              <a:t>BER, through workshops, developed a roadmap for </a:t>
            </a:r>
            <a:r>
              <a:rPr lang="en-US" sz="2000" dirty="0" err="1" smtClean="0">
                <a:solidFill>
                  <a:schemeClr val="tx1"/>
                </a:solidFill>
                <a:latin typeface="Arial" pitchFamily="34" charset="0"/>
              </a:rPr>
              <a:t>bioenergy</a:t>
            </a:r>
            <a:r>
              <a:rPr lang="en-US" sz="2000" dirty="0" smtClean="0">
                <a:solidFill>
                  <a:schemeClr val="tx1"/>
                </a:solidFill>
                <a:latin typeface="Arial" pitchFamily="34" charset="0"/>
              </a:rPr>
              <a:t> research</a:t>
            </a:r>
            <a:r>
              <a:rPr lang="en-US" sz="1800" b="1" dirty="0" smtClean="0">
                <a:solidFill>
                  <a:schemeClr val="tx1"/>
                </a:solidFill>
                <a:latin typeface="Arial" pitchFamily="34" charset="0"/>
              </a:rPr>
              <a:t>:</a:t>
            </a:r>
          </a:p>
          <a:p>
            <a:pPr marL="461963" lvl="1" indent="-236538">
              <a:spcBef>
                <a:spcPts val="0"/>
              </a:spcBef>
              <a:spcAft>
                <a:spcPts val="0"/>
              </a:spcAft>
            </a:pPr>
            <a:r>
              <a:rPr lang="en-US" sz="1800" dirty="0" smtClean="0">
                <a:solidFill>
                  <a:schemeClr val="tx1"/>
                </a:solidFill>
                <a:latin typeface="Arial" pitchFamily="34" charset="0"/>
              </a:rPr>
              <a:t>Science breakthroughs were needed to overcome barriers to cost-effective cellulosic </a:t>
            </a:r>
            <a:r>
              <a:rPr lang="en-US" sz="1800" dirty="0" err="1" smtClean="0">
                <a:solidFill>
                  <a:schemeClr val="tx1"/>
                </a:solidFill>
                <a:latin typeface="Arial" pitchFamily="34" charset="0"/>
              </a:rPr>
              <a:t>biofuels</a:t>
            </a:r>
            <a:r>
              <a:rPr lang="en-US" sz="1800" dirty="0" smtClean="0">
                <a:solidFill>
                  <a:schemeClr val="tx1"/>
                </a:solidFill>
                <a:latin typeface="Arial" pitchFamily="34" charset="0"/>
              </a:rPr>
              <a:t> –incremental improvements in existing technologies were insufficient.</a:t>
            </a:r>
          </a:p>
          <a:p>
            <a:pPr marL="461963" lvl="1" indent="-236538">
              <a:spcBef>
                <a:spcPts val="0"/>
              </a:spcBef>
              <a:spcAft>
                <a:spcPts val="0"/>
              </a:spcAft>
              <a:buNone/>
            </a:pPr>
            <a:endParaRPr lang="en-US" sz="1800" dirty="0" smtClean="0">
              <a:solidFill>
                <a:schemeClr val="tx1"/>
              </a:solidFill>
              <a:latin typeface="Arial" pitchFamily="34" charset="0"/>
            </a:endParaRPr>
          </a:p>
          <a:p>
            <a:pPr marL="225425" indent="-225425">
              <a:spcBef>
                <a:spcPts val="0"/>
              </a:spcBef>
              <a:spcAft>
                <a:spcPts val="0"/>
              </a:spcAft>
              <a:buFont typeface="Wingdings" pitchFamily="2" charset="2"/>
              <a:buChar char="§"/>
            </a:pPr>
            <a:r>
              <a:rPr lang="en-US" sz="2000" dirty="0" smtClean="0">
                <a:solidFill>
                  <a:schemeClr val="tx1"/>
                </a:solidFill>
                <a:latin typeface="Arial" pitchFamily="34" charset="0"/>
              </a:rPr>
              <a:t>Broader context:</a:t>
            </a:r>
          </a:p>
          <a:p>
            <a:pPr marL="461963" lvl="1" indent="-225425">
              <a:spcBef>
                <a:spcPts val="0"/>
              </a:spcBef>
              <a:spcAft>
                <a:spcPts val="0"/>
              </a:spcAft>
            </a:pPr>
            <a:r>
              <a:rPr lang="en-US" sz="1800" dirty="0" smtClean="0">
                <a:solidFill>
                  <a:schemeClr val="tx1"/>
                </a:solidFill>
                <a:latin typeface="Arial" pitchFamily="34" charset="0"/>
              </a:rPr>
              <a:t>Energy: Near-doubling of gasoline prices between 2000 and 2006 and dependence on foreign petroleum stimulated renewed interest in alternative energy.</a:t>
            </a:r>
          </a:p>
          <a:p>
            <a:pPr marL="461963" lvl="1" indent="-225425">
              <a:spcBef>
                <a:spcPts val="0"/>
              </a:spcBef>
              <a:spcAft>
                <a:spcPts val="0"/>
              </a:spcAft>
            </a:pPr>
            <a:r>
              <a:rPr lang="en-US" sz="1800" dirty="0" smtClean="0">
                <a:solidFill>
                  <a:schemeClr val="tx1"/>
                </a:solidFill>
                <a:latin typeface="Arial" pitchFamily="34" charset="0"/>
              </a:rPr>
              <a:t>Climate: Concern about climate change was growing.</a:t>
            </a:r>
          </a:p>
          <a:p>
            <a:pPr marL="461963" lvl="1" indent="-225425">
              <a:spcBef>
                <a:spcPts val="0"/>
              </a:spcBef>
              <a:spcAft>
                <a:spcPts val="0"/>
              </a:spcAft>
            </a:pPr>
            <a:r>
              <a:rPr lang="en-US" sz="1800" dirty="0" smtClean="0">
                <a:solidFill>
                  <a:schemeClr val="tx1"/>
                </a:solidFill>
                <a:latin typeface="Arial" pitchFamily="34" charset="0"/>
              </a:rPr>
              <a:t>Policy: Administration at the time favored “scientific/ technological” approaches rather than “policy” approaches to curbing carbon emissions.</a:t>
            </a:r>
          </a:p>
          <a:p>
            <a:pPr marL="461963" lvl="1" indent="-225425">
              <a:spcBef>
                <a:spcPts val="0"/>
              </a:spcBef>
              <a:spcAft>
                <a:spcPts val="0"/>
              </a:spcAft>
            </a:pPr>
            <a:endParaRPr lang="en-US" sz="1800" dirty="0" smtClean="0">
              <a:solidFill>
                <a:schemeClr val="tx1"/>
              </a:solidFill>
              <a:latin typeface="Arial" pitchFamily="34" charset="0"/>
            </a:endParaRPr>
          </a:p>
        </p:txBody>
      </p:sp>
      <p:sp>
        <p:nvSpPr>
          <p:cNvPr id="3" name="Title 2"/>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sz="2400" dirty="0" smtClean="0">
                <a:latin typeface="Arial" pitchFamily="34" charset="0"/>
              </a:rPr>
              <a:t>Other Influences Suggesting a </a:t>
            </a:r>
            <a:r>
              <a:rPr lang="en-US" sz="2400" dirty="0">
                <a:latin typeface="Arial" pitchFamily="34" charset="0"/>
              </a:rPr>
              <a:t>New Approach, c. 2006</a:t>
            </a:r>
          </a:p>
        </p:txBody>
      </p:sp>
      <p:sp>
        <p:nvSpPr>
          <p:cNvPr id="5" name="Footer Placeholder 4"/>
          <p:cNvSpPr>
            <a:spLocks noGrp="1"/>
          </p:cNvSpPr>
          <p:nvPr>
            <p:ph type="ftr" sz="quarter" idx="12"/>
          </p:nvPr>
        </p:nvSpPr>
        <p:spPr/>
        <p:txBody>
          <a:bodyPr/>
          <a:lstStyle/>
          <a:p>
            <a:endParaRPr lang="en-US"/>
          </a:p>
        </p:txBody>
      </p:sp>
      <p:sp>
        <p:nvSpPr>
          <p:cNvPr id="13"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6</a:t>
            </a:fld>
            <a:endParaRPr lang="en-US" sz="1000" dirty="0" smtClean="0">
              <a:solidFill>
                <a:schemeClr val="tx1"/>
              </a:solidFill>
              <a:latin typeface="Arial" charset="0"/>
              <a:cs typeface="Arial" charset="0"/>
            </a:endParaRPr>
          </a:p>
        </p:txBody>
      </p:sp>
      <p:pic>
        <p:nvPicPr>
          <p:cNvPr id="15" name="Picture 2"/>
          <p:cNvPicPr>
            <a:picLocks noChangeAspect="1" noChangeArrowheads="1"/>
          </p:cNvPicPr>
          <p:nvPr/>
        </p:nvPicPr>
        <p:blipFill>
          <a:blip r:embed="rId2" cstate="print"/>
          <a:srcRect/>
          <a:stretch>
            <a:fillRect/>
          </a:stretch>
        </p:blipFill>
        <p:spPr bwMode="auto">
          <a:xfrm>
            <a:off x="357797" y="951096"/>
            <a:ext cx="1966811" cy="2561652"/>
          </a:xfrm>
          <a:prstGeom prst="rect">
            <a:avLst/>
          </a:prstGeom>
          <a:ln w="19050">
            <a:solidFill>
              <a:schemeClr val="tx1"/>
            </a:solidFill>
          </a:ln>
          <a:effectLst/>
        </p:spPr>
      </p:pic>
      <p:pic>
        <p:nvPicPr>
          <p:cNvPr id="14" name="Picture 3"/>
          <p:cNvPicPr>
            <a:picLocks noChangeAspect="1" noChangeArrowheads="1"/>
          </p:cNvPicPr>
          <p:nvPr/>
        </p:nvPicPr>
        <p:blipFill>
          <a:blip r:embed="rId3" cstate="print"/>
          <a:srcRect/>
          <a:stretch>
            <a:fillRect/>
          </a:stretch>
        </p:blipFill>
        <p:spPr bwMode="auto">
          <a:xfrm>
            <a:off x="577203" y="3245669"/>
            <a:ext cx="1967217" cy="2532870"/>
          </a:xfrm>
          <a:prstGeom prst="rect">
            <a:avLst/>
          </a:prstGeom>
          <a:ln w="19050">
            <a:solidFill>
              <a:schemeClr val="tx1"/>
            </a:solidFill>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22149" y="866775"/>
            <a:ext cx="7299702" cy="5259388"/>
          </a:xfrm>
        </p:spPr>
        <p:txBody>
          <a:bodyPr>
            <a:noAutofit/>
          </a:bodyPr>
          <a:lstStyle/>
          <a:p>
            <a:pPr marL="0" indent="0">
              <a:spcBef>
                <a:spcPts val="0"/>
              </a:spcBef>
              <a:spcAft>
                <a:spcPts val="1200"/>
              </a:spcAft>
              <a:buNone/>
            </a:pPr>
            <a:r>
              <a:rPr lang="en-US" sz="2000" dirty="0" smtClean="0">
                <a:solidFill>
                  <a:schemeClr val="tx1"/>
                </a:solidFill>
                <a:latin typeface="Arial" pitchFamily="34" charset="0"/>
              </a:rPr>
              <a:t>Based on the NRC reports and the BER workshops, SC proposed two BRCs at $25M/year each for an initial 5 years.</a:t>
            </a:r>
          </a:p>
          <a:p>
            <a:pPr marL="463550" lvl="1" indent="-231775">
              <a:spcBef>
                <a:spcPts val="0"/>
              </a:spcBef>
              <a:spcAft>
                <a:spcPts val="600"/>
              </a:spcAft>
              <a:buFont typeface="Wingdings" pitchFamily="2" charset="2"/>
              <a:buChar char="§"/>
            </a:pPr>
            <a:r>
              <a:rPr lang="en-US" sz="2000" dirty="0" smtClean="0">
                <a:solidFill>
                  <a:schemeClr val="tx1"/>
                </a:solidFill>
                <a:latin typeface="Arial" pitchFamily="34" charset="0"/>
              </a:rPr>
              <a:t>Multidisciplinary and multi-institutional; partnering encouraged</a:t>
            </a:r>
          </a:p>
          <a:p>
            <a:pPr marL="463550" lvl="1" indent="-231775">
              <a:spcBef>
                <a:spcPts val="0"/>
              </a:spcBef>
              <a:spcAft>
                <a:spcPts val="600"/>
              </a:spcAft>
              <a:buFont typeface="Wingdings" pitchFamily="2" charset="2"/>
              <a:buChar char="§"/>
            </a:pPr>
            <a:r>
              <a:rPr lang="en-US" sz="2000" dirty="0" smtClean="0">
                <a:solidFill>
                  <a:schemeClr val="tx1"/>
                </a:solidFill>
                <a:latin typeface="Arial" pitchFamily="34" charset="0"/>
              </a:rPr>
              <a:t>Basic research is goal-oriented—new knowledge to support cost-effective production of cellulosic </a:t>
            </a:r>
            <a:r>
              <a:rPr lang="en-US" sz="2000" dirty="0" err="1" smtClean="0">
                <a:solidFill>
                  <a:schemeClr val="tx1"/>
                </a:solidFill>
                <a:latin typeface="Arial" pitchFamily="34" charset="0"/>
              </a:rPr>
              <a:t>biofuels</a:t>
            </a:r>
            <a:endParaRPr lang="en-US" sz="2000" dirty="0" smtClean="0">
              <a:solidFill>
                <a:schemeClr val="tx1"/>
              </a:solidFill>
              <a:latin typeface="Arial" pitchFamily="34" charset="0"/>
            </a:endParaRPr>
          </a:p>
          <a:p>
            <a:pPr marL="463550" lvl="1" indent="-231775">
              <a:spcBef>
                <a:spcPts val="0"/>
              </a:spcBef>
              <a:spcAft>
                <a:spcPts val="600"/>
              </a:spcAft>
              <a:buFont typeface="Wingdings" pitchFamily="2" charset="2"/>
              <a:buChar char="§"/>
            </a:pPr>
            <a:r>
              <a:rPr lang="en-US" sz="2000" dirty="0" smtClean="0">
                <a:solidFill>
                  <a:schemeClr val="tx1"/>
                </a:solidFill>
                <a:latin typeface="Arial" pitchFamily="34" charset="0"/>
              </a:rPr>
              <a:t>Researchers work in an integrated, coordinated team under strong management</a:t>
            </a:r>
          </a:p>
          <a:p>
            <a:pPr marL="463550" lvl="1" indent="-231775">
              <a:spcBef>
                <a:spcPts val="0"/>
              </a:spcBef>
              <a:spcAft>
                <a:spcPts val="600"/>
              </a:spcAft>
              <a:buFont typeface="Wingdings" pitchFamily="2" charset="2"/>
              <a:buChar char="§"/>
            </a:pPr>
            <a:r>
              <a:rPr lang="en-US" sz="2000" dirty="0" smtClean="0">
                <a:solidFill>
                  <a:schemeClr val="tx1"/>
                </a:solidFill>
                <a:latin typeface="Arial" pitchFamily="34" charset="0"/>
              </a:rPr>
              <a:t>Management has flexibility to shift research directions</a:t>
            </a:r>
          </a:p>
          <a:p>
            <a:pPr marL="463550" lvl="1" indent="-231775">
              <a:spcBef>
                <a:spcPts val="0"/>
              </a:spcBef>
              <a:spcAft>
                <a:spcPts val="600"/>
              </a:spcAft>
              <a:buFont typeface="Wingdings" pitchFamily="2" charset="2"/>
              <a:buChar char="§"/>
            </a:pPr>
            <a:r>
              <a:rPr lang="en-US" sz="2000" dirty="0" smtClean="0">
                <a:solidFill>
                  <a:schemeClr val="tx1"/>
                </a:solidFill>
                <a:latin typeface="Arial" pitchFamily="34" charset="0"/>
              </a:rPr>
              <a:t>Why $25M? Large enough to do the job; small enough to resist fragmentation.  About the size of a biotech startup.</a:t>
            </a:r>
          </a:p>
          <a:p>
            <a:pPr marL="0" lvl="1" indent="0">
              <a:buNone/>
            </a:pPr>
            <a:endParaRPr lang="en-US" sz="2000" dirty="0" smtClean="0">
              <a:solidFill>
                <a:schemeClr val="tx1"/>
              </a:solidFill>
              <a:latin typeface="Arial" pitchFamily="34" charset="0"/>
            </a:endParaRPr>
          </a:p>
          <a:p>
            <a:pPr marL="0" lvl="1" indent="0">
              <a:buNone/>
            </a:pPr>
            <a:r>
              <a:rPr lang="en-US" sz="2000" dirty="0" smtClean="0">
                <a:solidFill>
                  <a:schemeClr val="tx1"/>
                </a:solidFill>
                <a:latin typeface="Arial" pitchFamily="34" charset="0"/>
              </a:rPr>
              <a:t>Three* BRCs competitively selected and launched Sept. 2007.</a:t>
            </a:r>
          </a:p>
          <a:p>
            <a:pPr marL="0" lvl="1" indent="0">
              <a:buNone/>
            </a:pPr>
            <a:r>
              <a:rPr lang="en-US" sz="2000" dirty="0" smtClean="0">
                <a:solidFill>
                  <a:schemeClr val="tx1"/>
                </a:solidFill>
                <a:latin typeface="Arial" pitchFamily="34" charset="0"/>
              </a:rPr>
              <a:t>*</a:t>
            </a:r>
            <a:r>
              <a:rPr lang="en-US" sz="1400" dirty="0" smtClean="0">
                <a:solidFill>
                  <a:schemeClr val="tx1"/>
                </a:solidFill>
                <a:latin typeface="Arial" pitchFamily="34" charset="0"/>
              </a:rPr>
              <a:t>Administration increased the number from 2 to 3</a:t>
            </a:r>
            <a:endParaRPr lang="en-US" sz="2000" dirty="0" smtClean="0">
              <a:solidFill>
                <a:schemeClr val="tx1"/>
              </a:solidFill>
              <a:latin typeface="Arial" pitchFamily="34" charset="0"/>
            </a:endParaRPr>
          </a:p>
        </p:txBody>
      </p:sp>
      <p:sp>
        <p:nvSpPr>
          <p:cNvPr id="3" name="Title 2"/>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sz="2400" dirty="0">
                <a:latin typeface="Arial" pitchFamily="34" charset="0"/>
              </a:rPr>
              <a:t>Initiation of the BRCs</a:t>
            </a:r>
          </a:p>
        </p:txBody>
      </p:sp>
      <p:sp>
        <p:nvSpPr>
          <p:cNvPr id="6"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7</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BRC Updated Partner Map -Feb09-crop.jpg"/>
          <p:cNvPicPr>
            <a:picLocks noGrp="1" noChangeAspect="1"/>
          </p:cNvPicPr>
          <p:nvPr>
            <p:ph idx="1"/>
          </p:nvPr>
        </p:nvPicPr>
        <p:blipFill>
          <a:blip r:embed="rId2" cstate="print"/>
          <a:srcRect t="900"/>
          <a:stretch>
            <a:fillRect/>
          </a:stretch>
        </p:blipFill>
        <p:spPr>
          <a:xfrm>
            <a:off x="333214" y="802420"/>
            <a:ext cx="8019971" cy="6133070"/>
          </a:xfrm>
        </p:spPr>
      </p:pic>
      <p:sp>
        <p:nvSpPr>
          <p:cNvPr id="6" name="Title 5"/>
          <p:cNvSpPr>
            <a:spLocks noGrp="1"/>
          </p:cNvSpPr>
          <p:nvPr>
            <p:ph type="title"/>
          </p:nvPr>
        </p:nvSpPr>
        <p:spPr/>
        <p:txBody>
          <a:bodyPr/>
          <a:lstStyle/>
          <a:p>
            <a:r>
              <a:rPr lang="en-US" sz="2400" dirty="0" err="1" smtClean="0">
                <a:latin typeface="Arial" pitchFamily="34" charset="0"/>
              </a:rPr>
              <a:t>Bioenergy</a:t>
            </a:r>
            <a:r>
              <a:rPr lang="en-US" sz="2400" dirty="0" smtClean="0">
                <a:latin typeface="Arial" pitchFamily="34" charset="0"/>
              </a:rPr>
              <a:t> Research Centers Investment Map</a:t>
            </a:r>
            <a:endParaRPr lang="en-US" sz="2400" dirty="0">
              <a:latin typeface="Arial" pitchFamily="34" charset="0"/>
            </a:endParaRPr>
          </a:p>
        </p:txBody>
      </p:sp>
      <p:sp>
        <p:nvSpPr>
          <p:cNvPr id="5" name="Oval 4"/>
          <p:cNvSpPr/>
          <p:nvPr/>
        </p:nvSpPr>
        <p:spPr>
          <a:xfrm>
            <a:off x="1146875" y="813661"/>
            <a:ext cx="1735810" cy="387458"/>
          </a:xfrm>
          <a:prstGeom prst="ellipse">
            <a:avLst/>
          </a:prstGeom>
          <a:noFill/>
          <a:ln w="285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36190" y="741336"/>
            <a:ext cx="2797444" cy="387458"/>
          </a:xfrm>
          <a:prstGeom prst="ellipse">
            <a:avLst/>
          </a:prstGeom>
          <a:noFill/>
          <a:ln w="28575">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370521" y="4915547"/>
            <a:ext cx="1914042" cy="387458"/>
          </a:xfrm>
          <a:prstGeom prst="ellipse">
            <a:avLst/>
          </a:prstGeom>
          <a:noFill/>
          <a:ln w="28575">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8</a:t>
            </a:fld>
            <a:endParaRPr lang="en-US" sz="1000" dirty="0" smtClean="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1"/>
          <p:cNvSpPr>
            <a:spLocks noGrp="1"/>
          </p:cNvSpPr>
          <p:nvPr>
            <p:ph type="title" idx="4294967295"/>
          </p:nvPr>
        </p:nvSpPr>
        <p:spPr>
          <a:xfrm>
            <a:off x="0" y="43428"/>
            <a:ext cx="9144000" cy="682580"/>
          </a:xfrm>
        </p:spPr>
        <p:txBody>
          <a:bodyPr>
            <a:noAutofit/>
          </a:bodyPr>
          <a:lstStyle/>
          <a:p>
            <a:pPr algn="ctr"/>
            <a:r>
              <a:rPr lang="en-US" sz="2400" dirty="0" smtClean="0">
                <a:latin typeface="Arial" pitchFamily="34" charset="0"/>
              </a:rPr>
              <a:t>Advancing Development of Next-Generation </a:t>
            </a:r>
            <a:r>
              <a:rPr lang="en-US" sz="2400" dirty="0" err="1" smtClean="0">
                <a:latin typeface="Arial" pitchFamily="34" charset="0"/>
              </a:rPr>
              <a:t>Biofuels</a:t>
            </a:r>
            <a:endParaRPr lang="en-US" sz="2400" dirty="0" smtClean="0">
              <a:latin typeface="Arial" pitchFamily="34" charset="0"/>
            </a:endParaRPr>
          </a:p>
        </p:txBody>
      </p:sp>
      <p:pic>
        <p:nvPicPr>
          <p:cNvPr id="8" name="Picture 2"/>
          <p:cNvPicPr>
            <a:picLocks noChangeAspect="1" noChangeArrowheads="1"/>
          </p:cNvPicPr>
          <p:nvPr/>
        </p:nvPicPr>
        <p:blipFill>
          <a:blip r:embed="rId3" cstate="print"/>
          <a:srcRect/>
          <a:stretch>
            <a:fillRect/>
          </a:stretch>
        </p:blipFill>
        <p:spPr bwMode="auto">
          <a:xfrm>
            <a:off x="6542468" y="769900"/>
            <a:ext cx="1880315" cy="827617"/>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703842" y="857154"/>
            <a:ext cx="1923450" cy="72269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3734874" y="762540"/>
            <a:ext cx="1790163" cy="832334"/>
          </a:xfrm>
          <a:prstGeom prst="rect">
            <a:avLst/>
          </a:prstGeom>
          <a:noFill/>
          <a:ln w="9525">
            <a:noFill/>
            <a:miter lim="800000"/>
            <a:headEnd/>
            <a:tailEnd/>
          </a:ln>
        </p:spPr>
      </p:pic>
      <p:sp>
        <p:nvSpPr>
          <p:cNvPr id="13" name="Rectangle 12"/>
          <p:cNvSpPr/>
          <p:nvPr/>
        </p:nvSpPr>
        <p:spPr>
          <a:xfrm>
            <a:off x="167425" y="1683735"/>
            <a:ext cx="3065172" cy="4031873"/>
          </a:xfrm>
          <a:prstGeom prst="rect">
            <a:avLst/>
          </a:prstGeom>
        </p:spPr>
        <p:txBody>
          <a:bodyPr wrap="square">
            <a:spAutoFit/>
          </a:bodyPr>
          <a:lstStyle/>
          <a:p>
            <a:pPr marL="166688" lvl="0" indent="-166688">
              <a:spcBef>
                <a:spcPts val="0"/>
              </a:spcBef>
              <a:buFont typeface="Wingdings" pitchFamily="2" charset="2"/>
              <a:buChar char="§"/>
            </a:pPr>
            <a:r>
              <a:rPr lang="en-US" sz="1600" dirty="0" smtClean="0">
                <a:latin typeface="Arial" pitchFamily="34" charset="0"/>
                <a:cs typeface="Arial" pitchFamily="34" charset="0"/>
              </a:rPr>
              <a:t>Discovered a new type of lignin in plants extending the understanding of lignin biosynthesis and identifying new targets to alter lignin biosynthetic pathways for improved biomass digestibility.</a:t>
            </a:r>
          </a:p>
          <a:p>
            <a:pPr marL="166688" lvl="0" indent="-166688">
              <a:spcBef>
                <a:spcPts val="0"/>
              </a:spcBef>
              <a:buFont typeface="Wingdings" pitchFamily="2" charset="2"/>
              <a:buChar char="§"/>
            </a:pPr>
            <a:endParaRPr lang="en-US" sz="1600" dirty="0" smtClean="0">
              <a:latin typeface="Arial" pitchFamily="34" charset="0"/>
              <a:cs typeface="Arial" pitchFamily="34" charset="0"/>
            </a:endParaRPr>
          </a:p>
          <a:p>
            <a:pPr marL="166688" lvl="0" indent="-166688">
              <a:spcBef>
                <a:spcPts val="0"/>
              </a:spcBef>
              <a:buFont typeface="Wingdings" pitchFamily="2" charset="2"/>
              <a:buChar char="§"/>
            </a:pPr>
            <a:r>
              <a:rPr lang="en-US" sz="1600" dirty="0" smtClean="0">
                <a:latin typeface="Arial" pitchFamily="34" charset="0"/>
                <a:cs typeface="Arial" pitchFamily="34" charset="0"/>
              </a:rPr>
              <a:t>Developed new techniques to track, image and analyze the molecular-scale sites of </a:t>
            </a:r>
            <a:r>
              <a:rPr lang="en-US" sz="1600" dirty="0" err="1" smtClean="0">
                <a:latin typeface="Arial" pitchFamily="34" charset="0"/>
                <a:cs typeface="Arial" pitchFamily="34" charset="0"/>
              </a:rPr>
              <a:t>cellulase</a:t>
            </a:r>
            <a:r>
              <a:rPr lang="en-US" sz="1600" dirty="0" smtClean="0">
                <a:latin typeface="Arial" pitchFamily="34" charset="0"/>
                <a:cs typeface="Arial" pitchFamily="34" charset="0"/>
              </a:rPr>
              <a:t> attack on cellulose polymers in corn </a:t>
            </a:r>
            <a:r>
              <a:rPr lang="en-US" sz="1600" dirty="0" err="1" smtClean="0">
                <a:latin typeface="Arial" pitchFamily="34" charset="0"/>
                <a:cs typeface="Arial" pitchFamily="34" charset="0"/>
              </a:rPr>
              <a:t>stover</a:t>
            </a:r>
            <a:r>
              <a:rPr lang="en-US" sz="1600" dirty="0" smtClean="0">
                <a:latin typeface="Arial" pitchFamily="34" charset="0"/>
                <a:cs typeface="Arial" pitchFamily="34" charset="0"/>
              </a:rPr>
              <a:t> and other natural biomass samples.</a:t>
            </a:r>
          </a:p>
        </p:txBody>
      </p:sp>
      <p:sp>
        <p:nvSpPr>
          <p:cNvPr id="20" name="Rectangle 19"/>
          <p:cNvSpPr/>
          <p:nvPr/>
        </p:nvSpPr>
        <p:spPr>
          <a:xfrm>
            <a:off x="3078051" y="1655832"/>
            <a:ext cx="3052293" cy="4031873"/>
          </a:xfrm>
          <a:prstGeom prst="rect">
            <a:avLst/>
          </a:prstGeom>
        </p:spPr>
        <p:txBody>
          <a:bodyPr wrap="square">
            <a:spAutoFit/>
          </a:bodyPr>
          <a:lstStyle/>
          <a:p>
            <a:pPr marL="177800" lvl="0" indent="-177800">
              <a:spcBef>
                <a:spcPts val="0"/>
              </a:spcBef>
              <a:buFont typeface="Wingdings" pitchFamily="2" charset="2"/>
              <a:buChar char="§"/>
            </a:pPr>
            <a:r>
              <a:rPr lang="en-US" sz="1600" dirty="0" smtClean="0">
                <a:latin typeface="Arial" pitchFamily="34" charset="0"/>
                <a:cs typeface="Arial" pitchFamily="34" charset="0"/>
              </a:rPr>
              <a:t>Developed new methods to track gene expression in </a:t>
            </a:r>
            <a:r>
              <a:rPr lang="en-US" sz="1600" dirty="0" err="1" smtClean="0">
                <a:latin typeface="Arial" pitchFamily="34" charset="0"/>
                <a:cs typeface="Arial" pitchFamily="34" charset="0"/>
              </a:rPr>
              <a:t>biofuel</a:t>
            </a:r>
            <a:r>
              <a:rPr lang="en-US" sz="1600" dirty="0" smtClean="0">
                <a:latin typeface="Arial" pitchFamily="34" charset="0"/>
                <a:cs typeface="Arial" pitchFamily="34" charset="0"/>
              </a:rPr>
              <a:t>-producing microbes on exposure to pretreatment chemicals and identify genetic targets to increase chemical tolerance in these organisms.</a:t>
            </a:r>
          </a:p>
          <a:p>
            <a:pPr marL="177800" indent="-177800">
              <a:spcBef>
                <a:spcPts val="0"/>
              </a:spcBef>
            </a:pPr>
            <a:endParaRPr lang="en-US" sz="1600" dirty="0" smtClean="0">
              <a:latin typeface="Arial" pitchFamily="34" charset="0"/>
              <a:cs typeface="Arial" pitchFamily="34" charset="0"/>
            </a:endParaRPr>
          </a:p>
          <a:p>
            <a:pPr marL="177800" indent="-177800">
              <a:spcBef>
                <a:spcPts val="0"/>
              </a:spcBef>
              <a:buFont typeface="Wingdings" pitchFamily="2" charset="2"/>
              <a:buChar char="§"/>
            </a:pPr>
            <a:r>
              <a:rPr lang="en-US" sz="1600" dirty="0" smtClean="0">
                <a:latin typeface="Arial" pitchFamily="34" charset="0"/>
                <a:cs typeface="Arial" pitchFamily="34" charset="0"/>
              </a:rPr>
              <a:t>New biosensor techniques to identify modified microorganisms capable of producing </a:t>
            </a:r>
            <a:r>
              <a:rPr lang="en-US" sz="1600" dirty="0" err="1" smtClean="0">
                <a:latin typeface="Arial" pitchFamily="34" charset="0"/>
                <a:cs typeface="Arial" pitchFamily="34" charset="0"/>
              </a:rPr>
              <a:t>biofuel</a:t>
            </a:r>
            <a:r>
              <a:rPr lang="en-US" sz="1600" dirty="0" smtClean="0">
                <a:latin typeface="Arial" pitchFamily="34" charset="0"/>
                <a:cs typeface="Arial" pitchFamily="34" charset="0"/>
              </a:rPr>
              <a:t> components at high concentrations.</a:t>
            </a:r>
          </a:p>
          <a:p>
            <a:pPr marL="230188" indent="-230188">
              <a:spcBef>
                <a:spcPts val="0"/>
              </a:spcBef>
            </a:pPr>
            <a:endParaRPr lang="en-US" sz="1600" dirty="0" smtClean="0">
              <a:latin typeface="Arial" pitchFamily="34" charset="0"/>
              <a:cs typeface="Arial" pitchFamily="34" charset="0"/>
            </a:endParaRPr>
          </a:p>
        </p:txBody>
      </p:sp>
      <p:sp>
        <p:nvSpPr>
          <p:cNvPr id="21" name="Rectangle 20"/>
          <p:cNvSpPr/>
          <p:nvPr/>
        </p:nvSpPr>
        <p:spPr>
          <a:xfrm>
            <a:off x="6014434" y="1646978"/>
            <a:ext cx="3043841" cy="3785652"/>
          </a:xfrm>
          <a:prstGeom prst="rect">
            <a:avLst/>
          </a:prstGeom>
        </p:spPr>
        <p:txBody>
          <a:bodyPr wrap="square">
            <a:spAutoFit/>
          </a:bodyPr>
          <a:lstStyle/>
          <a:p>
            <a:pPr marL="177800" indent="-177800">
              <a:spcBef>
                <a:spcPts val="0"/>
              </a:spcBef>
              <a:buFont typeface="Wingdings" pitchFamily="2" charset="2"/>
              <a:buChar char="§"/>
            </a:pPr>
            <a:r>
              <a:rPr lang="en-US" sz="1600" dirty="0" smtClean="0">
                <a:latin typeface="Arial" pitchFamily="34" charset="0"/>
                <a:cs typeface="Arial" pitchFamily="34" charset="0"/>
              </a:rPr>
              <a:t>New NMR technique to analyze the lignin content in biomass samples as an important tool for </a:t>
            </a:r>
            <a:r>
              <a:rPr lang="en-US" sz="1600" dirty="0" err="1" smtClean="0">
                <a:latin typeface="Arial" pitchFamily="34" charset="0"/>
                <a:cs typeface="Arial" pitchFamily="34" charset="0"/>
              </a:rPr>
              <a:t>bioenergy</a:t>
            </a:r>
            <a:r>
              <a:rPr lang="en-US" sz="1600" dirty="0" smtClean="0">
                <a:latin typeface="Arial" pitchFamily="34" charset="0"/>
                <a:cs typeface="Arial" pitchFamily="34" charset="0"/>
              </a:rPr>
              <a:t> crop development</a:t>
            </a:r>
          </a:p>
          <a:p>
            <a:pPr marL="177800" indent="-177800">
              <a:spcBef>
                <a:spcPts val="0"/>
              </a:spcBef>
            </a:pPr>
            <a:endParaRPr lang="en-US" sz="1600" dirty="0" smtClean="0">
              <a:latin typeface="Arial" pitchFamily="34" charset="0"/>
              <a:cs typeface="Arial" pitchFamily="34" charset="0"/>
            </a:endParaRPr>
          </a:p>
          <a:p>
            <a:pPr marL="177800" indent="-177800">
              <a:spcBef>
                <a:spcPts val="0"/>
              </a:spcBef>
              <a:buFont typeface="Wingdings" pitchFamily="2" charset="2"/>
              <a:buChar char="§"/>
            </a:pPr>
            <a:r>
              <a:rPr lang="en-US" sz="1600" dirty="0" smtClean="0">
                <a:latin typeface="Arial" pitchFamily="34" charset="0"/>
                <a:cs typeface="Arial" pitchFamily="34" charset="0"/>
              </a:rPr>
              <a:t>Analyzed 20 years of data from 10 Midwest states to conclude that properly managed marginal lands could provide sufficient biomass to support a viable yet environmentally beneficial cellulosic </a:t>
            </a:r>
            <a:r>
              <a:rPr lang="en-US" sz="1600" dirty="0" err="1" smtClean="0">
                <a:latin typeface="Arial" pitchFamily="34" charset="0"/>
                <a:cs typeface="Arial" pitchFamily="34" charset="0"/>
              </a:rPr>
              <a:t>biofuel</a:t>
            </a:r>
            <a:r>
              <a:rPr lang="en-US" sz="1600" dirty="0" smtClean="0">
                <a:latin typeface="Arial" pitchFamily="34" charset="0"/>
                <a:cs typeface="Arial" pitchFamily="34" charset="0"/>
              </a:rPr>
              <a:t> production industry.</a:t>
            </a:r>
          </a:p>
        </p:txBody>
      </p:sp>
      <p:sp>
        <p:nvSpPr>
          <p:cNvPr id="19" name="Slide Number Placeholder 39"/>
          <p:cNvSpPr>
            <a:spLocks noGrp="1"/>
          </p:cNvSpPr>
          <p:nvPr>
            <p:ph type="sldNum" sz="quarter" idx="11"/>
          </p:nvPr>
        </p:nvSpPr>
        <p:spPr bwMode="auto">
          <a:xfrm>
            <a:off x="8642359" y="6492875"/>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z="1000" smtClean="0">
                <a:solidFill>
                  <a:schemeClr val="tx1"/>
                </a:solidFill>
                <a:latin typeface="Arial" charset="0"/>
                <a:cs typeface="Arial" charset="0"/>
              </a:rPr>
              <a:pPr fontAlgn="base">
                <a:spcBef>
                  <a:spcPct val="0"/>
                </a:spcBef>
                <a:spcAft>
                  <a:spcPct val="0"/>
                </a:spcAft>
              </a:pPr>
              <a:t>9</a:t>
            </a:fld>
            <a:endParaRPr lang="en-US" sz="1000" dirty="0" smtClean="0">
              <a:solidFill>
                <a:schemeClr val="tx1"/>
              </a:solidFill>
              <a:latin typeface="Arial" charset="0"/>
              <a:cs typeface="Arial" charset="0"/>
            </a:endParaRPr>
          </a:p>
        </p:txBody>
      </p:sp>
    </p:spTree>
    <p:extLst>
      <p:ext uri="{BB962C8B-B14F-4D97-AF65-F5344CB8AC3E}">
        <p14:creationId xmlns:p14="http://schemas.microsoft.com/office/powerpoint/2010/main" val="12386459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1_Office Theme 5">
      <a:dk1>
        <a:srgbClr val="4D4D4D"/>
      </a:dk1>
      <a:lt1>
        <a:srgbClr val="FFFFFF"/>
      </a:lt1>
      <a:dk2>
        <a:srgbClr val="1F497D"/>
      </a:dk2>
      <a:lt2>
        <a:srgbClr val="EEECE1"/>
      </a:lt2>
      <a:accent1>
        <a:srgbClr val="FFCC00"/>
      </a:accent1>
      <a:accent2>
        <a:srgbClr val="4F81BD"/>
      </a:accent2>
      <a:accent3>
        <a:srgbClr val="FFFFFF"/>
      </a:accent3>
      <a:accent4>
        <a:srgbClr val="404040"/>
      </a:accent4>
      <a:accent5>
        <a:srgbClr val="FFE2AA"/>
      </a:accent5>
      <a:accent6>
        <a:srgbClr val="4774AB"/>
      </a:accent6>
      <a:hlink>
        <a:srgbClr val="1F497D"/>
      </a:hlink>
      <a:folHlink>
        <a:srgbClr val="5F5F5F"/>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1800" b="0"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chemeClr val="bg2"/>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1800" b="0" i="0" u="none" strike="noStrike" cap="none" normalizeH="0" baseline="0" smtClean="0">
            <a:ln>
              <a:noFill/>
            </a:ln>
            <a:solidFill>
              <a:schemeClr val="tx2"/>
            </a:solidFill>
            <a:effectLst/>
            <a:latin typeface="Calibri" pitchFamily="34"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_Office Theme 2">
        <a:dk1>
          <a:srgbClr val="4D4D4D"/>
        </a:dk1>
        <a:lt1>
          <a:srgbClr val="FFFFFF"/>
        </a:lt1>
        <a:dk2>
          <a:srgbClr val="1F497D"/>
        </a:dk2>
        <a:lt2>
          <a:srgbClr val="EEECE1"/>
        </a:lt2>
        <a:accent1>
          <a:srgbClr val="4F81BD"/>
        </a:accent1>
        <a:accent2>
          <a:srgbClr val="FF9900"/>
        </a:accent2>
        <a:accent3>
          <a:srgbClr val="FFFFFF"/>
        </a:accent3>
        <a:accent4>
          <a:srgbClr val="404040"/>
        </a:accent4>
        <a:accent5>
          <a:srgbClr val="B2C1DB"/>
        </a:accent5>
        <a:accent6>
          <a:srgbClr val="E78A00"/>
        </a:accent6>
        <a:hlink>
          <a:srgbClr val="99CCFF"/>
        </a:hlink>
        <a:folHlink>
          <a:srgbClr val="5F5F5F"/>
        </a:folHlink>
      </a:clrScheme>
      <a:clrMap bg1="lt1" tx1="dk1" bg2="lt2" tx2="dk2" accent1="accent1" accent2="accent2" accent3="accent3" accent4="accent4" accent5="accent5" accent6="accent6" hlink="hlink" folHlink="folHlink"/>
    </a:extraClrScheme>
    <a:extraClrScheme>
      <a:clrScheme name="1_Office Theme 3">
        <a:dk1>
          <a:srgbClr val="4D4D4D"/>
        </a:dk1>
        <a:lt1>
          <a:srgbClr val="FFFFFF"/>
        </a:lt1>
        <a:dk2>
          <a:srgbClr val="1F497D"/>
        </a:dk2>
        <a:lt2>
          <a:srgbClr val="EEECE1"/>
        </a:lt2>
        <a:accent1>
          <a:srgbClr val="4F81BD"/>
        </a:accent1>
        <a:accent2>
          <a:srgbClr val="4F81BD"/>
        </a:accent2>
        <a:accent3>
          <a:srgbClr val="FFFFFF"/>
        </a:accent3>
        <a:accent4>
          <a:srgbClr val="404040"/>
        </a:accent4>
        <a:accent5>
          <a:srgbClr val="B2C1DB"/>
        </a:accent5>
        <a:accent6>
          <a:srgbClr val="4774AB"/>
        </a:accent6>
        <a:hlink>
          <a:srgbClr val="1F497D"/>
        </a:hlink>
        <a:folHlink>
          <a:srgbClr val="5F5F5F"/>
        </a:folHlink>
      </a:clrScheme>
      <a:clrMap bg1="lt1" tx1="dk1" bg2="lt2" tx2="dk2" accent1="accent1" accent2="accent2" accent3="accent3" accent4="accent4" accent5="accent5" accent6="accent6" hlink="hlink" folHlink="folHlink"/>
    </a:extraClrScheme>
    <a:extraClrScheme>
      <a:clrScheme name="1_Office Theme 4">
        <a:dk1>
          <a:srgbClr val="4D4D4D"/>
        </a:dk1>
        <a:lt1>
          <a:srgbClr val="FFFFFF"/>
        </a:lt1>
        <a:dk2>
          <a:srgbClr val="1F497D"/>
        </a:dk2>
        <a:lt2>
          <a:srgbClr val="EEECE1"/>
        </a:lt2>
        <a:accent1>
          <a:srgbClr val="4F81BD"/>
        </a:accent1>
        <a:accent2>
          <a:srgbClr val="FFCC00"/>
        </a:accent2>
        <a:accent3>
          <a:srgbClr val="FFFFFF"/>
        </a:accent3>
        <a:accent4>
          <a:srgbClr val="404040"/>
        </a:accent4>
        <a:accent5>
          <a:srgbClr val="B2C1DB"/>
        </a:accent5>
        <a:accent6>
          <a:srgbClr val="E7B900"/>
        </a:accent6>
        <a:hlink>
          <a:srgbClr val="1F497D"/>
        </a:hlink>
        <a:folHlink>
          <a:srgbClr val="5F5F5F"/>
        </a:folHlink>
      </a:clrScheme>
      <a:clrMap bg1="lt1" tx1="dk1" bg2="lt2" tx2="dk2" accent1="accent1" accent2="accent2" accent3="accent3" accent4="accent4" accent5="accent5" accent6="accent6" hlink="hlink" folHlink="folHlink"/>
    </a:extraClrScheme>
    <a:extraClrScheme>
      <a:clrScheme name="1_Office Theme 5">
        <a:dk1>
          <a:srgbClr val="4D4D4D"/>
        </a:dk1>
        <a:lt1>
          <a:srgbClr val="FFFFFF"/>
        </a:lt1>
        <a:dk2>
          <a:srgbClr val="1F497D"/>
        </a:dk2>
        <a:lt2>
          <a:srgbClr val="EEECE1"/>
        </a:lt2>
        <a:accent1>
          <a:srgbClr val="FFCC00"/>
        </a:accent1>
        <a:accent2>
          <a:srgbClr val="4F81BD"/>
        </a:accent2>
        <a:accent3>
          <a:srgbClr val="FFFFFF"/>
        </a:accent3>
        <a:accent4>
          <a:srgbClr val="404040"/>
        </a:accent4>
        <a:accent5>
          <a:srgbClr val="FFE2AA"/>
        </a:accent5>
        <a:accent6>
          <a:srgbClr val="4774AB"/>
        </a:accent6>
        <a:hlink>
          <a:srgbClr val="1F497D"/>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 Slides">
  <a:themeElements>
    <a:clrScheme name="ARPA-E_Summit01">
      <a:dk1>
        <a:srgbClr val="000000"/>
      </a:dk1>
      <a:lt1>
        <a:srgbClr val="FFFFFF"/>
      </a:lt1>
      <a:dk2>
        <a:srgbClr val="000000"/>
      </a:dk2>
      <a:lt2>
        <a:srgbClr val="808080"/>
      </a:lt2>
      <a:accent1>
        <a:srgbClr val="1F497D"/>
      </a:accent1>
      <a:accent2>
        <a:srgbClr val="404040"/>
      </a:accent2>
      <a:accent3>
        <a:srgbClr val="3394F2"/>
      </a:accent3>
      <a:accent4>
        <a:srgbClr val="969696"/>
      </a:accent4>
      <a:accent5>
        <a:srgbClr val="9F3737"/>
      </a:accent5>
      <a:accent6>
        <a:srgbClr val="F5F38D"/>
      </a:accent6>
      <a:hlink>
        <a:srgbClr val="3394F2"/>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Slides">
  <a:themeElements>
    <a:clrScheme name="ARPA-E_Summit01">
      <a:dk1>
        <a:srgbClr val="000000"/>
      </a:dk1>
      <a:lt1>
        <a:srgbClr val="FFFFFF"/>
      </a:lt1>
      <a:dk2>
        <a:srgbClr val="000000"/>
      </a:dk2>
      <a:lt2>
        <a:srgbClr val="808080"/>
      </a:lt2>
      <a:accent1>
        <a:srgbClr val="1F497D"/>
      </a:accent1>
      <a:accent2>
        <a:srgbClr val="404040"/>
      </a:accent2>
      <a:accent3>
        <a:srgbClr val="3394F2"/>
      </a:accent3>
      <a:accent4>
        <a:srgbClr val="969696"/>
      </a:accent4>
      <a:accent5>
        <a:srgbClr val="9F3737"/>
      </a:accent5>
      <a:accent6>
        <a:srgbClr val="F5F38D"/>
      </a:accent6>
      <a:hlink>
        <a:srgbClr val="3394F2"/>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ue Slides">
  <a:themeElements>
    <a:clrScheme name="ARPA-E_Summit01">
      <a:dk1>
        <a:srgbClr val="000000"/>
      </a:dk1>
      <a:lt1>
        <a:srgbClr val="FFFFFF"/>
      </a:lt1>
      <a:dk2>
        <a:srgbClr val="000000"/>
      </a:dk2>
      <a:lt2>
        <a:srgbClr val="808080"/>
      </a:lt2>
      <a:accent1>
        <a:srgbClr val="1F497D"/>
      </a:accent1>
      <a:accent2>
        <a:srgbClr val="404040"/>
      </a:accent2>
      <a:accent3>
        <a:srgbClr val="3394F2"/>
      </a:accent3>
      <a:accent4>
        <a:srgbClr val="969696"/>
      </a:accent4>
      <a:accent5>
        <a:srgbClr val="9F3737"/>
      </a:accent5>
      <a:accent6>
        <a:srgbClr val="F5F38D"/>
      </a:accent6>
      <a:hlink>
        <a:srgbClr val="3394F2"/>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ERE_Green">
  <a:themeElements>
    <a:clrScheme name="~~~ EERE Colors ~~~">
      <a:dk1>
        <a:srgbClr val="50565C"/>
      </a:dk1>
      <a:lt1>
        <a:sysClr val="window" lastClr="FFFFFF"/>
      </a:lt1>
      <a:dk2>
        <a:srgbClr val="6A737B"/>
      </a:dk2>
      <a:lt2>
        <a:srgbClr val="EEECE1"/>
      </a:lt2>
      <a:accent1>
        <a:srgbClr val="7AC143"/>
      </a:accent1>
      <a:accent2>
        <a:srgbClr val="FFD200"/>
      </a:accent2>
      <a:accent3>
        <a:srgbClr val="00A4E4"/>
      </a:accent3>
      <a:accent4>
        <a:srgbClr val="006892"/>
      </a:accent4>
      <a:accent5>
        <a:srgbClr val="00853F"/>
      </a:accent5>
      <a:accent6>
        <a:srgbClr val="F58025"/>
      </a:accent6>
      <a:hlink>
        <a:srgbClr val="006892"/>
      </a:hlink>
      <a:folHlink>
        <a:srgbClr val="6A73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7.xml><?xml version="1.0" encoding="utf-8"?>
<a:theme xmlns:a="http://schemas.openxmlformats.org/drawingml/2006/main" name="DOE NE Large">
  <a:themeElements>
    <a:clrScheme name="DOE NE Lar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OE NE Lar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OE NE Lar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OE NE Lar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OE NE Lar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OE NE Lar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OE NE Lar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OE NE Lar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OE NE Lar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OE NE Lar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OE NE Lar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OE NE Lar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OE NE Lar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OE NE Lar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2844</TotalTime>
  <Words>3091</Words>
  <Application>Microsoft Office PowerPoint</Application>
  <PresentationFormat>On-screen Show (4:3)</PresentationFormat>
  <Paragraphs>290</Paragraphs>
  <Slides>27</Slides>
  <Notes>11</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27</vt:i4>
      </vt:variant>
    </vt:vector>
  </HeadingPairs>
  <TitlesOfParts>
    <vt:vector size="35" baseType="lpstr">
      <vt:lpstr>1_Office Theme</vt:lpstr>
      <vt:lpstr>6_Office Theme</vt:lpstr>
      <vt:lpstr>Blue Slides</vt:lpstr>
      <vt:lpstr>1_Blue Slides</vt:lpstr>
      <vt:lpstr>2_Blue Slides</vt:lpstr>
      <vt:lpstr>EERE_Green</vt:lpstr>
      <vt:lpstr>DOE NE Large</vt:lpstr>
      <vt:lpstr>Image</vt:lpstr>
      <vt:lpstr>Experiments in Federal R&amp;D Support  DOE’s Bioenergy Research Centers,  Energy Frontier Research Centers, and Energy Innovation Hubs</vt:lpstr>
      <vt:lpstr>DOE and its predecessors</vt:lpstr>
      <vt:lpstr>The DOE Portfolio Today Area map of the FY 2013 budget request to Congress ($27.2B)</vt:lpstr>
      <vt:lpstr>PowerPoint Presentation</vt:lpstr>
      <vt:lpstr>Bioenergy Research Centers—Precursors to the Hubs</vt:lpstr>
      <vt:lpstr>Other Influences Suggesting a New Approach, c. 2006</vt:lpstr>
      <vt:lpstr>Initiation of the BRCs</vt:lpstr>
      <vt:lpstr>Bioenergy Research Centers Investment Map</vt:lpstr>
      <vt:lpstr>Advancing Development of Next-Generation Biofuels</vt:lpstr>
      <vt:lpstr>PowerPoint Presentation</vt:lpstr>
      <vt:lpstr>“Basic Research Needs” +  “Grand Challenges for Science and the Imagination”</vt:lpstr>
      <vt:lpstr>Energy Frontier Research Centers Blending use-inspired research and grand challenge research</vt:lpstr>
      <vt:lpstr>Companies that Benefit from EFRC Research</vt:lpstr>
      <vt:lpstr>Autonomic Shutdown of Overheated Li-ion Batteries</vt:lpstr>
      <vt:lpstr>PowerPoint Presentation</vt:lpstr>
      <vt:lpstr>Energy Innovation Hubs</vt:lpstr>
      <vt:lpstr>Hubs Management Philosophy</vt:lpstr>
      <vt:lpstr>The Hubs</vt:lpstr>
      <vt:lpstr>The Hubs - II</vt:lpstr>
      <vt:lpstr>Fuels from Sunlight Hub</vt:lpstr>
      <vt:lpstr>The Nuclear Energy Modeling and Simulation Hub is Building a Virtual Reactor</vt:lpstr>
      <vt:lpstr>The Virtual Reactor</vt:lpstr>
      <vt:lpstr>PowerPoint Presentation</vt:lpstr>
      <vt:lpstr>PowerPoint Presentation</vt:lpstr>
      <vt:lpstr>PowerPoint Presentation</vt:lpstr>
      <vt:lpstr>PowerPoint Presentation</vt:lpstr>
      <vt:lpstr>Bioenergy Research Centers (2007) Energy Frontier Research Centers (2009) Energy innovation Hubs (2010)</vt:lpstr>
    </vt:vector>
  </TitlesOfParts>
  <Company>US Department of Energy (SC)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material for Pat’s COSEPUP talk on the  Energy Innovation Hubs program</dc:title>
  <dc:creator>Ben Brown</dc:creator>
  <cp:lastModifiedBy>Joseph Groves</cp:lastModifiedBy>
  <cp:revision>294</cp:revision>
  <cp:lastPrinted>2013-04-29T20:09:27Z</cp:lastPrinted>
  <dcterms:created xsi:type="dcterms:W3CDTF">2012-08-20T13:28:22Z</dcterms:created>
  <dcterms:modified xsi:type="dcterms:W3CDTF">2013-05-02T12:57:59Z</dcterms:modified>
</cp:coreProperties>
</file>