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3288B6-15F5-9257-6A0C-60DAAA0AF0DE}" v="24" dt="2024-09-04T16:21:43.355"/>
    <p1510:client id="{7CE1D5E9-5CEB-018E-5FF4-230D62A7EBD1}" v="18" dt="2024-09-04T21:16:44.53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778" y="7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7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7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9/27/2024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320028"/>
            <a:ext cx="12192000" cy="538480"/>
          </a:xfrm>
          <a:custGeom>
            <a:avLst/>
            <a:gdLst/>
            <a:ahLst/>
            <a:cxnLst/>
            <a:rect l="l" t="t" r="r" b="b"/>
            <a:pathLst>
              <a:path w="12192000" h="538479">
                <a:moveTo>
                  <a:pt x="12192000" y="0"/>
                </a:moveTo>
                <a:lnTo>
                  <a:pt x="0" y="0"/>
                </a:lnTo>
                <a:lnTo>
                  <a:pt x="0" y="537972"/>
                </a:lnTo>
                <a:lnTo>
                  <a:pt x="12192000" y="537972"/>
                </a:lnTo>
                <a:lnTo>
                  <a:pt x="12192000" y="0"/>
                </a:lnTo>
                <a:close/>
              </a:path>
            </a:pathLst>
          </a:custGeom>
          <a:solidFill>
            <a:srgbClr val="0A2C45"/>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213359" y="6373366"/>
            <a:ext cx="2148840" cy="394714"/>
          </a:xfrm>
          <a:prstGeom prst="rect">
            <a:avLst/>
          </a:prstGeom>
        </p:spPr>
      </p:pic>
      <p:sp>
        <p:nvSpPr>
          <p:cNvPr id="2" name="Holder 2"/>
          <p:cNvSpPr>
            <a:spLocks noGrp="1"/>
          </p:cNvSpPr>
          <p:nvPr>
            <p:ph type="title"/>
          </p:nvPr>
        </p:nvSpPr>
        <p:spPr>
          <a:xfrm>
            <a:off x="487476" y="437464"/>
            <a:ext cx="10297160" cy="514350"/>
          </a:xfrm>
          <a:prstGeom prst="rect">
            <a:avLst/>
          </a:prstGeom>
        </p:spPr>
        <p:txBody>
          <a:bodyPr wrap="square" lIns="0" tIns="0" rIns="0" bIns="0">
            <a:spAutoFit/>
          </a:bodyPr>
          <a:lstStyle>
            <a:lvl1pPr>
              <a:defRPr sz="3200" b="1" i="0">
                <a:solidFill>
                  <a:schemeClr val="tx1"/>
                </a:solidFill>
                <a:latin typeface="Calibri"/>
                <a:cs typeface="Calibri"/>
              </a:defRPr>
            </a:lvl1pPr>
          </a:lstStyle>
          <a:p>
            <a:endParaRPr/>
          </a:p>
        </p:txBody>
      </p:sp>
      <p:sp>
        <p:nvSpPr>
          <p:cNvPr id="3" name="Holder 3"/>
          <p:cNvSpPr>
            <a:spLocks noGrp="1"/>
          </p:cNvSpPr>
          <p:nvPr>
            <p:ph type="body" idx="1"/>
          </p:nvPr>
        </p:nvSpPr>
        <p:spPr>
          <a:xfrm>
            <a:off x="3660775" y="1100708"/>
            <a:ext cx="7936865" cy="4736465"/>
          </a:xfrm>
          <a:prstGeom prst="rect">
            <a:avLst/>
          </a:prstGeom>
        </p:spPr>
        <p:txBody>
          <a:bodyPr wrap="square" lIns="0" tIns="0" rIns="0" bIns="0">
            <a:spAutoFit/>
          </a:bodyPr>
          <a:lstStyle>
            <a:lvl1pPr>
              <a:defRPr sz="17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9/27/2024</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312145" y="6417970"/>
            <a:ext cx="1800860" cy="299720"/>
          </a:xfrm>
          <a:prstGeom prst="rect">
            <a:avLst/>
          </a:prstGeom>
        </p:spPr>
        <p:txBody>
          <a:bodyPr vert="horz" wrap="square" lIns="0" tIns="12700" rIns="0" bIns="0" rtlCol="0">
            <a:spAutoFit/>
          </a:bodyPr>
          <a:lstStyle/>
          <a:p>
            <a:pPr marL="12700">
              <a:lnSpc>
                <a:spcPct val="100000"/>
              </a:lnSpc>
              <a:spcBef>
                <a:spcPts val="100"/>
              </a:spcBef>
            </a:pPr>
            <a:r>
              <a:rPr sz="1800" spc="-10" dirty="0">
                <a:solidFill>
                  <a:srgbClr val="FFFFFF"/>
                </a:solidFill>
                <a:latin typeface="Calibri"/>
                <a:cs typeface="Calibri"/>
              </a:rPr>
              <a:t>Energy.gov/science</a:t>
            </a:r>
            <a:endParaRPr sz="1800">
              <a:latin typeface="Calibri"/>
              <a:cs typeface="Calibri"/>
            </a:endParaRPr>
          </a:p>
        </p:txBody>
      </p:sp>
      <p:sp>
        <p:nvSpPr>
          <p:cNvPr id="3" name="object 3"/>
          <p:cNvSpPr txBox="1">
            <a:spLocks noGrp="1"/>
          </p:cNvSpPr>
          <p:nvPr>
            <p:ph type="title"/>
          </p:nvPr>
        </p:nvSpPr>
        <p:spPr>
          <a:prstGeom prst="rect">
            <a:avLst/>
          </a:prstGeom>
        </p:spPr>
        <p:txBody>
          <a:bodyPr vert="horz" wrap="square" lIns="0" tIns="13335" rIns="0" bIns="0" rtlCol="0">
            <a:spAutoFit/>
          </a:bodyPr>
          <a:lstStyle/>
          <a:p>
            <a:pPr marL="12700">
              <a:lnSpc>
                <a:spcPct val="100000"/>
              </a:lnSpc>
              <a:spcBef>
                <a:spcPts val="105"/>
              </a:spcBef>
            </a:pPr>
            <a:r>
              <a:rPr lang="en-US" dirty="0"/>
              <a:t>Jefferson Lab Data Center (JLDC)</a:t>
            </a:r>
            <a:r>
              <a:rPr spc="-10" dirty="0"/>
              <a:t>Project</a:t>
            </a:r>
            <a:r>
              <a:rPr lang="en-US" spc="-10" dirty="0"/>
              <a:t> – Building Shell</a:t>
            </a:r>
            <a:endParaRPr spc="-10" dirty="0"/>
          </a:p>
        </p:txBody>
      </p:sp>
      <p:sp>
        <p:nvSpPr>
          <p:cNvPr id="4" name="object 4"/>
          <p:cNvSpPr txBox="1">
            <a:spLocks noGrp="1"/>
          </p:cNvSpPr>
          <p:nvPr>
            <p:ph type="body" idx="1"/>
          </p:nvPr>
        </p:nvSpPr>
        <p:spPr>
          <a:xfrm>
            <a:off x="373543" y="1100708"/>
            <a:ext cx="11224097" cy="4079707"/>
          </a:xfrm>
          <a:prstGeom prst="rect">
            <a:avLst/>
          </a:prstGeom>
        </p:spPr>
        <p:txBody>
          <a:bodyPr vert="horz" wrap="square" lIns="0" tIns="13335" rIns="0" bIns="0" rtlCol="0" anchor="t">
            <a:spAutoFit/>
          </a:bodyPr>
          <a:lstStyle/>
          <a:p>
            <a:pPr marL="12700" marR="62230" indent="227965">
              <a:lnSpc>
                <a:spcPct val="80000"/>
              </a:lnSpc>
              <a:spcBef>
                <a:spcPts val="105"/>
              </a:spcBef>
              <a:buFont typeface="Arial"/>
              <a:buChar char="•"/>
              <a:tabLst>
                <a:tab pos="240665" algn="l"/>
              </a:tabLst>
            </a:pPr>
            <a:r>
              <a:rPr sz="1800" b="1" u="sng" dirty="0">
                <a:uFill>
                  <a:solidFill>
                    <a:srgbClr val="000000"/>
                  </a:solidFill>
                </a:uFill>
              </a:rPr>
              <a:t>Mission Need: </a:t>
            </a:r>
            <a:r>
              <a:rPr lang="en-US" sz="1800" dirty="0">
                <a:uFill>
                  <a:solidFill>
                    <a:srgbClr val="000000"/>
                  </a:solidFill>
                </a:uFill>
              </a:rPr>
              <a:t>To support the High Performance Data Facility (HPDF) mission, Jefferson Lab will construct a dedicated data center building. The JLDC will house the computers and equipment necessary for the HPDF. The data center will also connect to other project infrastructure components (e.g., electrical power, cooling water, communications).</a:t>
            </a:r>
            <a:endParaRPr lang="en-US" sz="1800" dirty="0">
              <a:uFill>
                <a:solidFill>
                  <a:srgbClr val="000000"/>
                </a:solidFill>
              </a:uFill>
              <a:ea typeface="Calibri"/>
            </a:endParaRPr>
          </a:p>
          <a:p>
            <a:pPr marL="240665" indent="-227965">
              <a:lnSpc>
                <a:spcPts val="1835"/>
              </a:lnSpc>
              <a:spcBef>
                <a:spcPts val="105"/>
              </a:spcBef>
              <a:buFont typeface="Arial"/>
              <a:buChar char="•"/>
              <a:tabLst>
                <a:tab pos="240665" algn="l"/>
              </a:tabLst>
            </a:pPr>
            <a:endParaRPr sz="1800" spc="-10" dirty="0">
              <a:ea typeface="Calibri"/>
            </a:endParaRPr>
          </a:p>
          <a:p>
            <a:pPr marL="12700" marR="62230" indent="227965">
              <a:lnSpc>
                <a:spcPct val="80000"/>
              </a:lnSpc>
              <a:buFont typeface="Arial"/>
              <a:buChar char="•"/>
              <a:tabLst>
                <a:tab pos="240665" algn="l"/>
              </a:tabLst>
            </a:pPr>
            <a:r>
              <a:rPr sz="1800" b="1" u="sng" dirty="0">
                <a:uFill>
                  <a:solidFill>
                    <a:srgbClr val="000000"/>
                  </a:solidFill>
                </a:uFill>
                <a:latin typeface="Calibri"/>
                <a:cs typeface="Calibri"/>
              </a:rPr>
              <a:t>Scope:</a:t>
            </a:r>
            <a:r>
              <a:rPr sz="1800" b="1" u="sng" spc="-20" dirty="0">
                <a:uFill>
                  <a:solidFill>
                    <a:srgbClr val="000000"/>
                  </a:solidFill>
                </a:uFill>
                <a:latin typeface="Calibri"/>
                <a:cs typeface="Calibri"/>
              </a:rPr>
              <a:t> </a:t>
            </a:r>
            <a:r>
              <a:rPr lang="en-US" sz="1800" dirty="0"/>
              <a:t>In conjunction with the HPDF Project, Jefferson Lab will design, construct, and commission the JLDC building shell using Commonwealth of Virginia funds. The JLDC scope will comprise construction of a warm, lit building shell (exterior walls and roof, minimal heating and air conditioning, and code required lighting and safety systems). Design and construction of the JLDC will adhere to the guiding principles of DOE Order 413.3B. The JLDC requirements and schedule will be driven by and formally coordinated with the HPDF Project. </a:t>
            </a:r>
            <a:endParaRPr lang="en-US" sz="1800" dirty="0">
              <a:ea typeface="Calibri"/>
            </a:endParaRPr>
          </a:p>
          <a:p>
            <a:pPr marL="12700" marR="62230">
              <a:lnSpc>
                <a:spcPct val="80000"/>
              </a:lnSpc>
              <a:tabLst>
                <a:tab pos="240665" algn="l"/>
              </a:tabLst>
            </a:pPr>
            <a:endParaRPr sz="1800" u="none" spc="-10" dirty="0">
              <a:ea typeface="Calibri"/>
            </a:endParaRPr>
          </a:p>
          <a:p>
            <a:pPr marL="12700" marR="5080" indent="227965">
              <a:lnSpc>
                <a:spcPct val="80000"/>
              </a:lnSpc>
              <a:spcBef>
                <a:spcPts val="5"/>
              </a:spcBef>
              <a:buFont typeface="Arial"/>
              <a:buChar char="•"/>
              <a:tabLst>
                <a:tab pos="240665" algn="l"/>
              </a:tabLst>
            </a:pPr>
            <a:r>
              <a:rPr sz="1800" b="1" u="sng" dirty="0">
                <a:uFill>
                  <a:solidFill>
                    <a:srgbClr val="000000"/>
                  </a:solidFill>
                </a:uFill>
                <a:latin typeface="Calibri"/>
                <a:cs typeface="Calibri"/>
              </a:rPr>
              <a:t>Drivers:</a:t>
            </a:r>
            <a:r>
              <a:rPr lang="en-US" sz="1800" dirty="0">
                <a:uFill>
                  <a:solidFill>
                    <a:srgbClr val="000000"/>
                  </a:solidFill>
                </a:uFill>
              </a:rPr>
              <a:t> The unique nature of the HPDF, along with the potential to add new and expanded capabilities in the future, requires a different design approach than a traditional data center built for high-performance computing. The JLDC must support large data storage components of multiple types, provide high uptime support for real-time experiment analysis and certain key core functions, and incorporate sufficient flexibility and expandability to adapt to new missions in the future.</a:t>
            </a:r>
            <a:endParaRPr lang="en-US" sz="1800" b="1" u="sng">
              <a:uFill>
                <a:solidFill>
                  <a:srgbClr val="000000"/>
                </a:solidFill>
              </a:uFill>
              <a:latin typeface="Calibri"/>
              <a:ea typeface="Calibri"/>
              <a:cs typeface="Calibri"/>
            </a:endParaRPr>
          </a:p>
          <a:p>
            <a:pPr marL="12700" marR="5080">
              <a:lnSpc>
                <a:spcPct val="80000"/>
              </a:lnSpc>
              <a:spcBef>
                <a:spcPts val="5"/>
              </a:spcBef>
              <a:tabLst>
                <a:tab pos="240665" algn="l"/>
              </a:tabLst>
            </a:pPr>
            <a:endParaRPr sz="1800" u="none" spc="-20" dirty="0">
              <a:ea typeface="Calibri"/>
            </a:endParaRPr>
          </a:p>
          <a:p>
            <a:pPr marL="240665" indent="-227965">
              <a:lnSpc>
                <a:spcPct val="100000"/>
              </a:lnSpc>
              <a:buFont typeface="Arial"/>
              <a:buChar char="•"/>
              <a:tabLst>
                <a:tab pos="240665" algn="l"/>
              </a:tabLst>
            </a:pPr>
            <a:r>
              <a:rPr sz="1800" b="1" u="sng" dirty="0">
                <a:uFill>
                  <a:solidFill>
                    <a:srgbClr val="000000"/>
                  </a:solidFill>
                </a:uFill>
                <a:latin typeface="Calibri"/>
                <a:cs typeface="Calibri"/>
              </a:rPr>
              <a:t>TPC/Planned</a:t>
            </a:r>
            <a:r>
              <a:rPr sz="1800" b="1" u="sng" spc="-75" dirty="0">
                <a:uFill>
                  <a:solidFill>
                    <a:srgbClr val="000000"/>
                  </a:solidFill>
                </a:uFill>
                <a:latin typeface="Calibri"/>
                <a:cs typeface="Calibri"/>
              </a:rPr>
              <a:t> </a:t>
            </a:r>
            <a:r>
              <a:rPr sz="1800" b="1" u="sng" dirty="0">
                <a:uFill>
                  <a:solidFill>
                    <a:srgbClr val="000000"/>
                  </a:solidFill>
                </a:uFill>
                <a:latin typeface="Calibri"/>
                <a:cs typeface="Calibri"/>
              </a:rPr>
              <a:t>Completion:</a:t>
            </a:r>
            <a:r>
              <a:rPr sz="1800" b="1" u="none" spc="-60" dirty="0">
                <a:latin typeface="Calibri"/>
                <a:cs typeface="Calibri"/>
              </a:rPr>
              <a:t> </a:t>
            </a:r>
            <a:r>
              <a:rPr sz="1800" u="none" dirty="0"/>
              <a:t>$</a:t>
            </a:r>
            <a:r>
              <a:rPr lang="en-US" sz="1800" u="none" dirty="0"/>
              <a:t>43</a:t>
            </a:r>
            <a:r>
              <a:rPr sz="1800" u="none" dirty="0"/>
              <a:t>M/</a:t>
            </a:r>
            <a:r>
              <a:rPr sz="1800" u="none" spc="-60" dirty="0"/>
              <a:t> </a:t>
            </a:r>
            <a:r>
              <a:rPr lang="en-US" sz="1800" u="none" dirty="0"/>
              <a:t>2Q FY28</a:t>
            </a:r>
            <a:endParaRPr sz="1800" u="none" spc="-1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2B619012C902A4CBCEAE62862EE9DAF" ma:contentTypeVersion="18" ma:contentTypeDescription="Create a new document." ma:contentTypeScope="" ma:versionID="ed46c27daa8473d44032f224cafda68b">
  <xsd:schema xmlns:xsd="http://www.w3.org/2001/XMLSchema" xmlns:xs="http://www.w3.org/2001/XMLSchema" xmlns:p="http://schemas.microsoft.com/office/2006/metadata/properties" xmlns:ns2="002a6c37-febe-4879-b199-6b4746d5b7ea" xmlns:ns3="b1609bea-960e-4639-899f-378bc4235606" targetNamespace="http://schemas.microsoft.com/office/2006/metadata/properties" ma:root="true" ma:fieldsID="be360c3f434262b1e0c819603a83f1cd" ns2:_="" ns3:_="">
    <xsd:import namespace="002a6c37-febe-4879-b199-6b4746d5b7ea"/>
    <xsd:import namespace="b1609bea-960e-4639-899f-378bc4235606"/>
    <xsd:element name="properties">
      <xsd:complexType>
        <xsd:sequence>
          <xsd:element name="documentManagement">
            <xsd:complexType>
              <xsd:all>
                <xsd:element ref="ns2:ApprovedDate" minOccurs="0"/>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ObjectDetectorVersions" minOccurs="0"/>
                <xsd:element ref="ns2:MediaServiceSearchPropertie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2a6c37-febe-4879-b199-6b4746d5b7ea" elementFormDefault="qualified">
    <xsd:import namespace="http://schemas.microsoft.com/office/2006/documentManagement/types"/>
    <xsd:import namespace="http://schemas.microsoft.com/office/infopath/2007/PartnerControls"/>
    <xsd:element name="ApprovedDate" ma:index="2" nillable="true" ma:displayName="Approved Date" ma:default="[today]" ma:description="Date the Document was Issued or Approved" ma:format="DateOnly" ma:internalName="ApprovedDate" ma:readOnly="false">
      <xsd:simpleType>
        <xsd:restriction base="dms:DateTime"/>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44b97cb4-2f5e-48a1-816a-9019d04dc3c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1609bea-960e-4639-899f-378bc423560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44d8cee4-ba81-4b70-aa66-5f313eecb1c5}" ma:internalName="TaxCatchAll" ma:showField="CatchAllData" ma:web="b1609bea-960e-4639-899f-378bc423560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ApprovedDate xmlns="002a6c37-febe-4879-b199-6b4746d5b7ea">2024-09-04T10:53:12+00:00</ApprovedDate>
    <lcf76f155ced4ddcb4097134ff3c332f xmlns="002a6c37-febe-4879-b199-6b4746d5b7ea">
      <Terms xmlns="http://schemas.microsoft.com/office/infopath/2007/PartnerControls"/>
    </lcf76f155ced4ddcb4097134ff3c332f>
    <TaxCatchAll xmlns="b1609bea-960e-4639-899f-378bc4235606" xsi:nil="true"/>
  </documentManagement>
</p:properties>
</file>

<file path=customXml/itemProps1.xml><?xml version="1.0" encoding="utf-8"?>
<ds:datastoreItem xmlns:ds="http://schemas.openxmlformats.org/officeDocument/2006/customXml" ds:itemID="{7E92B2B7-241F-4F3B-9918-9FF6D875048F}">
  <ds:schemaRefs>
    <ds:schemaRef ds:uri="http://schemas.microsoft.com/sharepoint/v3/contenttype/forms"/>
  </ds:schemaRefs>
</ds:datastoreItem>
</file>

<file path=customXml/itemProps2.xml><?xml version="1.0" encoding="utf-8"?>
<ds:datastoreItem xmlns:ds="http://schemas.openxmlformats.org/officeDocument/2006/customXml" ds:itemID="{D635D649-497C-4F2A-A8A3-526538B97C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2a6c37-febe-4879-b199-6b4746d5b7ea"/>
    <ds:schemaRef ds:uri="b1609bea-960e-4639-899f-378bc42356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A7C46B3-C043-4F8B-8F86-C4A1A0BE3A39}">
  <ds:schemaRefs>
    <ds:schemaRef ds:uri="http://schemas.microsoft.com/office/2006/metadata/properties"/>
    <ds:schemaRef ds:uri="http://schemas.microsoft.com/office/infopath/2007/PartnerControls"/>
    <ds:schemaRef ds:uri="002a6c37-febe-4879-b199-6b4746d5b7ea"/>
    <ds:schemaRef ds:uri="b1609bea-960e-4639-899f-378bc4235606"/>
  </ds:schemaRefs>
</ds:datastoreItem>
</file>

<file path=docProps/app.xml><?xml version="1.0" encoding="utf-8"?>
<Properties xmlns="http://schemas.openxmlformats.org/officeDocument/2006/extended-properties" xmlns:vt="http://schemas.openxmlformats.org/officeDocument/2006/docPropsVTypes">
  <Template/>
  <TotalTime>28</TotalTime>
  <Words>259</Words>
  <Application>Microsoft Office PowerPoint</Application>
  <PresentationFormat>Widescreen</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Jefferson Lab Data Center (JLDC)Project – Building Shell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Jefferson Lab Data Center (JLDC)Project – Building Shell</dc:title>
  <dc:creator>Foley, Bryan</dc:creator>
  <cp:lastModifiedBy>Scott Bentivegna</cp:lastModifiedBy>
  <cp:revision>17</cp:revision>
  <dcterms:created xsi:type="dcterms:W3CDTF">2024-09-04T14:53:09Z</dcterms:created>
  <dcterms:modified xsi:type="dcterms:W3CDTF">2024-09-27T16:49:22Z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2024-09-04T00:00:00Z</vt:filetime>
  </property>
  <property fmtid="{D5CDD505-2E9C-101B-9397-08002B2CF9AE}" pid="3" name="Creator">
    <vt:lpwstr>Microsoft® PowerPoint® for Microsoft 365</vt:lpwstr>
  </property>
  <property fmtid="{D5CDD505-2E9C-101B-9397-08002B2CF9AE}" pid="4" name="LastSaved">
    <vt:filetime>2024-09-04T00:00:00Z</vt:filetime>
  </property>
  <property fmtid="{D5CDD505-2E9C-101B-9397-08002B2CF9AE}" pid="5" name="Producer">
    <vt:lpwstr>Microsoft® PowerPoint® for Microsoft 365</vt:lpwstr>
  </property>
  <property fmtid="{D5CDD505-2E9C-101B-9397-08002B2CF9AE}" pid="6" name="ContentTypeId">
    <vt:lpwstr>0x01010062B619012C902A4CBCEAE62862EE9DAF</vt:lpwstr>
  </property>
  <property fmtid="{D5CDD505-2E9C-101B-9397-08002B2CF9AE}" pid="7" name="MediaServiceImageTags">
    <vt:lpwstr/>
  </property>
</Properties>
</file>